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30" r:id="rId3"/>
    <p:sldId id="331" r:id="rId4"/>
    <p:sldId id="333" r:id="rId5"/>
    <p:sldId id="332" r:id="rId6"/>
    <p:sldId id="262" r:id="rId7"/>
    <p:sldId id="263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6" r:id="rId28"/>
    <p:sldId id="282" r:id="rId29"/>
    <p:sldId id="284" r:id="rId30"/>
    <p:sldId id="285" r:id="rId31"/>
    <p:sldId id="283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6" r:id="rId49"/>
    <p:sldId id="304" r:id="rId50"/>
    <p:sldId id="305" r:id="rId51"/>
    <p:sldId id="310" r:id="rId52"/>
    <p:sldId id="307" r:id="rId53"/>
    <p:sldId id="308" r:id="rId54"/>
    <p:sldId id="30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15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A058-4A4D-40A5-B0BA-CFF7D8766C52}" type="datetimeFigureOut">
              <a:rPr lang="sr-Latn-CS" smtClean="0"/>
              <a:pPr/>
              <a:t>3.12.2018.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41B8-2149-406F-9A55-8523F424920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9" Type="http://schemas.openxmlformats.org/officeDocument/2006/relationships/image" Target="../media/image17.jpeg"/><Relationship Id="rId1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5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40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png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" Type="http://schemas.openxmlformats.org/officeDocument/2006/relationships/oleObject" Target="../embeddings/oleObject70.bin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91.wmf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89.w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98.wmf"/><Relationship Id="rId3" Type="http://schemas.openxmlformats.org/officeDocument/2006/relationships/image" Target="../media/image102.jpeg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101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10" Type="http://schemas.openxmlformats.org/officeDocument/2006/relationships/image" Target="../media/image104.png"/><Relationship Id="rId19" Type="http://schemas.openxmlformats.org/officeDocument/2006/relationships/oleObject" Target="../embeddings/oleObject87.bin"/><Relationship Id="rId4" Type="http://schemas.openxmlformats.org/officeDocument/2006/relationships/image" Target="file:///C:\My%20Documents\My%20Pictures\Xylophone.jpg" TargetMode="External"/><Relationship Id="rId9" Type="http://schemas.openxmlformats.org/officeDocument/2006/relationships/image" Target="../media/image103.png"/><Relationship Id="rId14" Type="http://schemas.openxmlformats.org/officeDocument/2006/relationships/image" Target="../media/image96.wmf"/><Relationship Id="rId22" Type="http://schemas.openxmlformats.org/officeDocument/2006/relationships/image" Target="../media/image100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09.wmf"/><Relationship Id="rId3" Type="http://schemas.openxmlformats.org/officeDocument/2006/relationships/image" Target="../media/image112.png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95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2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32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3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18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hyperlink" Target="http://www.index.hr/vijesti/clanak/borbeni-avion-probio-zvucni-zid-pred-publikom/586405.asp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r.wikipedia.org/wiki/Brzina_zvuka" TargetMode="External"/><Relationship Id="rId4" Type="http://schemas.openxmlformats.org/officeDocument/2006/relationships/hyperlink" Target="https://hr.wikipedia.org/wiki/Zrakoplov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800px-2006-01-14_Surface_waves">
            <a:extLst>
              <a:ext uri="{FF2B5EF4-FFF2-40B4-BE49-F238E27FC236}">
                <a16:creationId xmlns:a16="http://schemas.microsoft.com/office/drawing/2014/main" id="{27385952-B6E3-4E09-A143-05745FB46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5">
            <a:extLst>
              <a:ext uri="{FF2B5EF4-FFF2-40B4-BE49-F238E27FC236}">
                <a16:creationId xmlns:a16="http://schemas.microsoft.com/office/drawing/2014/main" id="{09D2614E-04A0-4C2E-B856-4D3B3DA4C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2150"/>
            <a:ext cx="188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3600">
                <a:solidFill>
                  <a:srgbClr val="FF9900"/>
                </a:solidFill>
              </a:rPr>
              <a:t>VALOVI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16288" y="519113"/>
            <a:ext cx="3314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Huygensovo načelo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203575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132138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059113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987675" y="2206625"/>
            <a:ext cx="503238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3563938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3492500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3419475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3348038" y="2205038"/>
            <a:ext cx="503237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3276600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3922713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3851275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3778250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3706813" y="2206625"/>
            <a:ext cx="503237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3635375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4283075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4211638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4138613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4067175" y="2206625"/>
            <a:ext cx="503238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3995738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4643438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4572000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4498975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4427538" y="2206625"/>
            <a:ext cx="503237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4356100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5003800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4932363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4859338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4787900" y="2206625"/>
            <a:ext cx="503238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4716463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5362575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5291138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5218113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5146675" y="2206625"/>
            <a:ext cx="503238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5075238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5722938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5651500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5578475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5507038" y="2206625"/>
            <a:ext cx="503237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5435600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6083300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6011863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5938838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5867400" y="2206625"/>
            <a:ext cx="503238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6443663" y="2420938"/>
            <a:ext cx="73025" cy="714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6372225" y="234950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6299200" y="2276475"/>
            <a:ext cx="358775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6227763" y="2206625"/>
            <a:ext cx="503237" cy="5048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85" name="Oval 61"/>
          <p:cNvSpPr>
            <a:spLocks noChangeArrowheads="1"/>
          </p:cNvSpPr>
          <p:nvPr/>
        </p:nvSpPr>
        <p:spPr bwMode="auto">
          <a:xfrm>
            <a:off x="5795963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87" name="Oval 63"/>
          <p:cNvSpPr>
            <a:spLocks noChangeArrowheads="1"/>
          </p:cNvSpPr>
          <p:nvPr/>
        </p:nvSpPr>
        <p:spPr bwMode="auto">
          <a:xfrm>
            <a:off x="2916238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88" name="Oval 64"/>
          <p:cNvSpPr>
            <a:spLocks noChangeArrowheads="1"/>
          </p:cNvSpPr>
          <p:nvPr/>
        </p:nvSpPr>
        <p:spPr bwMode="auto">
          <a:xfrm>
            <a:off x="6156325" y="2133600"/>
            <a:ext cx="647700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92" name="Rectangle 68"/>
          <p:cNvSpPr>
            <a:spLocks noChangeArrowheads="1"/>
          </p:cNvSpPr>
          <p:nvPr/>
        </p:nvSpPr>
        <p:spPr bwMode="auto">
          <a:xfrm>
            <a:off x="2771775" y="2492375"/>
            <a:ext cx="4176713" cy="36036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>
            <a:off x="2916238" y="2492375"/>
            <a:ext cx="38877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>
            <a:off x="3203575" y="2133600"/>
            <a:ext cx="33131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6" name="TextBox 55"/>
          <p:cNvSpPr txBox="1"/>
          <p:nvPr/>
        </p:nvSpPr>
        <p:spPr>
          <a:xfrm>
            <a:off x="357158" y="350043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b="1" u="sng" dirty="0"/>
              <a:t>Huygensovo načelo </a:t>
            </a:r>
            <a:r>
              <a:rPr lang="hr-HR" sz="2400" dirty="0"/>
              <a:t>– svaka točka prethodne valne fronte izvor je novog polukružnog vala. Ovojnica svih tako dobivenih valova nova je valna fronta.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3" grpId="0" animBg="1"/>
      <p:bldP spid="26635" grpId="0" animBg="1"/>
      <p:bldP spid="26636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5" grpId="0" animBg="1"/>
      <p:bldP spid="26656" grpId="0" animBg="1"/>
      <p:bldP spid="26657" grpId="0" animBg="1"/>
      <p:bldP spid="26658" grpId="0" animBg="1"/>
      <p:bldP spid="26659" grpId="0" animBg="1"/>
      <p:bldP spid="26660" grpId="0" animBg="1"/>
      <p:bldP spid="26661" grpId="0" animBg="1"/>
      <p:bldP spid="26662" grpId="0" animBg="1"/>
      <p:bldP spid="26663" grpId="0" animBg="1"/>
      <p:bldP spid="26664" grpId="0" animBg="1"/>
      <p:bldP spid="26665" grpId="0" animBg="1"/>
      <p:bldP spid="26666" grpId="0" animBg="1"/>
      <p:bldP spid="26667" grpId="0" animBg="1"/>
      <p:bldP spid="26668" grpId="0" animBg="1"/>
      <p:bldP spid="26669" grpId="0" animBg="1"/>
      <p:bldP spid="26670" grpId="0" animBg="1"/>
      <p:bldP spid="26671" grpId="0" animBg="1"/>
      <p:bldP spid="26672" grpId="0" animBg="1"/>
      <p:bldP spid="26673" grpId="0" animBg="1"/>
      <p:bldP spid="26674" grpId="0" animBg="1"/>
      <p:bldP spid="26675" grpId="0" animBg="1"/>
      <p:bldP spid="26676" grpId="0" animBg="1"/>
      <p:bldP spid="26677" grpId="0" animBg="1"/>
      <p:bldP spid="26678" grpId="0" animBg="1"/>
      <p:bldP spid="26680" grpId="0" animBg="1"/>
      <p:bldP spid="26681" grpId="0" animBg="1"/>
      <p:bldP spid="26682" grpId="0" animBg="1"/>
      <p:bldP spid="26683" grpId="0" animBg="1"/>
      <p:bldP spid="26685" grpId="0" animBg="1"/>
      <p:bldP spid="26687" grpId="0" animBg="1"/>
      <p:bldP spid="26688" grpId="0" animBg="1"/>
      <p:bldP spid="26693" grpId="0" animBg="1"/>
      <p:bldP spid="26694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Brzina širenja vala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400" b="1" u="sng" dirty="0"/>
              <a:t>Brzina širenja vala </a:t>
            </a:r>
            <a:r>
              <a:rPr lang="hr-HR" sz="2400" dirty="0"/>
              <a:t>je brzina kojom se određena faza titranja (brijeg, dol, zgušnjenje i razrjeđenje) prenosi od čestice do čestice sredstva.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28794" y="3000372"/>
          <a:ext cx="1125544" cy="112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393480" imgH="393480" progId="Equation.3">
                  <p:embed/>
                </p:oleObj>
              </mc:Choice>
              <mc:Fallback>
                <p:oleObj name="Equation" r:id="rId3" imgW="393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3000372"/>
                        <a:ext cx="1125544" cy="1125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639888" y="4843463"/>
          <a:ext cx="15605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4843463"/>
                        <a:ext cx="156051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29058" y="3000372"/>
          <a:ext cx="2351299" cy="45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7" imgW="1041120" imgH="203040" progId="Equation.3">
                  <p:embed/>
                </p:oleObj>
              </mc:Choice>
              <mc:Fallback>
                <p:oleObj name="Equation" r:id="rId7" imgW="10411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3000372"/>
                        <a:ext cx="2351299" cy="458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387850" y="3571875"/>
          <a:ext cx="14335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9" imgW="634680" imgH="203040" progId="Equation.3">
                  <p:embed/>
                </p:oleObj>
              </mc:Choice>
              <mc:Fallback>
                <p:oleObj name="Equation" r:id="rId9" imgW="6346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571875"/>
                        <a:ext cx="143351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114800" y="4929188"/>
          <a:ext cx="21224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1" imgW="939600" imgH="203040" progId="Equation.3">
                  <p:embed/>
                </p:oleObj>
              </mc:Choice>
              <mc:Fallback>
                <p:oleObj name="Equation" r:id="rId11" imgW="9396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929188"/>
                        <a:ext cx="2122488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Brzina širenja transverzalnog vala uzduž niti 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844534" y="3508376"/>
          <a:ext cx="10080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3" imgW="533169" imgH="469696" progId="Equation.3">
                  <p:embed/>
                </p:oleObj>
              </mc:Choice>
              <mc:Fallback>
                <p:oleObj name="Equation" r:id="rId3" imgW="533169" imgH="46969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34" y="3508376"/>
                        <a:ext cx="1008062" cy="882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928926" y="3857628"/>
          <a:ext cx="2952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3857628"/>
                        <a:ext cx="29527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221021" y="3716339"/>
            <a:ext cx="1850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- gustoća niti 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785786" y="5786454"/>
          <a:ext cx="10810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7" imgW="571252" imgH="444307" progId="Equation.3">
                  <p:embed/>
                </p:oleObj>
              </mc:Choice>
              <mc:Fallback>
                <p:oleObj name="Equation" r:id="rId7" imgW="571252" imgH="44430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786454"/>
                        <a:ext cx="1081087" cy="8461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884846" y="3716339"/>
            <a:ext cx="2883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 dirty="0">
                <a:latin typeface="Times New Roman" pitchFamily="18" charset="0"/>
              </a:rPr>
              <a:t>F </a:t>
            </a:r>
            <a:r>
              <a:rPr lang="hr-HR" sz="2400" dirty="0">
                <a:latin typeface="Times New Roman" pitchFamily="18" charset="0"/>
              </a:rPr>
              <a:t>– </a:t>
            </a:r>
            <a:r>
              <a:rPr lang="hr-HR" sz="2400" dirty="0"/>
              <a:t>sila napetosti niti</a:t>
            </a:r>
            <a:r>
              <a:rPr lang="hr-HR" sz="2400" i="1" dirty="0">
                <a:latin typeface="Times New Roman" pitchFamily="18" charset="0"/>
              </a:rPr>
              <a:t> </a:t>
            </a:r>
            <a:endParaRPr lang="hr-HR" sz="2400" i="1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19462" name="Picture 6" descr="Slikovni rezultat za širenje transverzalnog val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08" y="1428736"/>
            <a:ext cx="4429156" cy="1623627"/>
          </a:xfrm>
          <a:prstGeom prst="rect">
            <a:avLst/>
          </a:prstGeom>
          <a:noFill/>
        </p:spPr>
      </p:pic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136650" y="4714875"/>
          <a:ext cx="33067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10" imgW="1701720" imgH="393480" progId="Equation.3">
                  <p:embed/>
                </p:oleObj>
              </mc:Choice>
              <mc:Fallback>
                <p:oleObj name="Equation" r:id="rId10" imgW="17017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714875"/>
                        <a:ext cx="3306763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43175" y="5845907"/>
          <a:ext cx="2143140" cy="47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12" imgW="863280" imgH="203040" progId="Equation.3">
                  <p:embed/>
                </p:oleObj>
              </mc:Choice>
              <mc:Fallback>
                <p:oleObj name="Equation" r:id="rId12" imgW="86328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5" y="5845907"/>
                        <a:ext cx="2143140" cy="4723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286380" y="5857892"/>
          <a:ext cx="2095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14" imgW="812520" imgH="177480" progId="Equation.3">
                  <p:embed/>
                </p:oleObj>
              </mc:Choice>
              <mc:Fallback>
                <p:oleObj name="Equation" r:id="rId14" imgW="81252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5857892"/>
                        <a:ext cx="2095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042988" y="2420938"/>
          <a:ext cx="10080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3" imgW="520474" imgH="469696" progId="Equation.3">
                  <p:embed/>
                </p:oleObj>
              </mc:Choice>
              <mc:Fallback>
                <p:oleObj name="Equation" r:id="rId3" imgW="520474" imgH="46969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1008062" cy="898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43042" y="214290"/>
            <a:ext cx="5678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 dirty="0"/>
              <a:t>Brzina širenja longitudinalnog vala</a:t>
            </a:r>
            <a:r>
              <a:rPr lang="hr-HR" sz="2400" dirty="0"/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700338" y="2376488"/>
            <a:ext cx="530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E </a:t>
            </a:r>
            <a:r>
              <a:rPr lang="hr-HR" sz="2400">
                <a:latin typeface="Times New Roman" pitchFamily="18" charset="0"/>
              </a:rPr>
              <a:t>[N m</a:t>
            </a:r>
            <a:r>
              <a:rPr lang="hr-HR" sz="2400" baseline="30000">
                <a:latin typeface="Times New Roman" pitchFamily="18" charset="0"/>
              </a:rPr>
              <a:t>-2</a:t>
            </a:r>
            <a:r>
              <a:rPr lang="hr-HR" sz="2400">
                <a:latin typeface="Times New Roman" pitchFamily="18" charset="0"/>
              </a:rPr>
              <a:t>]-</a:t>
            </a:r>
            <a:r>
              <a:rPr lang="hr-HR" sz="2400" i="1">
                <a:latin typeface="Times New Roman" pitchFamily="18" charset="0"/>
              </a:rPr>
              <a:t> </a:t>
            </a:r>
            <a:r>
              <a:rPr lang="hr-HR" sz="2400"/>
              <a:t>Youngov modul elastičnosti</a:t>
            </a:r>
            <a:r>
              <a:rPr lang="hr-HR"/>
              <a:t>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700338" y="2924175"/>
            <a:ext cx="3349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  <a:sym typeface="Symbol" pitchFamily="18" charset="2"/>
              </a:rPr>
              <a:t></a:t>
            </a:r>
            <a:r>
              <a:rPr lang="hr-HR" sz="2400" i="1" dirty="0">
                <a:latin typeface="Times New Roman" pitchFamily="18" charset="0"/>
              </a:rPr>
              <a:t> - </a:t>
            </a:r>
            <a:r>
              <a:rPr lang="hr-HR" sz="2400" dirty="0"/>
              <a:t>gustoća čvrstog tijela</a:t>
            </a:r>
            <a:r>
              <a:rPr lang="hr-HR" dirty="0"/>
              <a:t> 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827088" y="4941888"/>
          <a:ext cx="122396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685502" imgH="444307" progId="Equation.3">
                  <p:embed/>
                </p:oleObj>
              </mc:Choice>
              <mc:Fallback>
                <p:oleObj name="Equation" r:id="rId5" imgW="685502" imgH="44430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1888"/>
                        <a:ext cx="1223962" cy="798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55650" y="1412875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u čvrstim tijelima</a:t>
            </a:r>
            <a:r>
              <a:rPr lang="hr-HR" dirty="0"/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84213" y="3860800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u plinovima</a:t>
            </a:r>
            <a:r>
              <a:rPr lang="hr-HR"/>
              <a:t> 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84438" y="4652963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</a:t>
            </a:r>
            <a:r>
              <a:rPr lang="hr-HR" sz="2400" i="1">
                <a:latin typeface="Times New Roman" pitchFamily="18" charset="0"/>
              </a:rPr>
              <a:t> - </a:t>
            </a:r>
            <a:r>
              <a:rPr lang="hr-HR" sz="2400"/>
              <a:t>adijabatska konstanta</a:t>
            </a:r>
            <a:endParaRPr lang="hr-HR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484438" y="5084763"/>
            <a:ext cx="63609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  <a:sym typeface="Symbol" pitchFamily="18" charset="2"/>
              </a:rPr>
              <a:t>R</a:t>
            </a:r>
            <a:r>
              <a:rPr lang="hr-HR" sz="2400" i="1" dirty="0">
                <a:latin typeface="Times New Roman" pitchFamily="18" charset="0"/>
              </a:rPr>
              <a:t> – </a:t>
            </a:r>
            <a:r>
              <a:rPr lang="hr-HR" sz="2400" dirty="0"/>
              <a:t>opća plinska konstanta (R = 8,314 kJmol</a:t>
            </a:r>
            <a:r>
              <a:rPr lang="hr-HR" sz="2400" baseline="30000" dirty="0"/>
              <a:t>-1</a:t>
            </a:r>
            <a:r>
              <a:rPr lang="hr-HR" sz="2400" dirty="0"/>
              <a:t>K</a:t>
            </a:r>
            <a:r>
              <a:rPr lang="hr-HR" sz="2400" baseline="30000" dirty="0"/>
              <a:t>-1</a:t>
            </a:r>
            <a:r>
              <a:rPr lang="hr-HR" sz="2400" dirty="0"/>
              <a:t>)</a:t>
            </a:r>
            <a:endParaRPr lang="hr-HR" dirty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484438" y="5516563"/>
            <a:ext cx="615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T</a:t>
            </a:r>
            <a:r>
              <a:rPr lang="hr-HR" sz="2400" i="1">
                <a:latin typeface="Times New Roman" pitchFamily="18" charset="0"/>
              </a:rPr>
              <a:t> – </a:t>
            </a:r>
            <a:r>
              <a:rPr lang="hr-HR" sz="2400"/>
              <a:t>apsolutna (termodinamička) temperatura</a:t>
            </a:r>
            <a:endParaRPr lang="hr-HR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484438" y="594995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M</a:t>
            </a:r>
            <a:r>
              <a:rPr lang="hr-HR" sz="2400" i="1">
                <a:latin typeface="Times New Roman" pitchFamily="18" charset="0"/>
              </a:rPr>
              <a:t> – </a:t>
            </a:r>
            <a:r>
              <a:rPr lang="hr-HR" sz="2400"/>
              <a:t>molarna masa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7" grpId="0"/>
      <p:bldP spid="4108" grpId="0"/>
      <p:bldP spid="4109" grpId="0"/>
      <p:bldP spid="4110" grpId="0"/>
      <p:bldP spid="4111" grpId="0"/>
      <p:bldP spid="4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3595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2714612" y="1928802"/>
          <a:ext cx="28082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3" imgW="1282700" imgH="406400" progId="Equation.3">
                  <p:embed/>
                </p:oleObj>
              </mc:Choice>
              <mc:Fallback>
                <p:oleObj name="Equation" r:id="rId3" imgW="1282700" imgH="40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1928802"/>
                        <a:ext cx="2808288" cy="8953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28596" y="92867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Brzina longitudinalnog vala u zraku pri nekoj temperaturi </a:t>
            </a:r>
            <a:r>
              <a:rPr lang="hr-HR" sz="2400" i="1" dirty="0"/>
              <a:t>t</a:t>
            </a:r>
            <a:r>
              <a:rPr lang="hr-HR" sz="2400" dirty="0"/>
              <a:t> računa se izrazom: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3143248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Brzina longitudinalnog vala u zraku pri 0 °C iznosi 331 m/s.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407194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Brzina širenja longitudinalnog vala najveća je u čvrstim tijelima, a najmanja u plinovima. Razlog tomu su elastična svojstva tijela.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/>
            <a:r>
              <a:rPr lang="hr-HR" sz="2400" b="1" dirty="0"/>
              <a:t>Zadatak 1</a:t>
            </a:r>
            <a:r>
              <a:rPr lang="hr-HR" sz="2400" dirty="0"/>
              <a:t>: Kraj napetog užeta pomičemo gore – dolje frekvencijom 2 Hz. Val koji pritom nastaje širi se po užetu brzinom 4 m/s. Kolika je valna duljina?   (</a:t>
            </a:r>
            <a:r>
              <a:rPr lang="hr-HR" sz="2400" b="1" dirty="0"/>
              <a:t>Rj: </a:t>
            </a:r>
            <a:r>
              <a:rPr lang="hr-HR" sz="2400" b="1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hr-HR" sz="2400" b="1" dirty="0">
                <a:latin typeface="Times New Roman" pitchFamily="18" charset="0"/>
                <a:sym typeface="Symbol" pitchFamily="18" charset="2"/>
              </a:rPr>
              <a:t> = 2 m</a:t>
            </a:r>
            <a:r>
              <a:rPr lang="hr-HR" sz="2400" dirty="0">
                <a:latin typeface="Times New Roman" pitchFamily="18" charset="0"/>
                <a:sym typeface="Symbol" pitchFamily="18" charset="2"/>
              </a:rPr>
              <a:t>)</a:t>
            </a:r>
            <a:endParaRPr lang="hr-H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23850" y="188913"/>
            <a:ext cx="82582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 dirty="0"/>
              <a:t>Zadatak 2:</a:t>
            </a:r>
            <a:r>
              <a:rPr lang="hr-HR" sz="2400" dirty="0"/>
              <a:t>Transverzalni harmonijski val širi se uzduž </a:t>
            </a:r>
          </a:p>
          <a:p>
            <a:r>
              <a:rPr lang="hr-HR" sz="2400" dirty="0"/>
              <a:t>horizontalnog pravca brzinom 5 m s</a:t>
            </a:r>
            <a:r>
              <a:rPr lang="hr-HR" sz="2400" baseline="30000" dirty="0"/>
              <a:t>-1</a:t>
            </a:r>
            <a:r>
              <a:rPr lang="hr-HR" sz="2400" dirty="0"/>
              <a:t>. Dvije najbliže čestice </a:t>
            </a:r>
          </a:p>
          <a:p>
            <a:r>
              <a:rPr lang="hr-HR" sz="2400" dirty="0"/>
              <a:t>sredstva, od kojih je jedna u pozitivnom, a druga istodobno u </a:t>
            </a:r>
          </a:p>
          <a:p>
            <a:r>
              <a:rPr lang="hr-HR" sz="2400" dirty="0"/>
              <a:t>negativnom amplitudnom položaju, međusobno su horizontalno </a:t>
            </a:r>
          </a:p>
          <a:p>
            <a:r>
              <a:rPr lang="hr-HR" sz="2400" dirty="0"/>
              <a:t>udaljene 25 cm. </a:t>
            </a:r>
          </a:p>
          <a:p>
            <a:r>
              <a:rPr lang="hr-HR" sz="2400" dirty="0"/>
              <a:t>Kolika je: a) valna duljina i b) frekvencija vala?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5288" y="25654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5288" y="2997200"/>
            <a:ext cx="150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v = </a:t>
            </a:r>
            <a:r>
              <a:rPr lang="hr-HR" sz="2400">
                <a:latin typeface="Times New Roman" pitchFamily="18" charset="0"/>
              </a:rPr>
              <a:t>5 m s</a:t>
            </a:r>
            <a:r>
              <a:rPr lang="hr-HR" sz="2400" baseline="30000">
                <a:latin typeface="Times New Roman" pitchFamily="18" charset="0"/>
              </a:rPr>
              <a:t>-1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340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d = </a:t>
            </a:r>
            <a:r>
              <a:rPr lang="hr-HR" sz="2400">
                <a:latin typeface="Times New Roman" pitchFamily="18" charset="0"/>
              </a:rPr>
              <a:t>25 cm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68313" y="3787775"/>
            <a:ext cx="26638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8313" y="40100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a)</a:t>
            </a:r>
            <a:r>
              <a:rPr lang="hr-HR" sz="2400" i="1"/>
              <a:t> </a:t>
            </a:r>
            <a:endParaRPr lang="hr-HR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2268538" y="4149725"/>
            <a:ext cx="1511300" cy="574675"/>
          </a:xfrm>
          <a:custGeom>
            <a:avLst/>
            <a:gdLst/>
            <a:ahLst/>
            <a:cxnLst>
              <a:cxn ang="0">
                <a:pos x="0" y="635"/>
              </a:cxn>
              <a:cxn ang="0">
                <a:pos x="272" y="181"/>
              </a:cxn>
              <a:cxn ang="0">
                <a:pos x="544" y="0"/>
              </a:cxn>
              <a:cxn ang="0">
                <a:pos x="817" y="181"/>
              </a:cxn>
              <a:cxn ang="0">
                <a:pos x="1089" y="635"/>
              </a:cxn>
              <a:cxn ang="0">
                <a:pos x="1361" y="1088"/>
              </a:cxn>
              <a:cxn ang="0">
                <a:pos x="1633" y="1270"/>
              </a:cxn>
              <a:cxn ang="0">
                <a:pos x="1905" y="1088"/>
              </a:cxn>
              <a:cxn ang="0">
                <a:pos x="2177" y="635"/>
              </a:cxn>
              <a:cxn ang="0">
                <a:pos x="1905" y="1088"/>
              </a:cxn>
              <a:cxn ang="0">
                <a:pos x="1633" y="1270"/>
              </a:cxn>
              <a:cxn ang="0">
                <a:pos x="1361" y="1088"/>
              </a:cxn>
              <a:cxn ang="0">
                <a:pos x="1089" y="635"/>
              </a:cxn>
              <a:cxn ang="0">
                <a:pos x="817" y="181"/>
              </a:cxn>
              <a:cxn ang="0">
                <a:pos x="544" y="0"/>
              </a:cxn>
              <a:cxn ang="0">
                <a:pos x="272" y="181"/>
              </a:cxn>
              <a:cxn ang="0">
                <a:pos x="0" y="635"/>
              </a:cxn>
            </a:cxnLst>
            <a:rect l="0" t="0" r="r" b="b"/>
            <a:pathLst>
              <a:path w="2177" h="1270">
                <a:moveTo>
                  <a:pt x="0" y="635"/>
                </a:moveTo>
                <a:cubicBezTo>
                  <a:pt x="0" y="635"/>
                  <a:pt x="181" y="287"/>
                  <a:pt x="272" y="181"/>
                </a:cubicBezTo>
                <a:cubicBezTo>
                  <a:pt x="363" y="75"/>
                  <a:pt x="453" y="0"/>
                  <a:pt x="544" y="0"/>
                </a:cubicBezTo>
                <a:cubicBezTo>
                  <a:pt x="635" y="0"/>
                  <a:pt x="726" y="75"/>
                  <a:pt x="817" y="181"/>
                </a:cubicBezTo>
                <a:cubicBezTo>
                  <a:pt x="908" y="287"/>
                  <a:pt x="998" y="484"/>
                  <a:pt x="1089" y="635"/>
                </a:cubicBezTo>
                <a:cubicBezTo>
                  <a:pt x="1180" y="786"/>
                  <a:pt x="1270" y="982"/>
                  <a:pt x="1361" y="1088"/>
                </a:cubicBezTo>
                <a:cubicBezTo>
                  <a:pt x="1452" y="1194"/>
                  <a:pt x="1542" y="1270"/>
                  <a:pt x="1633" y="1270"/>
                </a:cubicBezTo>
                <a:cubicBezTo>
                  <a:pt x="1724" y="1270"/>
                  <a:pt x="1814" y="1194"/>
                  <a:pt x="1905" y="1088"/>
                </a:cubicBezTo>
                <a:cubicBezTo>
                  <a:pt x="1996" y="982"/>
                  <a:pt x="2177" y="635"/>
                  <a:pt x="2177" y="635"/>
                </a:cubicBezTo>
                <a:cubicBezTo>
                  <a:pt x="2177" y="635"/>
                  <a:pt x="1996" y="982"/>
                  <a:pt x="1905" y="1088"/>
                </a:cubicBezTo>
                <a:cubicBezTo>
                  <a:pt x="1814" y="1194"/>
                  <a:pt x="1724" y="1270"/>
                  <a:pt x="1633" y="1270"/>
                </a:cubicBezTo>
                <a:cubicBezTo>
                  <a:pt x="1542" y="1270"/>
                  <a:pt x="1452" y="1194"/>
                  <a:pt x="1361" y="1088"/>
                </a:cubicBezTo>
                <a:cubicBezTo>
                  <a:pt x="1270" y="982"/>
                  <a:pt x="1180" y="786"/>
                  <a:pt x="1089" y="635"/>
                </a:cubicBezTo>
                <a:cubicBezTo>
                  <a:pt x="998" y="484"/>
                  <a:pt x="908" y="287"/>
                  <a:pt x="817" y="181"/>
                </a:cubicBezTo>
                <a:cubicBezTo>
                  <a:pt x="726" y="75"/>
                  <a:pt x="635" y="0"/>
                  <a:pt x="544" y="0"/>
                </a:cubicBezTo>
                <a:cubicBezTo>
                  <a:pt x="453" y="0"/>
                  <a:pt x="363" y="75"/>
                  <a:pt x="272" y="181"/>
                </a:cubicBezTo>
                <a:cubicBezTo>
                  <a:pt x="181" y="287"/>
                  <a:pt x="0" y="635"/>
                  <a:pt x="0" y="635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2627313" y="4868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419475" y="49403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627313" y="50847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627313" y="4149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419475" y="4724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867025" y="47005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d</a:t>
            </a:r>
            <a:endParaRPr lang="hr-HR" sz="2400" baseline="30000">
              <a:latin typeface="Times New Roman" pitchFamily="18" charset="0"/>
            </a:endParaRPr>
          </a:p>
        </p:txBody>
      </p:sp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973138" y="5419725"/>
          <a:ext cx="7921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3" imgW="406080" imgH="393480" progId="Equation.3">
                  <p:embed/>
                </p:oleObj>
              </mc:Choice>
              <mc:Fallback>
                <p:oleObj name="Equation" r:id="rId3" imgW="406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5419725"/>
                        <a:ext cx="7921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763713" y="54911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dirty="0">
                <a:latin typeface="Times New Roman" pitchFamily="18" charset="0"/>
                <a:sym typeface="Symbol" pitchFamily="18" charset="2"/>
              </a:rPr>
              <a:t>,  = 2</a:t>
            </a:r>
            <a:r>
              <a:rPr lang="hr-HR" sz="2400" i="1" dirty="0">
                <a:latin typeface="Times New Roman" pitchFamily="18" charset="0"/>
                <a:sym typeface="Symbol" pitchFamily="18" charset="2"/>
              </a:rPr>
              <a:t>d</a:t>
            </a:r>
            <a:endParaRPr lang="hr-HR" sz="2400" baseline="30000" dirty="0">
              <a:latin typeface="Times New Roman" pitchFamily="18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773363" y="5491163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hr-HR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25 cm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908175" y="6067425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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50 cm</a:t>
            </a:r>
            <a:endParaRPr lang="hr-HR" sz="2400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5580063" y="398621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b)</a:t>
            </a:r>
            <a:endParaRPr lang="hr-HR" sz="2400" baseline="30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5940425" y="4556125"/>
          <a:ext cx="863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5" imgW="419040" imgH="393480" progId="Equation.3">
                  <p:embed/>
                </p:oleObj>
              </mc:Choice>
              <mc:Fallback>
                <p:oleObj name="Equation" r:id="rId5" imgW="419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556125"/>
                        <a:ext cx="863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868988" y="549275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 Hz</a:t>
            </a:r>
            <a:endParaRPr lang="hr-HR" sz="2400" baseline="30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74" name="Object 30"/>
          <p:cNvGraphicFramePr>
            <a:graphicFrameLocks noChangeAspect="1"/>
          </p:cNvGraphicFramePr>
          <p:nvPr/>
        </p:nvGraphicFramePr>
        <p:xfrm>
          <a:off x="6804025" y="4508500"/>
          <a:ext cx="12239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7" imgW="609480" imgH="444240" progId="Equation.3">
                  <p:embed/>
                </p:oleObj>
              </mc:Choice>
              <mc:Fallback>
                <p:oleObj name="Equation" r:id="rId7" imgW="60948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508500"/>
                        <a:ext cx="1223963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203575" y="6092825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0,50 m</a:t>
            </a:r>
            <a:endParaRPr lang="hr-HR" sz="2400" baseline="300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6152" grpId="0" animBg="1"/>
      <p:bldP spid="6153" grpId="0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/>
      <p:bldP spid="6164" grpId="0"/>
      <p:bldP spid="6165" grpId="0"/>
      <p:bldP spid="6166" grpId="0"/>
      <p:bldP spid="6167" grpId="0"/>
      <p:bldP spid="6170" grpId="0"/>
      <p:bldP spid="61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319088"/>
            <a:ext cx="76455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 dirty="0"/>
              <a:t>Zadatak 3: </a:t>
            </a:r>
            <a:r>
              <a:rPr lang="hr-HR" sz="2400" dirty="0"/>
              <a:t>Na jednom kraju</a:t>
            </a:r>
            <a:r>
              <a:rPr lang="hr-HR" sz="2400" b="1" dirty="0"/>
              <a:t> </a:t>
            </a:r>
            <a:r>
              <a:rPr lang="hr-HR" sz="2400" dirty="0"/>
              <a:t>bakrene cijevi duljine 366 m </a:t>
            </a:r>
          </a:p>
          <a:p>
            <a:r>
              <a:rPr lang="hr-HR" sz="2400" dirty="0"/>
              <a:t>čekićem se proizvede zvučni signal. Do drugog kraja cijevi </a:t>
            </a:r>
          </a:p>
          <a:p>
            <a:r>
              <a:rPr lang="hr-HR" sz="2400" dirty="0"/>
              <a:t>zvuk stigne 1 s prije nego kroz zrak. Koliki je Youngov modul </a:t>
            </a:r>
          </a:p>
          <a:p>
            <a:r>
              <a:rPr lang="hr-HR" sz="2400" dirty="0"/>
              <a:t>elastičnosti bakra, ako je brzina zvuka u zraku 330 m s</a:t>
            </a:r>
            <a:r>
              <a:rPr lang="hr-HR" sz="2400" baseline="30000" dirty="0"/>
              <a:t>-1</a:t>
            </a:r>
            <a:r>
              <a:rPr lang="hr-HR" sz="2400" dirty="0"/>
              <a:t>? </a:t>
            </a:r>
          </a:p>
          <a:p>
            <a:r>
              <a:rPr lang="hr-HR" sz="2400" dirty="0"/>
              <a:t>Gustoća bakra je 8900 kg m</a:t>
            </a:r>
            <a:r>
              <a:rPr lang="hr-HR" sz="2400" baseline="30000" dirty="0"/>
              <a:t>-3</a:t>
            </a:r>
            <a:r>
              <a:rPr lang="hr-HR" sz="2400" dirty="0"/>
              <a:t>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3850" y="2349500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  <a:endParaRPr lang="hr-HR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95288" y="2852738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l = </a:t>
            </a:r>
            <a:r>
              <a:rPr lang="hr-HR" sz="2400">
                <a:latin typeface="Times New Roman" pitchFamily="18" charset="0"/>
              </a:rPr>
              <a:t>366 m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3141663"/>
            <a:ext cx="116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</a:t>
            </a:r>
            <a:r>
              <a:rPr lang="hr-HR" sz="2400" i="1">
                <a:latin typeface="Times New Roman" pitchFamily="18" charset="0"/>
              </a:rPr>
              <a:t>t = </a:t>
            </a:r>
            <a:r>
              <a:rPr lang="hr-HR" sz="2400">
                <a:latin typeface="Times New Roman" pitchFamily="18" charset="0"/>
              </a:rPr>
              <a:t>1 s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95288" y="3500438"/>
            <a:ext cx="189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z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</a:rPr>
              <a:t>330 m s</a:t>
            </a:r>
            <a:r>
              <a:rPr lang="hr-HR" sz="2400" baseline="30000">
                <a:latin typeface="Times New Roman" pitchFamily="18" charset="0"/>
              </a:rPr>
              <a:t>-1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95288" y="3860800"/>
            <a:ext cx="218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</a:t>
            </a:r>
            <a:r>
              <a:rPr lang="hr-HR" sz="2400" i="1">
                <a:latin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</a:rPr>
              <a:t>8900 kg m</a:t>
            </a:r>
            <a:r>
              <a:rPr lang="hr-HR" sz="2400" baseline="30000">
                <a:latin typeface="Times New Roman" pitchFamily="18" charset="0"/>
              </a:rPr>
              <a:t>-3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395288" y="429260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547813" y="551815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,</a:t>
            </a:r>
            <a:endParaRPr lang="hr-HR" sz="2400" baseline="30000">
              <a:latin typeface="Times New Roman" pitchFamily="18" charset="0"/>
            </a:endParaRPr>
          </a:p>
        </p:txBody>
      </p:sp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3203575" y="2924175"/>
          <a:ext cx="9366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3" imgW="457200" imgH="431640" progId="Equation.3">
                  <p:embed/>
                </p:oleObj>
              </mc:Choice>
              <mc:Fallback>
                <p:oleObj name="Equation" r:id="rId3" imgW="457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24175"/>
                        <a:ext cx="9366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/>
        </p:nvGraphicFramePr>
        <p:xfrm>
          <a:off x="4140200" y="2924175"/>
          <a:ext cx="1447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5" imgW="736560" imgH="393480" progId="Equation.3">
                  <p:embed/>
                </p:oleObj>
              </mc:Choice>
              <mc:Fallback>
                <p:oleObj name="Equation" r:id="rId5" imgW="736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924175"/>
                        <a:ext cx="1447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5580063" y="29972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, t</a:t>
            </a:r>
            <a:r>
              <a:rPr lang="hr-HR" sz="2400" i="1" baseline="-25000">
                <a:latin typeface="Times New Roman" pitchFamily="18" charset="0"/>
              </a:rPr>
              <a:t>z </a:t>
            </a:r>
            <a:r>
              <a:rPr lang="hr-HR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</a:rPr>
              <a:t>1,11 s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132138" y="38544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t</a:t>
            </a:r>
            <a:r>
              <a:rPr lang="hr-HR" sz="2400" i="1" baseline="-25000">
                <a:latin typeface="Times New Roman" pitchFamily="18" charset="0"/>
              </a:rPr>
              <a:t>b </a:t>
            </a:r>
            <a:r>
              <a:rPr lang="hr-HR" sz="2400" i="1">
                <a:latin typeface="Times New Roman" pitchFamily="18" charset="0"/>
              </a:rPr>
              <a:t>= t</a:t>
            </a:r>
            <a:r>
              <a:rPr lang="hr-HR" sz="2400" i="1" baseline="-25000">
                <a:latin typeface="Times New Roman" pitchFamily="18" charset="0"/>
              </a:rPr>
              <a:t>z </a:t>
            </a:r>
            <a:r>
              <a:rPr lang="hr-HR" sz="2400" i="1">
                <a:latin typeface="Times New Roman" pitchFamily="18" charset="0"/>
              </a:rPr>
              <a:t>-</a:t>
            </a:r>
            <a:r>
              <a:rPr lang="hr-HR" sz="2400" i="1" baseline="-2500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t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427538" y="386080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</a:rPr>
              <a:t>1,11 s</a:t>
            </a:r>
            <a:r>
              <a:rPr lang="hr-HR" sz="2400" i="1" baseline="-25000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–</a:t>
            </a:r>
            <a:r>
              <a:rPr lang="hr-HR" sz="2400" i="1" baseline="-25000">
                <a:latin typeface="Times New Roman" pitchFamily="18" charset="0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s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6156325" y="3835400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, t</a:t>
            </a:r>
            <a:r>
              <a:rPr lang="hr-HR" sz="2400" i="1" baseline="-25000">
                <a:latin typeface="Times New Roman" pitchFamily="18" charset="0"/>
              </a:rPr>
              <a:t>b </a:t>
            </a:r>
            <a:r>
              <a:rPr lang="hr-HR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</a:rPr>
              <a:t>0,11 s</a:t>
            </a:r>
            <a:endParaRPr lang="hr-HR" sz="2400" baseline="30000">
              <a:latin typeface="Times New Roman" pitchFamily="18" charset="0"/>
            </a:endParaRPr>
          </a:p>
        </p:txBody>
      </p:sp>
      <p:graphicFrame>
        <p:nvGraphicFramePr>
          <p:cNvPr id="8211" name="Object 19"/>
          <p:cNvGraphicFramePr>
            <a:graphicFrameLocks noChangeAspect="1"/>
          </p:cNvGraphicFramePr>
          <p:nvPr/>
        </p:nvGraphicFramePr>
        <p:xfrm>
          <a:off x="3132138" y="4437063"/>
          <a:ext cx="100806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7" imgW="457200" imgH="431640" progId="Equation.3">
                  <p:embed/>
                </p:oleObj>
              </mc:Choice>
              <mc:Fallback>
                <p:oleObj name="Equation" r:id="rId7" imgW="45720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37063"/>
                        <a:ext cx="1008062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20"/>
          <p:cNvGraphicFramePr>
            <a:graphicFrameLocks noChangeAspect="1"/>
          </p:cNvGraphicFramePr>
          <p:nvPr/>
        </p:nvGraphicFramePr>
        <p:xfrm>
          <a:off x="4140200" y="4508500"/>
          <a:ext cx="10810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9" imgW="571320" imgH="419040" progId="Equation.3">
                  <p:embed/>
                </p:oleObj>
              </mc:Choice>
              <mc:Fallback>
                <p:oleObj name="Equation" r:id="rId9" imgW="57132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508500"/>
                        <a:ext cx="10810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5219700" y="4652963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, v</a:t>
            </a:r>
            <a:r>
              <a:rPr lang="hr-HR" sz="2400" i="1" baseline="-25000">
                <a:latin typeface="Times New Roman" pitchFamily="18" charset="0"/>
              </a:rPr>
              <a:t>b </a:t>
            </a:r>
            <a:r>
              <a:rPr lang="hr-HR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</a:rPr>
              <a:t>3327 m s</a:t>
            </a:r>
            <a:r>
              <a:rPr lang="hr-HR" sz="2400" baseline="30000">
                <a:latin typeface="Times New Roman" pitchFamily="18" charset="0"/>
              </a:rPr>
              <a:t>-1</a:t>
            </a:r>
          </a:p>
        </p:txBody>
      </p:sp>
      <p:graphicFrame>
        <p:nvGraphicFramePr>
          <p:cNvPr id="8217" name="Object 25"/>
          <p:cNvGraphicFramePr>
            <a:graphicFrameLocks noChangeAspect="1"/>
          </p:cNvGraphicFramePr>
          <p:nvPr/>
        </p:nvGraphicFramePr>
        <p:xfrm>
          <a:off x="3059113" y="5518150"/>
          <a:ext cx="38163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11" imgW="1739880" imgH="228600" progId="Equation.3">
                  <p:embed/>
                </p:oleObj>
              </mc:Choice>
              <mc:Fallback>
                <p:oleObj name="Equation" r:id="rId11" imgW="17398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5518150"/>
                        <a:ext cx="38163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95288" y="4365625"/>
            <a:ext cx="88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E = ?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156325" y="6092825"/>
            <a:ext cx="270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E = </a:t>
            </a:r>
            <a:r>
              <a:rPr lang="hr-HR" sz="2400">
                <a:latin typeface="Times New Roman" pitchFamily="18" charset="0"/>
              </a:rPr>
              <a:t>9,85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hr-HR" sz="2400" baseline="3000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 N m</a:t>
            </a:r>
            <a:r>
              <a:rPr lang="hr-HR" sz="2400" baseline="3000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hr-HR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aseline="30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0" name="Object 28"/>
          <p:cNvGraphicFramePr>
            <a:graphicFrameLocks noChangeAspect="1"/>
          </p:cNvGraphicFramePr>
          <p:nvPr/>
        </p:nvGraphicFramePr>
        <p:xfrm>
          <a:off x="539750" y="5373688"/>
          <a:ext cx="10080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13" imgW="571320" imgH="469800" progId="Equation.3">
                  <p:embed/>
                </p:oleObj>
              </mc:Choice>
              <mc:Fallback>
                <p:oleObj name="Equation" r:id="rId13" imgW="571320" imgH="469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73688"/>
                        <a:ext cx="100806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1" name="Object 29"/>
          <p:cNvGraphicFramePr>
            <a:graphicFrameLocks noChangeAspect="1"/>
          </p:cNvGraphicFramePr>
          <p:nvPr/>
        </p:nvGraphicFramePr>
        <p:xfrm>
          <a:off x="1835150" y="5516563"/>
          <a:ext cx="10810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15" imgW="520560" imgH="241200" progId="Equation.3">
                  <p:embed/>
                </p:oleObj>
              </mc:Choice>
              <mc:Fallback>
                <p:oleObj name="Equation" r:id="rId15" imgW="52056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516563"/>
                        <a:ext cx="10810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 animBg="1"/>
      <p:bldP spid="8203" grpId="0"/>
      <p:bldP spid="8207" grpId="0"/>
      <p:bldP spid="8208" grpId="0"/>
      <p:bldP spid="8209" grpId="0"/>
      <p:bldP spid="8210" grpId="0"/>
      <p:bldP spid="8213" grpId="0"/>
      <p:bldP spid="8218" grpId="0"/>
      <p:bldP spid="82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/>
          <a:lstStyle/>
          <a:p>
            <a:r>
              <a:rPr lang="hr-HR" dirty="0"/>
              <a:t>Jednadžba harmonijskog vala</a:t>
            </a:r>
          </a:p>
        </p:txBody>
      </p:sp>
      <p:sp>
        <p:nvSpPr>
          <p:cNvPr id="4" name="Rectangle 204"/>
          <p:cNvSpPr>
            <a:spLocks noChangeArrowheads="1"/>
          </p:cNvSpPr>
          <p:nvPr/>
        </p:nvSpPr>
        <p:spPr bwMode="auto">
          <a:xfrm>
            <a:off x="468313" y="1484313"/>
            <a:ext cx="537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 dirty="0"/>
              <a:t>Jednadžba titranja točke u izvoru vala:</a:t>
            </a:r>
            <a:endParaRPr lang="hr-HR" sz="2400" dirty="0">
              <a:sym typeface="Symbol" pitchFamily="18" charset="2"/>
            </a:endParaRPr>
          </a:p>
        </p:txBody>
      </p:sp>
      <p:sp>
        <p:nvSpPr>
          <p:cNvPr id="5" name="Rectangle 205"/>
          <p:cNvSpPr>
            <a:spLocks noChangeArrowheads="1"/>
          </p:cNvSpPr>
          <p:nvPr/>
        </p:nvSpPr>
        <p:spPr bwMode="auto">
          <a:xfrm>
            <a:off x="5867400" y="1412875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 i="1" dirty="0">
                <a:latin typeface="Times New Roman" pitchFamily="18" charset="0"/>
              </a:rPr>
              <a:t>y = y</a:t>
            </a:r>
            <a:r>
              <a:rPr lang="hr-HR" sz="2400" i="1" baseline="-25000" dirty="0">
                <a:latin typeface="Times New Roman" pitchFamily="18" charset="0"/>
              </a:rPr>
              <a:t>o</a:t>
            </a:r>
            <a:r>
              <a:rPr lang="hr-HR" sz="2400" dirty="0">
                <a:latin typeface="Times New Roman" pitchFamily="18" charset="0"/>
              </a:rPr>
              <a:t> sin</a:t>
            </a:r>
            <a:r>
              <a:rPr lang="hr-HR" sz="2400" i="1" dirty="0">
                <a:latin typeface="Times New Roman" pitchFamily="18" charset="0"/>
                <a:sym typeface="Symbol" pitchFamily="18" charset="2"/>
              </a:rPr>
              <a:t></a:t>
            </a:r>
            <a:r>
              <a:rPr lang="hr-HR" sz="2400" i="1" dirty="0">
                <a:latin typeface="Times New Roman" pitchFamily="18" charset="0"/>
              </a:rPr>
              <a:t>t</a:t>
            </a:r>
            <a:endParaRPr lang="hr-HR" sz="24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6750016" cy="269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79388" y="5389563"/>
          <a:ext cx="273526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4" imgW="1218671" imgH="431613" progId="Equation.3">
                  <p:embed/>
                </p:oleObj>
              </mc:Choice>
              <mc:Fallback>
                <p:oleObj name="Equation" r:id="rId4" imgW="1218671" imgH="43161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89563"/>
                        <a:ext cx="2735262" cy="963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060700" y="5422900"/>
          <a:ext cx="28797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6" imgW="1269449" imgH="406224" progId="Equation.3">
                  <p:embed/>
                </p:oleObj>
              </mc:Choice>
              <mc:Fallback>
                <p:oleObj name="Equation" r:id="rId6" imgW="1269449" imgH="4062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5422900"/>
                        <a:ext cx="2879725" cy="933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6084888" y="5421313"/>
          <a:ext cx="27352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8" imgW="1231366" imgH="406224" progId="Equation.3">
                  <p:embed/>
                </p:oleObj>
              </mc:Choice>
              <mc:Fallback>
                <p:oleObj name="Equation" r:id="rId8" imgW="1231366" imgH="406224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421313"/>
                        <a:ext cx="2735262" cy="9112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4857760"/>
            <a:ext cx="7929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/>
              <a:t>Jednadžbe titranja čestice izvan izvora vala</a:t>
            </a:r>
            <a:r>
              <a:rPr lang="hr-HR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6710" y="1071546"/>
            <a:ext cx="1357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t</a:t>
            </a:r>
            <a:r>
              <a:rPr lang="hr-HR" dirty="0"/>
              <a:t> – vrijeme koje je proteklo od početka titranja čestice u izvoru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43768" y="3571876"/>
          <a:ext cx="342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10" imgW="164880" imgH="177480" progId="Equation.3">
                  <p:embed/>
                </p:oleObj>
              </mc:Choice>
              <mc:Fallback>
                <p:oleObj name="Equation" r:id="rId10" imgW="1648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3571876"/>
                        <a:ext cx="342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58082" y="3571876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- vrijeme koje je potrebno da se val proširi do druge čestice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/>
          <a:lstStyle/>
          <a:p>
            <a:r>
              <a:rPr lang="hr-HR" dirty="0"/>
              <a:t>Fazna razlika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6858048" cy="30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116013" y="5661025"/>
          <a:ext cx="34559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Equation" r:id="rId4" imgW="2006600" imgH="457200" progId="Equation.3">
                  <p:embed/>
                </p:oleObj>
              </mc:Choice>
              <mc:Fallback>
                <p:oleObj name="Equation" r:id="rId4" imgW="20066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661025"/>
                        <a:ext cx="34559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219700" y="5661025"/>
          <a:ext cx="21605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Equation" r:id="rId6" imgW="939600" imgH="368280" progId="Equation.3">
                  <p:embed/>
                </p:oleObj>
              </mc:Choice>
              <mc:Fallback>
                <p:oleObj name="Equation" r:id="rId6" imgW="93960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5661025"/>
                        <a:ext cx="2160588" cy="847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1116013" y="4652963"/>
          <a:ext cx="25923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8" imgW="1460160" imgH="431640" progId="Equation.3">
                  <p:embed/>
                </p:oleObj>
              </mc:Choice>
              <mc:Fallback>
                <p:oleObj name="Equation" r:id="rId8" imgW="14601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652963"/>
                        <a:ext cx="25923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995738" y="4605338"/>
          <a:ext cx="27368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10" imgW="1447560" imgH="431640" progId="Equation.3">
                  <p:embed/>
                </p:oleObj>
              </mc:Choice>
              <mc:Fallback>
                <p:oleObj name="Equation" r:id="rId10" imgW="14475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605338"/>
                        <a:ext cx="27368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34BDB9EE-0A21-464D-A8A2-212171E8E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504950"/>
            <a:ext cx="4238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200" b="0">
                <a:latin typeface="Calibri" panose="020F0502020204030204" pitchFamily="34" charset="0"/>
              </a:rPr>
              <a:t>Dodirnemo prstom površinu vode.. </a:t>
            </a:r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F004567C-B33B-4B48-94C2-48B0A21BF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133600"/>
            <a:ext cx="43227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200" b="0">
                <a:latin typeface="Calibri" panose="020F0502020204030204" pitchFamily="34" charset="0"/>
              </a:rPr>
              <a:t>Pomaknimo klip u spremniku plina.. </a:t>
            </a:r>
          </a:p>
        </p:txBody>
      </p:sp>
      <p:sp>
        <p:nvSpPr>
          <p:cNvPr id="45060" name="Text Box 6">
            <a:extLst>
              <a:ext uri="{FF2B5EF4-FFF2-40B4-BE49-F238E27FC236}">
                <a16:creationId xmlns:a16="http://schemas.microsoft.com/office/drawing/2014/main" id="{E02A193E-C75E-4CCB-A740-5D38B7B9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81300"/>
            <a:ext cx="3925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200" b="0">
                <a:latin typeface="Calibri" panose="020F0502020204030204" pitchFamily="34" charset="0"/>
              </a:rPr>
              <a:t>Udarimo rukom po napetoj žici...</a:t>
            </a: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E92CC93E-66DA-4EA0-8216-018ACDB9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14375"/>
            <a:ext cx="1855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400">
                <a:solidFill>
                  <a:srgbClr val="0070C0"/>
                </a:solidFill>
              </a:rPr>
              <a:t>OPAŽANJA</a:t>
            </a:r>
          </a:p>
        </p:txBody>
      </p:sp>
      <p:sp>
        <p:nvSpPr>
          <p:cNvPr id="45062" name="Text Box 9">
            <a:extLst>
              <a:ext uri="{FF2B5EF4-FFF2-40B4-BE49-F238E27FC236}">
                <a16:creationId xmlns:a16="http://schemas.microsoft.com/office/drawing/2014/main" id="{89DA91FD-567E-4157-85E9-4302E165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92600"/>
            <a:ext cx="4481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200">
                <a:solidFill>
                  <a:srgbClr val="C00000"/>
                </a:solidFill>
                <a:latin typeface="Calibri" panose="020F0502020204030204" pitchFamily="34" charset="0"/>
              </a:rPr>
              <a:t>VAL =  širenje poremećaja sredstvom</a:t>
            </a:r>
          </a:p>
        </p:txBody>
      </p:sp>
      <p:sp>
        <p:nvSpPr>
          <p:cNvPr id="45063" name="Text Box 10">
            <a:extLst>
              <a:ext uri="{FF2B5EF4-FFF2-40B4-BE49-F238E27FC236}">
                <a16:creationId xmlns:a16="http://schemas.microsoft.com/office/drawing/2014/main" id="{42FABCB4-16E1-4855-9E50-0F012544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229225"/>
            <a:ext cx="4279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2200" b="0">
                <a:latin typeface="Calibri" panose="020F0502020204030204" pitchFamily="34" charset="0"/>
              </a:rPr>
              <a:t>Brzina širenja vala ovisna o sredstvu</a:t>
            </a:r>
          </a:p>
          <a:p>
            <a:pPr eaLnBrk="1" hangingPunct="1"/>
            <a:r>
              <a:rPr lang="hr-HR" altLang="sr-Latn-RS" sz="2200" b="0">
                <a:latin typeface="Calibri" panose="020F0502020204030204" pitchFamily="34" charset="0"/>
              </a:rPr>
              <a:t>Vrsta vala je ovisna o sredstvu.</a:t>
            </a:r>
          </a:p>
          <a:p>
            <a:pPr eaLnBrk="1" hangingPunct="1"/>
            <a:endParaRPr lang="hr-HR" altLang="sr-Latn-RS" sz="2200" b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B69C8-8532-412F-8F0D-A64386F5321A}"/>
              </a:ext>
            </a:extLst>
          </p:cNvPr>
          <p:cNvSpPr txBox="1"/>
          <p:nvPr/>
        </p:nvSpPr>
        <p:spPr>
          <a:xfrm rot="16200000">
            <a:off x="6722269" y="3123407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33538" y="450850"/>
            <a:ext cx="365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– 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k, k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1,2,3...,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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750" y="1022350"/>
            <a:ext cx="7631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sym typeface="Symbol" pitchFamily="18" charset="2"/>
              </a:rPr>
              <a:t>Točke koje su međusobno udaljene za cijeli broj valnih </a:t>
            </a:r>
          </a:p>
          <a:p>
            <a:r>
              <a:rPr lang="hr-HR" sz="2400">
                <a:sym typeface="Symbol" pitchFamily="18" charset="2"/>
              </a:rPr>
              <a:t>duljina titraju u fazi.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39763" y="2678113"/>
            <a:ext cx="717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sym typeface="Symbol" pitchFamily="18" charset="2"/>
              </a:rPr>
              <a:t>Točke koje su međusobno udaljene za neparni broj </a:t>
            </a:r>
          </a:p>
          <a:p>
            <a:r>
              <a:rPr lang="hr-HR" sz="2400">
                <a:sym typeface="Symbol" pitchFamily="18" charset="2"/>
              </a:rPr>
              <a:t>polovina valne duljine  titraju protufazno.</a:t>
            </a:r>
          </a:p>
        </p:txBody>
      </p:sp>
      <p:sp>
        <p:nvSpPr>
          <p:cNvPr id="7" name="Rectangle 8890"/>
          <p:cNvSpPr>
            <a:spLocks noChangeArrowheads="1"/>
          </p:cNvSpPr>
          <p:nvPr/>
        </p:nvSpPr>
        <p:spPr bwMode="auto">
          <a:xfrm>
            <a:off x="5230813" y="47625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</a:rPr>
              <a:t>2 </a:t>
            </a:r>
            <a:r>
              <a:rPr lang="hr-HR" sz="2400" i="1">
                <a:latin typeface="Times New Roman" pitchFamily="18" charset="0"/>
              </a:rPr>
              <a:t>k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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" name="Object 8891"/>
          <p:cNvGraphicFramePr>
            <a:graphicFrameLocks noChangeAspect="1"/>
          </p:cNvGraphicFramePr>
          <p:nvPr/>
        </p:nvGraphicFramePr>
        <p:xfrm>
          <a:off x="1116013" y="1773238"/>
          <a:ext cx="41767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Equation" r:id="rId3" imgW="2286000" imgH="393480" progId="Equation.3">
                  <p:embed/>
                </p:oleObj>
              </mc:Choice>
              <mc:Fallback>
                <p:oleObj name="Equation" r:id="rId3" imgW="2286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73238"/>
                        <a:ext cx="417671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892"/>
          <p:cNvSpPr>
            <a:spLocks noChangeArrowheads="1"/>
          </p:cNvSpPr>
          <p:nvPr/>
        </p:nvSpPr>
        <p:spPr bwMode="auto">
          <a:xfrm>
            <a:off x="5284788" y="1892300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>
                <a:latin typeface="Times New Roman" pitchFamily="18" charset="0"/>
              </a:rPr>
              <a:t>(2 </a:t>
            </a:r>
            <a:r>
              <a:rPr lang="hr-HR" sz="2400" i="1">
                <a:latin typeface="Times New Roman" pitchFamily="18" charset="0"/>
              </a:rPr>
              <a:t>k – </a:t>
            </a:r>
            <a:r>
              <a:rPr lang="hr-HR" sz="2400">
                <a:latin typeface="Times New Roman" pitchFamily="18" charset="0"/>
              </a:rPr>
              <a:t>1)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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8183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23850" y="260350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b="1">
                <a:cs typeface="Times New Roman" pitchFamily="18" charset="0"/>
              </a:rPr>
              <a:t>Zadatak:</a:t>
            </a:r>
            <a:r>
              <a:rPr lang="hr-HR" sz="2400"/>
              <a:t> </a:t>
            </a:r>
            <a:r>
              <a:rPr lang="hr-HR" sz="2400">
                <a:cs typeface="Times New Roman" pitchFamily="18" charset="0"/>
              </a:rPr>
              <a:t>Iz jednadžbe vala: </a:t>
            </a:r>
            <a:endParaRPr lang="hr-HR" sz="240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2124075" y="755650"/>
          <a:ext cx="34559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7" name="Equation" r:id="rId3" imgW="1790700" imgH="228600" progId="Equation.3">
                  <p:embed/>
                </p:oleObj>
              </mc:Choice>
              <mc:Fallback>
                <p:oleObj name="Equation" r:id="rId3" imgW="17907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755650"/>
                        <a:ext cx="34559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68313" y="1268413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1100">
                <a:cs typeface="Times New Roman" pitchFamily="18" charset="0"/>
              </a:rPr>
              <a:t> </a:t>
            </a:r>
            <a:r>
              <a:rPr lang="hr-HR" sz="2400">
                <a:cs typeface="Times New Roman" pitchFamily="18" charset="0"/>
              </a:rPr>
              <a:t>odredite:</a:t>
            </a:r>
            <a:endParaRPr lang="hr-HR" sz="2400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611188" y="2205038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b) kružnu frekvenciju, frekvenciju i period </a:t>
            </a:r>
            <a:endParaRPr lang="hr-HR" sz="2400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611188" y="1700213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a) amplitudu</a:t>
            </a:r>
            <a:endParaRPr lang="hr-HR" sz="2400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555875" y="1700213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y = 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0,05 m</a:t>
            </a: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611188" y="4581525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cs typeface="Times New Roman" pitchFamily="18" charset="0"/>
              </a:rPr>
              <a:t>c) brzinu i smjer širenje vala</a:t>
            </a:r>
            <a:endParaRPr lang="hr-HR" sz="2400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1042988" y="27813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 = 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2771775" y="27813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 = 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9648" name="Object 16"/>
          <p:cNvGraphicFramePr>
            <a:graphicFrameLocks noChangeAspect="1"/>
          </p:cNvGraphicFramePr>
          <p:nvPr/>
        </p:nvGraphicFramePr>
        <p:xfrm>
          <a:off x="3132138" y="3279775"/>
          <a:ext cx="93503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Equation" r:id="rId5" imgW="507960" imgH="393480" progId="Equation.3">
                  <p:embed/>
                </p:oleObj>
              </mc:Choice>
              <mc:Fallback>
                <p:oleObj name="Equation" r:id="rId5" imgW="5079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279775"/>
                        <a:ext cx="93503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17"/>
          <p:cNvGraphicFramePr>
            <a:graphicFrameLocks noChangeAspect="1"/>
          </p:cNvGraphicFramePr>
          <p:nvPr/>
        </p:nvGraphicFramePr>
        <p:xfrm>
          <a:off x="4067175" y="3208338"/>
          <a:ext cx="1009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Equation" r:id="rId7" imgW="545760" imgH="419040" progId="Equation.3">
                  <p:embed/>
                </p:oleObj>
              </mc:Choice>
              <mc:Fallback>
                <p:oleObj name="Equation" r:id="rId7" imgW="545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08338"/>
                        <a:ext cx="10096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3059113" y="40513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f = 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Hz</a:t>
            </a:r>
          </a:p>
        </p:txBody>
      </p:sp>
      <p:graphicFrame>
        <p:nvGraphicFramePr>
          <p:cNvPr id="69651" name="Object 19"/>
          <p:cNvGraphicFramePr>
            <a:graphicFrameLocks noChangeAspect="1"/>
          </p:cNvGraphicFramePr>
          <p:nvPr/>
        </p:nvGraphicFramePr>
        <p:xfrm>
          <a:off x="5580063" y="2852738"/>
          <a:ext cx="7921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9" imgW="431640" imgH="419040" progId="Equation.3">
                  <p:embed/>
                </p:oleObj>
              </mc:Choice>
              <mc:Fallback>
                <p:oleObj name="Equation" r:id="rId9" imgW="4316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852738"/>
                        <a:ext cx="7921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20"/>
          <p:cNvGraphicFramePr>
            <a:graphicFrameLocks noChangeAspect="1"/>
          </p:cNvGraphicFramePr>
          <p:nvPr/>
        </p:nvGraphicFramePr>
        <p:xfrm>
          <a:off x="6443663" y="2843213"/>
          <a:ext cx="792162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11" imgW="419040" imgH="393480" progId="Equation.3">
                  <p:embed/>
                </p:oleObj>
              </mc:Choice>
              <mc:Fallback>
                <p:oleObj name="Equation" r:id="rId11" imgW="4190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843213"/>
                        <a:ext cx="792162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580063" y="37893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T = 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s</a:t>
            </a:r>
          </a:p>
        </p:txBody>
      </p:sp>
      <p:graphicFrame>
        <p:nvGraphicFramePr>
          <p:cNvPr id="69654" name="Object 22"/>
          <p:cNvGraphicFramePr>
            <a:graphicFrameLocks noChangeAspect="1"/>
          </p:cNvGraphicFramePr>
          <p:nvPr/>
        </p:nvGraphicFramePr>
        <p:xfrm>
          <a:off x="900113" y="5180013"/>
          <a:ext cx="2232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13" imgW="1231366" imgH="406224" progId="Equation.3">
                  <p:embed/>
                </p:oleObj>
              </mc:Choice>
              <mc:Fallback>
                <p:oleObj name="Equation" r:id="rId13" imgW="1231366" imgH="406224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80013"/>
                        <a:ext cx="22320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6" name="Object 24"/>
          <p:cNvGraphicFramePr>
            <a:graphicFrameLocks noChangeAspect="1"/>
          </p:cNvGraphicFramePr>
          <p:nvPr/>
        </p:nvGraphicFramePr>
        <p:xfrm>
          <a:off x="3563938" y="5197475"/>
          <a:ext cx="122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15" imgW="711000" imgH="393480" progId="Equation.3">
                  <p:embed/>
                </p:oleObj>
              </mc:Choice>
              <mc:Fallback>
                <p:oleObj name="Equation" r:id="rId15" imgW="7110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197475"/>
                        <a:ext cx="12239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3490913" y="599598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 = 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 m</a:t>
            </a: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5076825" y="527685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v = f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6084888" y="527685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 m1 Hz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5221288" y="578008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v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 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6804025" y="5780088"/>
            <a:ext cx="118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udesno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  <p:bldP spid="69641" grpId="0"/>
      <p:bldP spid="69642" grpId="0"/>
      <p:bldP spid="69643" grpId="0"/>
      <p:bldP spid="69644" grpId="0"/>
      <p:bldP spid="69645" grpId="0"/>
      <p:bldP spid="69646" grpId="0"/>
      <p:bldP spid="69650" grpId="0"/>
      <p:bldP spid="69653" grpId="0"/>
      <p:bldP spid="69657" grpId="0"/>
      <p:bldP spid="69658" grpId="0"/>
      <p:bldP spid="69659" grpId="0"/>
      <p:bldP spid="69660" grpId="0"/>
      <p:bldP spid="696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57158" y="500042"/>
            <a:ext cx="7213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>
                <a:cs typeface="Times New Roman" pitchFamily="18" charset="0"/>
              </a:rPr>
              <a:t>d) faznu razliku titranja dviju čestica koje su međusobno </a:t>
            </a:r>
            <a:endParaRPr lang="hr-HR" sz="2400" dirty="0"/>
          </a:p>
          <a:p>
            <a:r>
              <a:rPr lang="hr-HR" sz="2400" dirty="0"/>
              <a:t>    </a:t>
            </a:r>
            <a:r>
              <a:rPr lang="hr-HR" sz="2400" dirty="0">
                <a:cs typeface="Times New Roman" pitchFamily="18" charset="0"/>
              </a:rPr>
              <a:t>udaljene 1,5 m.   </a:t>
            </a:r>
            <a:endParaRPr lang="hr-HR" sz="2400" dirty="0"/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573058" y="1365229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x = 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– 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1,5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m</a:t>
            </a:r>
          </a:p>
        </p:txBody>
      </p:sp>
      <p:graphicFrame>
        <p:nvGraphicFramePr>
          <p:cNvPr id="70671" name="Object 15"/>
          <p:cNvGraphicFramePr>
            <a:graphicFrameLocks noChangeAspect="1"/>
          </p:cNvGraphicFramePr>
          <p:nvPr/>
        </p:nvGraphicFramePr>
        <p:xfrm>
          <a:off x="788958" y="1939904"/>
          <a:ext cx="21605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3" imgW="939600" imgH="368280" progId="Equation.3">
                  <p:embed/>
                </p:oleObj>
              </mc:Choice>
              <mc:Fallback>
                <p:oleObj name="Equation" r:id="rId3" imgW="93960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58" y="1939904"/>
                        <a:ext cx="21605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5" name="Object 19"/>
          <p:cNvGraphicFramePr>
            <a:graphicFrameLocks noChangeAspect="1"/>
          </p:cNvGraphicFramePr>
          <p:nvPr/>
        </p:nvGraphicFramePr>
        <p:xfrm>
          <a:off x="2949545" y="1930379"/>
          <a:ext cx="15843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5" imgW="685800" imgH="393480" progId="Equation.3">
                  <p:embed/>
                </p:oleObj>
              </mc:Choice>
              <mc:Fallback>
                <p:oleObj name="Equation" r:id="rId5" imgW="6858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45" y="1930379"/>
                        <a:ext cx="15843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21"/>
          <p:cNvGraphicFramePr>
            <a:graphicFrameLocks noChangeAspect="1"/>
          </p:cNvGraphicFramePr>
          <p:nvPr/>
        </p:nvGraphicFramePr>
        <p:xfrm>
          <a:off x="5541933" y="1939904"/>
          <a:ext cx="17272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7" imgW="799920" imgH="393480" progId="Equation.3">
                  <p:embed/>
                </p:oleObj>
              </mc:Choice>
              <mc:Fallback>
                <p:oleObj name="Equation" r:id="rId7" imgW="7999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33" y="1939904"/>
                        <a:ext cx="17272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11156"/>
          </a:xfrm>
        </p:spPr>
        <p:txBody>
          <a:bodyPr>
            <a:normAutofit fontScale="90000"/>
          </a:bodyPr>
          <a:lstStyle/>
          <a:p>
            <a:r>
              <a:rPr lang="hr-HR" dirty="0"/>
              <a:t>Ponavljanje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329642" cy="5357850"/>
          </a:xfrm>
        </p:spPr>
        <p:txBody>
          <a:bodyPr>
            <a:normAutofit/>
          </a:bodyPr>
          <a:lstStyle/>
          <a:p>
            <a:pPr algn="just"/>
            <a:r>
              <a:rPr lang="hr-HR" sz="2200" b="1" dirty="0"/>
              <a:t> Zadatak 1</a:t>
            </a:r>
            <a:r>
              <a:rPr lang="hr-HR" sz="2200" dirty="0"/>
              <a:t>: Valna duljina nekog vala iznosi 4 m. Na koju će se  udaljenost proširiti val kada izvor napravi: </a:t>
            </a:r>
          </a:p>
          <a:p>
            <a:pPr marL="857250" lvl="1" indent="-457200" algn="just">
              <a:buAutoNum type="alphaLcParenR"/>
            </a:pPr>
            <a:r>
              <a:rPr lang="hr-HR" sz="2200" dirty="0"/>
              <a:t>potpuni titraj    b) pola titraja    c) 1,5 titraja     d) 5 titraja</a:t>
            </a:r>
          </a:p>
          <a:p>
            <a:pPr marL="857250" lvl="1" indent="-457200">
              <a:buNone/>
            </a:pPr>
            <a:endParaRPr lang="hr-HR" sz="2200" dirty="0"/>
          </a:p>
          <a:p>
            <a:pPr marL="457200" indent="-457200" algn="just"/>
            <a:r>
              <a:rPr lang="hr-HR" sz="2200" b="1" dirty="0"/>
              <a:t>Zadatak 2</a:t>
            </a:r>
            <a:r>
              <a:rPr lang="hr-HR" sz="2200" dirty="0"/>
              <a:t>: Oštrim udarcem izazovemo na jednom kraju napetog užeta  transverzalni poremećaj koji se nakon 1,12 s vrati na mjesto gdje je nastao. Duljina užeta iznosi 30 m, a masa 6 kg. Izračunajte brzinu širenja poremećaja i silu kojom je uže napeto.</a:t>
            </a:r>
          </a:p>
          <a:p>
            <a:pPr marL="457200" indent="-457200" algn="just"/>
            <a:endParaRPr lang="hr-HR" sz="2200" dirty="0"/>
          </a:p>
          <a:p>
            <a:pPr marL="457200" indent="-457200" algn="just"/>
            <a:r>
              <a:rPr lang="hr-HR" sz="2200" b="1" dirty="0"/>
              <a:t>Zadatak 3</a:t>
            </a:r>
            <a:r>
              <a:rPr lang="hr-HR" sz="2200" dirty="0"/>
              <a:t>: Val putuje žicom koja je napeta silom 100 N. Masa jednog metra žice iznosi 2 g. Najkraće vrijeme za koje se neka čestica žice pomakne iz ravnotežnog položaja u amplitudni iznosi 0,2 s. Izračunajmo brzinu širenja vala i valnu duljinu.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Odbijanje (refleksija) i lom (refrakcija) vala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Kada val dođe do kraja sredstva, on se odbija</a:t>
            </a:r>
          </a:p>
          <a:p>
            <a:r>
              <a:rPr lang="hr-HR" sz="2400" b="1" dirty="0"/>
              <a:t>Grupa 1</a:t>
            </a:r>
            <a:r>
              <a:rPr lang="hr-HR" sz="2400" dirty="0"/>
              <a:t>: Opišite odbijanje vala na učvršćenom kraju (str. 54)</a:t>
            </a:r>
          </a:p>
          <a:p>
            <a:r>
              <a:rPr lang="hr-HR" sz="2400" b="1" dirty="0"/>
              <a:t>Grupa 2</a:t>
            </a:r>
            <a:r>
              <a:rPr lang="hr-HR" sz="2400" dirty="0"/>
              <a:t>: Opišite odbijanje vala na slobodnom kraju (str. 54 i 55)</a:t>
            </a:r>
          </a:p>
          <a:p>
            <a:r>
              <a:rPr lang="hr-HR" sz="2400" b="1" dirty="0"/>
              <a:t>Grupa 3</a:t>
            </a:r>
            <a:r>
              <a:rPr lang="hr-HR" sz="2400" dirty="0"/>
              <a:t>: Ponašanje vala na granici dvaju sredstava (str. 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Lom  (refrakcija) vala</a:t>
            </a:r>
          </a:p>
        </p:txBody>
      </p:sp>
      <p:sp>
        <p:nvSpPr>
          <p:cNvPr id="4" name="Line 951"/>
          <p:cNvSpPr>
            <a:spLocks noChangeShapeType="1"/>
          </p:cNvSpPr>
          <p:nvPr/>
        </p:nvSpPr>
        <p:spPr bwMode="auto">
          <a:xfrm>
            <a:off x="3016239" y="22526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" name="Rectangle 952"/>
          <p:cNvSpPr>
            <a:spLocks noChangeArrowheads="1"/>
          </p:cNvSpPr>
          <p:nvPr/>
        </p:nvSpPr>
        <p:spPr bwMode="auto">
          <a:xfrm>
            <a:off x="2576501" y="31416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r>
              <a:rPr lang="hr-HR" sz="2400"/>
              <a:t> </a:t>
            </a:r>
            <a:endParaRPr lang="hr-HR"/>
          </a:p>
        </p:txBody>
      </p:sp>
      <p:sp>
        <p:nvSpPr>
          <p:cNvPr id="6" name="Rectangle 953"/>
          <p:cNvSpPr>
            <a:spLocks noChangeArrowheads="1"/>
          </p:cNvSpPr>
          <p:nvPr/>
        </p:nvSpPr>
        <p:spPr bwMode="auto">
          <a:xfrm>
            <a:off x="2576501" y="50593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r>
              <a:rPr lang="hr-HR" sz="2400"/>
              <a:t> </a:t>
            </a:r>
            <a:endParaRPr lang="hr-HR"/>
          </a:p>
        </p:txBody>
      </p:sp>
      <p:sp>
        <p:nvSpPr>
          <p:cNvPr id="7" name="Line 1002"/>
          <p:cNvSpPr>
            <a:spLocks noChangeShapeType="1"/>
          </p:cNvSpPr>
          <p:nvPr/>
        </p:nvSpPr>
        <p:spPr bwMode="auto">
          <a:xfrm>
            <a:off x="3000364" y="2252663"/>
            <a:ext cx="13763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8" name="Rectangle 1003"/>
          <p:cNvSpPr>
            <a:spLocks noChangeArrowheads="1"/>
          </p:cNvSpPr>
          <p:nvPr/>
        </p:nvSpPr>
        <p:spPr bwMode="auto">
          <a:xfrm>
            <a:off x="3008301" y="1747838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izvor vala</a:t>
            </a:r>
            <a:endParaRPr lang="hr-HR" i="1"/>
          </a:p>
        </p:txBody>
      </p:sp>
      <p:sp>
        <p:nvSpPr>
          <p:cNvPr id="9" name="Rectangle 1004"/>
          <p:cNvSpPr>
            <a:spLocks noChangeArrowheads="1"/>
          </p:cNvSpPr>
          <p:nvPr/>
        </p:nvSpPr>
        <p:spPr bwMode="auto">
          <a:xfrm>
            <a:off x="6097576" y="32131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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endParaRPr lang="hr-HR">
              <a:sym typeface="Symbol" pitchFamily="18" charset="2"/>
            </a:endParaRPr>
          </a:p>
        </p:txBody>
      </p:sp>
      <p:sp>
        <p:nvSpPr>
          <p:cNvPr id="10" name="Rectangle 1005"/>
          <p:cNvSpPr>
            <a:spLocks noChangeArrowheads="1"/>
          </p:cNvSpPr>
          <p:nvPr/>
        </p:nvSpPr>
        <p:spPr bwMode="auto">
          <a:xfrm>
            <a:off x="6097576" y="4292600"/>
            <a:ext cx="95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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endParaRPr lang="hr-HR">
              <a:sym typeface="Symbol" pitchFamily="18" charset="2"/>
            </a:endParaRPr>
          </a:p>
        </p:txBody>
      </p:sp>
      <p:sp>
        <p:nvSpPr>
          <p:cNvPr id="11" name="Rectangle 1006"/>
          <p:cNvSpPr>
            <a:spLocks noChangeArrowheads="1"/>
          </p:cNvSpPr>
          <p:nvPr/>
        </p:nvSpPr>
        <p:spPr bwMode="auto">
          <a:xfrm>
            <a:off x="6169014" y="3789363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endParaRPr lang="hr-HR">
              <a:sym typeface="Symbol" pitchFamily="18" charset="2"/>
            </a:endParaRPr>
          </a:p>
        </p:txBody>
      </p:sp>
      <p:sp>
        <p:nvSpPr>
          <p:cNvPr id="12" name="Rectangle 1007"/>
          <p:cNvSpPr>
            <a:spLocks noChangeArrowheads="1"/>
          </p:cNvSpPr>
          <p:nvPr/>
        </p:nvSpPr>
        <p:spPr bwMode="auto">
          <a:xfrm>
            <a:off x="2505064" y="4365625"/>
            <a:ext cx="2159000" cy="1943100"/>
          </a:xfrm>
          <a:prstGeom prst="rect">
            <a:avLst/>
          </a:prstGeom>
          <a:solidFill>
            <a:srgbClr val="9900FF">
              <a:alpha val="39000"/>
            </a:srgb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3" name="Rectangle 1008"/>
          <p:cNvSpPr>
            <a:spLocks noChangeArrowheads="1"/>
          </p:cNvSpPr>
          <p:nvPr/>
        </p:nvSpPr>
        <p:spPr bwMode="auto">
          <a:xfrm>
            <a:off x="2505064" y="2133600"/>
            <a:ext cx="2159000" cy="2233613"/>
          </a:xfrm>
          <a:prstGeom prst="rect">
            <a:avLst/>
          </a:prstGeom>
          <a:solidFill>
            <a:srgbClr val="FF66CC">
              <a:alpha val="45000"/>
            </a:srgbClr>
          </a:solidFill>
          <a:ln w="952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14" name="Line 921"/>
          <p:cNvSpPr>
            <a:spLocks noChangeShapeType="1"/>
          </p:cNvSpPr>
          <p:nvPr/>
        </p:nvSpPr>
        <p:spPr bwMode="auto">
          <a:xfrm>
            <a:off x="3000364" y="39338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5" name="Line 925"/>
          <p:cNvSpPr>
            <a:spLocks noChangeShapeType="1"/>
          </p:cNvSpPr>
          <p:nvPr/>
        </p:nvSpPr>
        <p:spPr bwMode="auto">
          <a:xfrm flipV="1">
            <a:off x="3008301" y="292417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6" name="Line 926"/>
          <p:cNvSpPr>
            <a:spLocks noChangeShapeType="1"/>
          </p:cNvSpPr>
          <p:nvPr/>
        </p:nvSpPr>
        <p:spPr bwMode="auto">
          <a:xfrm>
            <a:off x="3000364" y="321468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7" name="Line 929"/>
          <p:cNvSpPr>
            <a:spLocks noChangeShapeType="1"/>
          </p:cNvSpPr>
          <p:nvPr/>
        </p:nvSpPr>
        <p:spPr bwMode="auto">
          <a:xfrm>
            <a:off x="3000364" y="24939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8" name="Line 932"/>
          <p:cNvSpPr>
            <a:spLocks noChangeShapeType="1"/>
          </p:cNvSpPr>
          <p:nvPr/>
        </p:nvSpPr>
        <p:spPr bwMode="auto">
          <a:xfrm>
            <a:off x="3008301" y="36449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9" name="Line 935"/>
          <p:cNvSpPr>
            <a:spLocks noChangeShapeType="1"/>
          </p:cNvSpPr>
          <p:nvPr/>
        </p:nvSpPr>
        <p:spPr bwMode="auto">
          <a:xfrm>
            <a:off x="3000364" y="59483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0" name="Line 936"/>
          <p:cNvSpPr>
            <a:spLocks noChangeShapeType="1"/>
          </p:cNvSpPr>
          <p:nvPr/>
        </p:nvSpPr>
        <p:spPr bwMode="auto">
          <a:xfrm>
            <a:off x="3000364" y="58769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1" name="Line 937"/>
          <p:cNvSpPr>
            <a:spLocks noChangeShapeType="1"/>
          </p:cNvSpPr>
          <p:nvPr/>
        </p:nvSpPr>
        <p:spPr bwMode="auto">
          <a:xfrm flipV="1">
            <a:off x="3008301" y="580548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" name="Line 938"/>
          <p:cNvSpPr>
            <a:spLocks noChangeShapeType="1"/>
          </p:cNvSpPr>
          <p:nvPr/>
        </p:nvSpPr>
        <p:spPr bwMode="auto">
          <a:xfrm>
            <a:off x="3000364" y="558958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3" name="Line 939"/>
          <p:cNvSpPr>
            <a:spLocks noChangeShapeType="1"/>
          </p:cNvSpPr>
          <p:nvPr/>
        </p:nvSpPr>
        <p:spPr bwMode="auto">
          <a:xfrm>
            <a:off x="3008301" y="47244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4" name="Line 940"/>
          <p:cNvSpPr>
            <a:spLocks noChangeShapeType="1"/>
          </p:cNvSpPr>
          <p:nvPr/>
        </p:nvSpPr>
        <p:spPr bwMode="auto">
          <a:xfrm>
            <a:off x="3008301" y="50847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5" name="Line 942"/>
          <p:cNvSpPr>
            <a:spLocks noChangeShapeType="1"/>
          </p:cNvSpPr>
          <p:nvPr/>
        </p:nvSpPr>
        <p:spPr bwMode="auto">
          <a:xfrm>
            <a:off x="3000364" y="51562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6" name="Line 943"/>
          <p:cNvSpPr>
            <a:spLocks noChangeShapeType="1"/>
          </p:cNvSpPr>
          <p:nvPr/>
        </p:nvSpPr>
        <p:spPr bwMode="auto">
          <a:xfrm>
            <a:off x="3000364" y="486727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7" name="Line 945"/>
          <p:cNvSpPr>
            <a:spLocks noChangeShapeType="1"/>
          </p:cNvSpPr>
          <p:nvPr/>
        </p:nvSpPr>
        <p:spPr bwMode="auto">
          <a:xfrm>
            <a:off x="3000364" y="479583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" name="Line 947"/>
          <p:cNvSpPr>
            <a:spLocks noChangeShapeType="1"/>
          </p:cNvSpPr>
          <p:nvPr/>
        </p:nvSpPr>
        <p:spPr bwMode="auto">
          <a:xfrm>
            <a:off x="3000364" y="55165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" name="Line 948"/>
          <p:cNvSpPr>
            <a:spLocks noChangeShapeType="1"/>
          </p:cNvSpPr>
          <p:nvPr/>
        </p:nvSpPr>
        <p:spPr bwMode="auto">
          <a:xfrm>
            <a:off x="3008301" y="54451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0" name="Line 959"/>
          <p:cNvSpPr>
            <a:spLocks noChangeShapeType="1"/>
          </p:cNvSpPr>
          <p:nvPr/>
        </p:nvSpPr>
        <p:spPr bwMode="auto">
          <a:xfrm>
            <a:off x="3000364" y="45085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1" name="Line 966"/>
          <p:cNvSpPr>
            <a:spLocks noChangeShapeType="1"/>
          </p:cNvSpPr>
          <p:nvPr/>
        </p:nvSpPr>
        <p:spPr bwMode="auto">
          <a:xfrm>
            <a:off x="3000364" y="37893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2" name="Line 967"/>
          <p:cNvSpPr>
            <a:spLocks noChangeShapeType="1"/>
          </p:cNvSpPr>
          <p:nvPr/>
        </p:nvSpPr>
        <p:spPr bwMode="auto">
          <a:xfrm>
            <a:off x="3000364" y="30702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" name="Line 968"/>
          <p:cNvSpPr>
            <a:spLocks noChangeShapeType="1"/>
          </p:cNvSpPr>
          <p:nvPr/>
        </p:nvSpPr>
        <p:spPr bwMode="auto">
          <a:xfrm>
            <a:off x="3000364" y="2349500"/>
            <a:ext cx="1376362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4" name="Line 970"/>
          <p:cNvSpPr>
            <a:spLocks noChangeShapeType="1"/>
          </p:cNvSpPr>
          <p:nvPr/>
        </p:nvSpPr>
        <p:spPr bwMode="auto">
          <a:xfrm>
            <a:off x="3000364" y="44370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5" name="Line 971"/>
          <p:cNvSpPr>
            <a:spLocks noChangeShapeType="1"/>
          </p:cNvSpPr>
          <p:nvPr/>
        </p:nvSpPr>
        <p:spPr bwMode="auto">
          <a:xfrm>
            <a:off x="3000364" y="522763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6" name="Line 976"/>
          <p:cNvSpPr>
            <a:spLocks noChangeShapeType="1"/>
          </p:cNvSpPr>
          <p:nvPr/>
        </p:nvSpPr>
        <p:spPr bwMode="auto">
          <a:xfrm>
            <a:off x="3008301" y="616585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" name="Line 979"/>
          <p:cNvSpPr>
            <a:spLocks noChangeShapeType="1"/>
          </p:cNvSpPr>
          <p:nvPr/>
        </p:nvSpPr>
        <p:spPr bwMode="auto">
          <a:xfrm>
            <a:off x="3000364" y="263683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" name="Line 980"/>
          <p:cNvSpPr>
            <a:spLocks noChangeShapeType="1"/>
          </p:cNvSpPr>
          <p:nvPr/>
        </p:nvSpPr>
        <p:spPr bwMode="auto">
          <a:xfrm>
            <a:off x="3000364" y="33575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9" name="Line 981"/>
          <p:cNvSpPr>
            <a:spLocks noChangeShapeType="1"/>
          </p:cNvSpPr>
          <p:nvPr/>
        </p:nvSpPr>
        <p:spPr bwMode="auto">
          <a:xfrm>
            <a:off x="3000364" y="40767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0" name="Line 982"/>
          <p:cNvSpPr>
            <a:spLocks noChangeShapeType="1"/>
          </p:cNvSpPr>
          <p:nvPr/>
        </p:nvSpPr>
        <p:spPr bwMode="auto">
          <a:xfrm>
            <a:off x="3000364" y="45815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1" name="Line 984"/>
          <p:cNvSpPr>
            <a:spLocks noChangeShapeType="1"/>
          </p:cNvSpPr>
          <p:nvPr/>
        </p:nvSpPr>
        <p:spPr bwMode="auto">
          <a:xfrm>
            <a:off x="3000364" y="49403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2" name="Line 985"/>
          <p:cNvSpPr>
            <a:spLocks noChangeShapeType="1"/>
          </p:cNvSpPr>
          <p:nvPr/>
        </p:nvSpPr>
        <p:spPr bwMode="auto">
          <a:xfrm>
            <a:off x="3000364" y="53006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3" name="Line 986"/>
          <p:cNvSpPr>
            <a:spLocks noChangeShapeType="1"/>
          </p:cNvSpPr>
          <p:nvPr/>
        </p:nvSpPr>
        <p:spPr bwMode="auto">
          <a:xfrm>
            <a:off x="3000364" y="56610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4" name="Line 987"/>
          <p:cNvSpPr>
            <a:spLocks noChangeShapeType="1"/>
          </p:cNvSpPr>
          <p:nvPr/>
        </p:nvSpPr>
        <p:spPr bwMode="auto">
          <a:xfrm>
            <a:off x="3000364" y="60198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5" name="Line 990"/>
          <p:cNvSpPr>
            <a:spLocks noChangeShapeType="1"/>
          </p:cNvSpPr>
          <p:nvPr/>
        </p:nvSpPr>
        <p:spPr bwMode="auto">
          <a:xfrm>
            <a:off x="3000364" y="2781300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6" name="Line 991"/>
          <p:cNvSpPr>
            <a:spLocks noChangeShapeType="1"/>
          </p:cNvSpPr>
          <p:nvPr/>
        </p:nvSpPr>
        <p:spPr bwMode="auto">
          <a:xfrm>
            <a:off x="3000364" y="350043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7" name="Line 992"/>
          <p:cNvSpPr>
            <a:spLocks noChangeShapeType="1"/>
          </p:cNvSpPr>
          <p:nvPr/>
        </p:nvSpPr>
        <p:spPr bwMode="auto">
          <a:xfrm>
            <a:off x="3000364" y="42211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8" name="Line 993"/>
          <p:cNvSpPr>
            <a:spLocks noChangeShapeType="1"/>
          </p:cNvSpPr>
          <p:nvPr/>
        </p:nvSpPr>
        <p:spPr bwMode="auto">
          <a:xfrm>
            <a:off x="3000364" y="46529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49" name="Line 995"/>
          <p:cNvSpPr>
            <a:spLocks noChangeShapeType="1"/>
          </p:cNvSpPr>
          <p:nvPr/>
        </p:nvSpPr>
        <p:spPr bwMode="auto">
          <a:xfrm>
            <a:off x="3000364" y="50133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0" name="Line 996"/>
          <p:cNvSpPr>
            <a:spLocks noChangeShapeType="1"/>
          </p:cNvSpPr>
          <p:nvPr/>
        </p:nvSpPr>
        <p:spPr bwMode="auto">
          <a:xfrm>
            <a:off x="3000364" y="5373688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1" name="Line 997"/>
          <p:cNvSpPr>
            <a:spLocks noChangeShapeType="1"/>
          </p:cNvSpPr>
          <p:nvPr/>
        </p:nvSpPr>
        <p:spPr bwMode="auto">
          <a:xfrm>
            <a:off x="3000364" y="5732463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2" name="Line 998"/>
          <p:cNvSpPr>
            <a:spLocks noChangeShapeType="1"/>
          </p:cNvSpPr>
          <p:nvPr/>
        </p:nvSpPr>
        <p:spPr bwMode="auto">
          <a:xfrm>
            <a:off x="3000364" y="60928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53" name="Line 969"/>
          <p:cNvSpPr>
            <a:spLocks noChangeShapeType="1"/>
          </p:cNvSpPr>
          <p:nvPr/>
        </p:nvSpPr>
        <p:spPr bwMode="auto">
          <a:xfrm>
            <a:off x="3008301" y="4365625"/>
            <a:ext cx="1368425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"/>
                            </p:stCondLst>
                            <p:childTnLst>
                              <p:par>
                                <p:cTn id="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"/>
                            </p:stCondLst>
                            <p:childTnLst>
                              <p:par>
                                <p:cTn id="8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"/>
                            </p:stCondLst>
                            <p:childTnLst>
                              <p:par>
                                <p:cTn id="96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"/>
                            </p:stCondLst>
                            <p:childTnLst>
                              <p:par>
                                <p:cTn id="103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"/>
                            </p:stCondLst>
                            <p:childTnLst>
                              <p:par>
                                <p:cTn id="121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"/>
                            </p:stCondLst>
                            <p:childTnLst>
                              <p:par>
                                <p:cTn id="130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"/>
                            </p:stCondLst>
                            <p:childTnLst>
                              <p:par>
                                <p:cTn id="139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00"/>
                            </p:stCondLst>
                            <p:childTnLst>
                              <p:par>
                                <p:cTn id="148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100"/>
                            </p:stCondLst>
                            <p:childTnLst>
                              <p:par>
                                <p:cTn id="168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"/>
                            </p:stCondLst>
                            <p:childTnLst>
                              <p:par>
                                <p:cTn id="179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"/>
                            </p:stCondLst>
                            <p:childTnLst>
                              <p:par>
                                <p:cTn id="190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00"/>
                            </p:stCondLst>
                            <p:childTnLst>
                              <p:par>
                                <p:cTn id="201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2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700"/>
                            </p:stCondLst>
                            <p:childTnLst>
                              <p:par>
                                <p:cTn id="240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"/>
                            </p:stCondLst>
                            <p:childTnLst>
                              <p:par>
                                <p:cTn id="253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6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000"/>
                            </p:stCondLst>
                            <p:childTnLst>
                              <p:par>
                                <p:cTn id="279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00"/>
                            </p:stCondLst>
                            <p:childTnLst>
                              <p:par>
                                <p:cTn id="296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1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300"/>
                            </p:stCondLst>
                            <p:childTnLst>
                              <p:par>
                                <p:cTn id="326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400"/>
                            </p:stCondLst>
                            <p:childTnLst>
                              <p:par>
                                <p:cTn id="341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500"/>
                            </p:stCondLst>
                            <p:childTnLst>
                              <p:par>
                                <p:cTn id="356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600"/>
                            </p:stCondLst>
                            <p:childTnLst>
                              <p:par>
                                <p:cTn id="375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700"/>
                            </p:stCondLst>
                            <p:childTnLst>
                              <p:par>
                                <p:cTn id="392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800"/>
                            </p:stCondLst>
                            <p:childTnLst>
                              <p:par>
                                <p:cTn id="409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900"/>
                            </p:stCondLst>
                            <p:childTnLst>
                              <p:par>
                                <p:cTn id="426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4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5" grpId="0"/>
      <p:bldP spid="6" grpId="0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5" grpId="0" animBg="1"/>
      <p:bldP spid="35" grpId="1" animBg="1"/>
      <p:bldP spid="35" grpId="2" animBg="1"/>
      <p:bldP spid="36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37" grpId="7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0" grpId="3" animBg="1"/>
      <p:bldP spid="40" grpId="4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5" grpId="7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8" grpId="0" animBg="1"/>
      <p:bldP spid="48" grpId="1" animBg="1"/>
      <p:bldP spid="48" grpId="2" animBg="1"/>
      <p:bldP spid="48" grpId="3" animBg="1"/>
      <p:bldP spid="48" grpId="4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hr-HR" dirty="0"/>
              <a:t>Lom  (refrakcija) vala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Kada val prelazi iz jednog sredstva u drugo , dolazi do promjene njegove brzine i njegove valne duljine, frekvencija ostaje nepromjenjena</a:t>
            </a:r>
          </a:p>
          <a:p>
            <a:pPr algn="just"/>
            <a:endParaRPr lang="hr-HR" sz="2400" dirty="0"/>
          </a:p>
          <a:p>
            <a:pPr algn="just"/>
            <a:endParaRPr lang="hr-HR" sz="2400" dirty="0"/>
          </a:p>
          <a:p>
            <a:pPr algn="just"/>
            <a:r>
              <a:rPr lang="hr-HR" sz="2400" dirty="0"/>
              <a:t>Prelaskom vala iz dublje u pliću vodu, valne fronte su gušće. Valna duljina vala se pri prelasku smanjuje, pa je i brzina širenja vala manja.</a:t>
            </a:r>
          </a:p>
          <a:p>
            <a:pPr lvl="0" algn="just"/>
            <a:r>
              <a:rPr lang="hr-HR" sz="2400" dirty="0"/>
              <a:t>Lom vala je </a:t>
            </a:r>
            <a:r>
              <a:rPr lang="hr-HR" sz="2400" b="1" dirty="0"/>
              <a:t>promjena smjera vala </a:t>
            </a:r>
            <a:r>
              <a:rPr lang="hr-HR" sz="2400" dirty="0"/>
              <a:t>do koje dolazi kada val prelazi iz jednog sredstva u drugo </a:t>
            </a:r>
            <a:r>
              <a:rPr lang="hr-HR" sz="2400" b="1" dirty="0"/>
              <a:t>pod nekim kutom</a:t>
            </a:r>
            <a:r>
              <a:rPr lang="hr-HR" sz="2400" dirty="0"/>
              <a:t>.  </a:t>
            </a:r>
          </a:p>
          <a:p>
            <a:pPr algn="just"/>
            <a:r>
              <a:rPr lang="hr-HR" sz="2400" dirty="0"/>
              <a:t>Lom valova nastaje zbog </a:t>
            </a:r>
            <a:r>
              <a:rPr lang="hr-HR" sz="2400" b="1" dirty="0"/>
              <a:t>promjene brzine </a:t>
            </a:r>
            <a:r>
              <a:rPr lang="hr-HR" sz="2400" dirty="0"/>
              <a:t>vala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500430" y="2285992"/>
          <a:ext cx="15605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285992"/>
                        <a:ext cx="156051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Lom  (refrakcija) vala</a:t>
            </a:r>
          </a:p>
        </p:txBody>
      </p:sp>
      <p:pic>
        <p:nvPicPr>
          <p:cNvPr id="4" name="Slika 2"/>
          <p:cNvPicPr/>
          <p:nvPr/>
        </p:nvPicPr>
        <p:blipFill rotWithShape="1">
          <a:blip r:embed="rId3" cstate="print"/>
          <a:srcRect l="17030" t="27060" r="36175" b="12352"/>
          <a:stretch/>
        </p:blipFill>
        <p:spPr bwMode="auto">
          <a:xfrm>
            <a:off x="142844" y="1857364"/>
            <a:ext cx="5004048" cy="3638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86380" y="1643050"/>
            <a:ext cx="3584081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</a:rPr>
              <a:t>UPADNI KUT α  </a:t>
            </a:r>
            <a:r>
              <a:rPr lang="hr-HR" sz="2400" b="1" dirty="0"/>
              <a:t>- </a:t>
            </a:r>
            <a:r>
              <a:rPr lang="hr-HR" sz="2400" dirty="0"/>
              <a:t>kut između upadne valne zrake i okomice na prepreku</a:t>
            </a:r>
            <a:r>
              <a:rPr lang="hr-HR" sz="2400" b="1" dirty="0"/>
              <a:t> </a:t>
            </a:r>
            <a:br>
              <a:rPr lang="hr-HR" sz="2400" b="1" dirty="0"/>
            </a:br>
            <a:endParaRPr lang="hr-HR" sz="2400" b="1" dirty="0"/>
          </a:p>
          <a:p>
            <a:r>
              <a:rPr lang="hr-HR" sz="2400" b="1" dirty="0">
                <a:solidFill>
                  <a:srgbClr val="FF0000"/>
                </a:solidFill>
              </a:rPr>
              <a:t>KUT LOMA  β </a:t>
            </a:r>
            <a:r>
              <a:rPr lang="hr-HR" sz="2400" b="1" dirty="0"/>
              <a:t>- </a:t>
            </a:r>
            <a:r>
              <a:rPr lang="hr-HR" sz="2400" dirty="0"/>
              <a:t>kut između lomljene valne zrake i okomice 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6084888" y="4941888"/>
          <a:ext cx="15843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4" imgW="634680" imgH="406080" progId="Equation.3">
                  <p:embed/>
                </p:oleObj>
              </mc:Choice>
              <mc:Fallback>
                <p:oleObj name="Equation" r:id="rId4" imgW="634680" imgH="406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941888"/>
                        <a:ext cx="1584325" cy="1014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321468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3438" y="378619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6" name="Line 178"/>
          <p:cNvSpPr>
            <a:spLocks noChangeShapeType="1"/>
          </p:cNvSpPr>
          <p:nvPr/>
        </p:nvSpPr>
        <p:spPr bwMode="auto">
          <a:xfrm>
            <a:off x="1908175" y="4076700"/>
            <a:ext cx="16557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4261518">
            <a:off x="1931194" y="742157"/>
            <a:ext cx="0" cy="20875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16" name="Line 128"/>
          <p:cNvSpPr>
            <a:spLocks noChangeShapeType="1"/>
          </p:cNvSpPr>
          <p:nvPr/>
        </p:nvSpPr>
        <p:spPr bwMode="auto">
          <a:xfrm rot="4261518">
            <a:off x="1943894" y="731044"/>
            <a:ext cx="0" cy="2087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17" name="Rectangle 129"/>
          <p:cNvSpPr>
            <a:spLocks noChangeArrowheads="1"/>
          </p:cNvSpPr>
          <p:nvPr/>
        </p:nvSpPr>
        <p:spPr bwMode="auto">
          <a:xfrm rot="-1118998">
            <a:off x="1187450" y="1343025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izvor vala</a:t>
            </a:r>
            <a:endParaRPr lang="hr-HR" i="1"/>
          </a:p>
        </p:txBody>
      </p:sp>
      <p:sp>
        <p:nvSpPr>
          <p:cNvPr id="37996" name="Line 108"/>
          <p:cNvSpPr>
            <a:spLocks noChangeShapeType="1"/>
          </p:cNvSpPr>
          <p:nvPr/>
        </p:nvSpPr>
        <p:spPr bwMode="auto">
          <a:xfrm rot="4852310">
            <a:off x="2782094" y="3694907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7" name="Line 109"/>
          <p:cNvSpPr>
            <a:spLocks noChangeShapeType="1"/>
          </p:cNvSpPr>
          <p:nvPr/>
        </p:nvSpPr>
        <p:spPr bwMode="auto">
          <a:xfrm rot="4852310">
            <a:off x="2793207" y="3766343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8" name="Line 110"/>
          <p:cNvSpPr>
            <a:spLocks noChangeShapeType="1"/>
          </p:cNvSpPr>
          <p:nvPr/>
        </p:nvSpPr>
        <p:spPr bwMode="auto">
          <a:xfrm rot="4852310">
            <a:off x="2911475" y="3713163"/>
            <a:ext cx="1588" cy="18716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9" name="Line 111"/>
          <p:cNvSpPr>
            <a:spLocks noChangeShapeType="1"/>
          </p:cNvSpPr>
          <p:nvPr/>
        </p:nvSpPr>
        <p:spPr bwMode="auto">
          <a:xfrm rot="4852310">
            <a:off x="2815432" y="3910806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0" name="Line 112"/>
          <p:cNvSpPr>
            <a:spLocks noChangeShapeType="1"/>
          </p:cNvSpPr>
          <p:nvPr/>
        </p:nvSpPr>
        <p:spPr bwMode="auto">
          <a:xfrm rot="4852310">
            <a:off x="2826544" y="3980657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1" name="Line 113"/>
          <p:cNvSpPr>
            <a:spLocks noChangeShapeType="1"/>
          </p:cNvSpPr>
          <p:nvPr/>
        </p:nvSpPr>
        <p:spPr bwMode="auto">
          <a:xfrm rot="4852310">
            <a:off x="2839244" y="4050507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2" name="Line 114"/>
          <p:cNvSpPr>
            <a:spLocks noChangeShapeType="1"/>
          </p:cNvSpPr>
          <p:nvPr/>
        </p:nvSpPr>
        <p:spPr bwMode="auto">
          <a:xfrm rot="4852310">
            <a:off x="2850357" y="4123531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3" name="Line 115"/>
          <p:cNvSpPr>
            <a:spLocks noChangeShapeType="1"/>
          </p:cNvSpPr>
          <p:nvPr/>
        </p:nvSpPr>
        <p:spPr bwMode="auto">
          <a:xfrm rot="4852310">
            <a:off x="2967038" y="4067175"/>
            <a:ext cx="1587" cy="18716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4" name="Line 116"/>
          <p:cNvSpPr>
            <a:spLocks noChangeShapeType="1"/>
          </p:cNvSpPr>
          <p:nvPr/>
        </p:nvSpPr>
        <p:spPr bwMode="auto">
          <a:xfrm rot="4852310">
            <a:off x="2872582" y="4261643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5" name="Line 117"/>
          <p:cNvSpPr>
            <a:spLocks noChangeShapeType="1"/>
          </p:cNvSpPr>
          <p:nvPr/>
        </p:nvSpPr>
        <p:spPr bwMode="auto">
          <a:xfrm rot="4852310">
            <a:off x="2885282" y="4334668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6" name="Line 118"/>
          <p:cNvSpPr>
            <a:spLocks noChangeShapeType="1"/>
          </p:cNvSpPr>
          <p:nvPr/>
        </p:nvSpPr>
        <p:spPr bwMode="auto">
          <a:xfrm rot="4852310">
            <a:off x="2894807" y="4404518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7" name="Line 119"/>
          <p:cNvSpPr>
            <a:spLocks noChangeShapeType="1"/>
          </p:cNvSpPr>
          <p:nvPr/>
        </p:nvSpPr>
        <p:spPr bwMode="auto">
          <a:xfrm rot="4852310">
            <a:off x="2905919" y="4475957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8" name="Line 120"/>
          <p:cNvSpPr>
            <a:spLocks noChangeShapeType="1"/>
          </p:cNvSpPr>
          <p:nvPr/>
        </p:nvSpPr>
        <p:spPr bwMode="auto">
          <a:xfrm rot="4852310">
            <a:off x="3025775" y="4422776"/>
            <a:ext cx="1587" cy="18716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09" name="Line 121"/>
          <p:cNvSpPr>
            <a:spLocks noChangeShapeType="1"/>
          </p:cNvSpPr>
          <p:nvPr/>
        </p:nvSpPr>
        <p:spPr bwMode="auto">
          <a:xfrm rot="4852310">
            <a:off x="2931319" y="4618832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10" name="Line 122"/>
          <p:cNvSpPr>
            <a:spLocks noChangeShapeType="1"/>
          </p:cNvSpPr>
          <p:nvPr/>
        </p:nvSpPr>
        <p:spPr bwMode="auto">
          <a:xfrm rot="4852310">
            <a:off x="2940844" y="4690269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11" name="Line 123"/>
          <p:cNvSpPr>
            <a:spLocks noChangeShapeType="1"/>
          </p:cNvSpPr>
          <p:nvPr/>
        </p:nvSpPr>
        <p:spPr bwMode="auto">
          <a:xfrm rot="4852310">
            <a:off x="2951957" y="4761706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12" name="Line 124"/>
          <p:cNvSpPr>
            <a:spLocks noChangeShapeType="1"/>
          </p:cNvSpPr>
          <p:nvPr/>
        </p:nvSpPr>
        <p:spPr bwMode="auto">
          <a:xfrm rot="4852310">
            <a:off x="2963069" y="4833144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13" name="Line 125"/>
          <p:cNvSpPr>
            <a:spLocks noChangeShapeType="1"/>
          </p:cNvSpPr>
          <p:nvPr/>
        </p:nvSpPr>
        <p:spPr bwMode="auto">
          <a:xfrm rot="4852310">
            <a:off x="3084513" y="4778375"/>
            <a:ext cx="1587" cy="18716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21" name="Line 133"/>
          <p:cNvSpPr>
            <a:spLocks noChangeShapeType="1"/>
          </p:cNvSpPr>
          <p:nvPr/>
        </p:nvSpPr>
        <p:spPr bwMode="auto">
          <a:xfrm rot="4852310">
            <a:off x="2977357" y="4979193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22" name="Line 134"/>
          <p:cNvSpPr>
            <a:spLocks noChangeShapeType="1"/>
          </p:cNvSpPr>
          <p:nvPr/>
        </p:nvSpPr>
        <p:spPr bwMode="auto">
          <a:xfrm rot="4852310">
            <a:off x="2986882" y="5050631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23" name="Line 135"/>
          <p:cNvSpPr>
            <a:spLocks noChangeShapeType="1"/>
          </p:cNvSpPr>
          <p:nvPr/>
        </p:nvSpPr>
        <p:spPr bwMode="auto">
          <a:xfrm rot="4852310">
            <a:off x="2997994" y="5122069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24" name="Line 136"/>
          <p:cNvSpPr>
            <a:spLocks noChangeShapeType="1"/>
          </p:cNvSpPr>
          <p:nvPr/>
        </p:nvSpPr>
        <p:spPr bwMode="auto">
          <a:xfrm rot="4852310">
            <a:off x="3009107" y="5193506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3" name="Line 105"/>
          <p:cNvSpPr>
            <a:spLocks noChangeShapeType="1"/>
          </p:cNvSpPr>
          <p:nvPr/>
        </p:nvSpPr>
        <p:spPr bwMode="auto">
          <a:xfrm rot="4852310">
            <a:off x="2852738" y="3354387"/>
            <a:ext cx="1588" cy="18716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4" name="Line 106"/>
          <p:cNvSpPr>
            <a:spLocks noChangeShapeType="1"/>
          </p:cNvSpPr>
          <p:nvPr/>
        </p:nvSpPr>
        <p:spPr bwMode="auto">
          <a:xfrm rot="4852310">
            <a:off x="2758282" y="3552031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5" name="Line 107"/>
          <p:cNvSpPr>
            <a:spLocks noChangeShapeType="1"/>
          </p:cNvSpPr>
          <p:nvPr/>
        </p:nvSpPr>
        <p:spPr bwMode="auto">
          <a:xfrm rot="4852310">
            <a:off x="2769394" y="3623469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1" name="Line 103"/>
          <p:cNvSpPr>
            <a:spLocks noChangeShapeType="1"/>
          </p:cNvSpPr>
          <p:nvPr/>
        </p:nvSpPr>
        <p:spPr bwMode="auto">
          <a:xfrm rot="4852310" flipH="1">
            <a:off x="2546350" y="3546475"/>
            <a:ext cx="1588" cy="1296988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2" name="Line 104"/>
          <p:cNvSpPr>
            <a:spLocks noChangeShapeType="1"/>
          </p:cNvSpPr>
          <p:nvPr/>
        </p:nvSpPr>
        <p:spPr bwMode="auto">
          <a:xfrm rot="4852310">
            <a:off x="2736057" y="3409156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rot="4261518">
            <a:off x="1978819" y="1094582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rot="4261518">
            <a:off x="2024857" y="1231106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rot="4261518">
            <a:off x="2072482" y="1366043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rot="4261518">
            <a:off x="2118519" y="1502569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 rot="4261518">
            <a:off x="2166144" y="1421607"/>
            <a:ext cx="0" cy="20875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 rot="4261518">
            <a:off x="2212182" y="1774031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rot="4261518">
            <a:off x="2259807" y="1910556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 rot="4261518">
            <a:off x="2305844" y="2045494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rot="4261518">
            <a:off x="2353469" y="2182019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rot="4261518">
            <a:off x="2399507" y="2102643"/>
            <a:ext cx="0" cy="20875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rot="4261518">
            <a:off x="2447132" y="2455068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rot="4261518">
            <a:off x="2493169" y="2591594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 rot="4261518">
            <a:off x="2540794" y="2728119"/>
            <a:ext cx="0" cy="1655762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rot="4261518">
            <a:off x="2586832" y="2864643"/>
            <a:ext cx="0" cy="16557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 rot="4261518">
            <a:off x="2735263" y="2857500"/>
            <a:ext cx="1587" cy="18716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 rot="4261518">
            <a:off x="2885282" y="3282156"/>
            <a:ext cx="0" cy="12239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rot="4261518">
            <a:off x="3136107" y="3563143"/>
            <a:ext cx="0" cy="7921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85" name="Line 97"/>
          <p:cNvSpPr>
            <a:spLocks noChangeShapeType="1"/>
          </p:cNvSpPr>
          <p:nvPr/>
        </p:nvSpPr>
        <p:spPr bwMode="auto">
          <a:xfrm rot="4261518" flipV="1">
            <a:off x="3339307" y="3810793"/>
            <a:ext cx="19050" cy="436563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89" name="Line 101"/>
          <p:cNvSpPr>
            <a:spLocks noChangeShapeType="1"/>
          </p:cNvSpPr>
          <p:nvPr/>
        </p:nvSpPr>
        <p:spPr bwMode="auto">
          <a:xfrm rot="4852310" flipH="1">
            <a:off x="2092325" y="3906838"/>
            <a:ext cx="9525" cy="4318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90" name="Line 102"/>
          <p:cNvSpPr>
            <a:spLocks noChangeShapeType="1"/>
          </p:cNvSpPr>
          <p:nvPr/>
        </p:nvSpPr>
        <p:spPr bwMode="auto">
          <a:xfrm rot="4852310" flipH="1" flipV="1">
            <a:off x="2361407" y="3671094"/>
            <a:ext cx="1587" cy="949325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28" name="Rectangle 140"/>
          <p:cNvSpPr>
            <a:spLocks noChangeArrowheads="1"/>
          </p:cNvSpPr>
          <p:nvPr/>
        </p:nvSpPr>
        <p:spPr bwMode="auto">
          <a:xfrm>
            <a:off x="827088" y="314325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</a:t>
            </a:r>
            <a:r>
              <a:rPr lang="hr-HR" sz="2400"/>
              <a:t> </a:t>
            </a:r>
            <a:endParaRPr lang="hr-HR"/>
          </a:p>
        </p:txBody>
      </p:sp>
      <p:sp>
        <p:nvSpPr>
          <p:cNvPr id="38029" name="Rectangle 141"/>
          <p:cNvSpPr>
            <a:spLocks noChangeArrowheads="1"/>
          </p:cNvSpPr>
          <p:nvPr/>
        </p:nvSpPr>
        <p:spPr bwMode="auto">
          <a:xfrm>
            <a:off x="827088" y="465455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2</a:t>
            </a:r>
            <a:r>
              <a:rPr lang="hr-HR" sz="2400"/>
              <a:t> </a:t>
            </a:r>
            <a:endParaRPr lang="hr-HR"/>
          </a:p>
        </p:txBody>
      </p:sp>
      <p:sp>
        <p:nvSpPr>
          <p:cNvPr id="38030" name="Rectangle 142"/>
          <p:cNvSpPr>
            <a:spLocks noChangeArrowheads="1"/>
          </p:cNvSpPr>
          <p:nvPr/>
        </p:nvSpPr>
        <p:spPr bwMode="auto">
          <a:xfrm rot="-1122960">
            <a:off x="3108325" y="1141413"/>
            <a:ext cx="503238" cy="30861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31" name="Rectangle 143"/>
          <p:cNvSpPr>
            <a:spLocks noChangeArrowheads="1"/>
          </p:cNvSpPr>
          <p:nvPr/>
        </p:nvSpPr>
        <p:spPr bwMode="auto">
          <a:xfrm rot="-1122960">
            <a:off x="900113" y="1198563"/>
            <a:ext cx="503237" cy="30861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32" name="Rectangle 144"/>
          <p:cNvSpPr>
            <a:spLocks noChangeArrowheads="1"/>
          </p:cNvSpPr>
          <p:nvPr/>
        </p:nvSpPr>
        <p:spPr bwMode="auto">
          <a:xfrm rot="-528578">
            <a:off x="3713163" y="3930650"/>
            <a:ext cx="503237" cy="2020888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33" name="Rectangle 145"/>
          <p:cNvSpPr>
            <a:spLocks noChangeArrowheads="1"/>
          </p:cNvSpPr>
          <p:nvPr/>
        </p:nvSpPr>
        <p:spPr bwMode="auto">
          <a:xfrm rot="-528578">
            <a:off x="1557338" y="4149725"/>
            <a:ext cx="503237" cy="21590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26" name="Rectangle 138"/>
          <p:cNvSpPr>
            <a:spLocks noChangeArrowheads="1"/>
          </p:cNvSpPr>
          <p:nvPr/>
        </p:nvSpPr>
        <p:spPr bwMode="auto">
          <a:xfrm>
            <a:off x="468313" y="1125538"/>
            <a:ext cx="3527425" cy="2951162"/>
          </a:xfrm>
          <a:prstGeom prst="rect">
            <a:avLst/>
          </a:prstGeom>
          <a:solidFill>
            <a:srgbClr val="FF66CC">
              <a:alpha val="2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27" name="Rectangle 139"/>
          <p:cNvSpPr>
            <a:spLocks noChangeArrowheads="1"/>
          </p:cNvSpPr>
          <p:nvPr/>
        </p:nvSpPr>
        <p:spPr bwMode="auto">
          <a:xfrm>
            <a:off x="468313" y="4076700"/>
            <a:ext cx="3527425" cy="2305050"/>
          </a:xfrm>
          <a:prstGeom prst="rect">
            <a:avLst/>
          </a:prstGeom>
          <a:solidFill>
            <a:srgbClr val="9900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34" name="Line 146"/>
          <p:cNvSpPr>
            <a:spLocks noChangeShapeType="1"/>
          </p:cNvSpPr>
          <p:nvPr/>
        </p:nvSpPr>
        <p:spPr bwMode="auto">
          <a:xfrm>
            <a:off x="2700338" y="1485900"/>
            <a:ext cx="863600" cy="25923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35" name="Line 147"/>
          <p:cNvSpPr>
            <a:spLocks noChangeShapeType="1"/>
          </p:cNvSpPr>
          <p:nvPr/>
        </p:nvSpPr>
        <p:spPr bwMode="auto">
          <a:xfrm>
            <a:off x="1187450" y="1990725"/>
            <a:ext cx="720725" cy="2087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36" name="Line 148"/>
          <p:cNvSpPr>
            <a:spLocks noChangeShapeType="1"/>
          </p:cNvSpPr>
          <p:nvPr/>
        </p:nvSpPr>
        <p:spPr bwMode="auto">
          <a:xfrm>
            <a:off x="1908175" y="4078288"/>
            <a:ext cx="287338" cy="20891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37" name="Line 149"/>
          <p:cNvSpPr>
            <a:spLocks noChangeShapeType="1"/>
          </p:cNvSpPr>
          <p:nvPr/>
        </p:nvSpPr>
        <p:spPr bwMode="auto">
          <a:xfrm>
            <a:off x="3563938" y="4078288"/>
            <a:ext cx="287337" cy="18732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38" name="Line 150"/>
          <p:cNvSpPr>
            <a:spLocks noChangeShapeType="1"/>
          </p:cNvSpPr>
          <p:nvPr/>
        </p:nvSpPr>
        <p:spPr bwMode="auto">
          <a:xfrm>
            <a:off x="1908175" y="2422525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39" name="Arc 151"/>
          <p:cNvSpPr>
            <a:spLocks/>
          </p:cNvSpPr>
          <p:nvPr/>
        </p:nvSpPr>
        <p:spPr bwMode="auto">
          <a:xfrm>
            <a:off x="1533525" y="2928938"/>
            <a:ext cx="409575" cy="1187450"/>
          </a:xfrm>
          <a:custGeom>
            <a:avLst/>
            <a:gdLst>
              <a:gd name="G0" fmla="+- 7900 0 0"/>
              <a:gd name="G1" fmla="+- 21590 0 0"/>
              <a:gd name="G2" fmla="+- 21600 0 0"/>
              <a:gd name="T0" fmla="*/ 0 w 7900"/>
              <a:gd name="T1" fmla="*/ 1487 h 21590"/>
              <a:gd name="T2" fmla="*/ 7238 w 7900"/>
              <a:gd name="T3" fmla="*/ 0 h 21590"/>
              <a:gd name="T4" fmla="*/ 7900 w 7900"/>
              <a:gd name="T5" fmla="*/ 2159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00" h="21590" fill="none" extrusionOk="0">
                <a:moveTo>
                  <a:pt x="-1" y="1486"/>
                </a:moveTo>
                <a:cubicBezTo>
                  <a:pt x="2309" y="579"/>
                  <a:pt x="4757" y="76"/>
                  <a:pt x="7238" y="0"/>
                </a:cubicBezTo>
              </a:path>
              <a:path w="7900" h="21590" stroke="0" extrusionOk="0">
                <a:moveTo>
                  <a:pt x="-1" y="1486"/>
                </a:moveTo>
                <a:cubicBezTo>
                  <a:pt x="2309" y="579"/>
                  <a:pt x="4757" y="76"/>
                  <a:pt x="7238" y="0"/>
                </a:cubicBezTo>
                <a:lnTo>
                  <a:pt x="7900" y="215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40" name="Arc 152"/>
          <p:cNvSpPr>
            <a:spLocks/>
          </p:cNvSpPr>
          <p:nvPr/>
        </p:nvSpPr>
        <p:spPr bwMode="auto">
          <a:xfrm>
            <a:off x="2700338" y="4079875"/>
            <a:ext cx="863600" cy="165100"/>
          </a:xfrm>
          <a:custGeom>
            <a:avLst/>
            <a:gdLst>
              <a:gd name="G0" fmla="+- 21597 0 0"/>
              <a:gd name="G1" fmla="+- 0 0 0"/>
              <a:gd name="G2" fmla="+- 21600 0 0"/>
              <a:gd name="T0" fmla="*/ 393 w 21597"/>
              <a:gd name="T1" fmla="*/ 4118 h 4118"/>
              <a:gd name="T2" fmla="*/ 0 w 21597"/>
              <a:gd name="T3" fmla="*/ 353 h 4118"/>
              <a:gd name="T4" fmla="*/ 21597 w 21597"/>
              <a:gd name="T5" fmla="*/ 0 h 4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4118" fill="none" extrusionOk="0">
                <a:moveTo>
                  <a:pt x="393" y="4117"/>
                </a:moveTo>
                <a:cubicBezTo>
                  <a:pt x="152" y="2876"/>
                  <a:pt x="20" y="1617"/>
                  <a:pt x="-1" y="353"/>
                </a:cubicBezTo>
              </a:path>
              <a:path w="21597" h="4118" stroke="0" extrusionOk="0">
                <a:moveTo>
                  <a:pt x="393" y="4117"/>
                </a:moveTo>
                <a:cubicBezTo>
                  <a:pt x="152" y="2876"/>
                  <a:pt x="20" y="1617"/>
                  <a:pt x="-1" y="353"/>
                </a:cubicBezTo>
                <a:lnTo>
                  <a:pt x="2159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41" name="Arc 153"/>
          <p:cNvSpPr>
            <a:spLocks/>
          </p:cNvSpPr>
          <p:nvPr/>
        </p:nvSpPr>
        <p:spPr bwMode="auto">
          <a:xfrm>
            <a:off x="1900238" y="4119563"/>
            <a:ext cx="163512" cy="1187450"/>
          </a:xfrm>
          <a:custGeom>
            <a:avLst/>
            <a:gdLst>
              <a:gd name="G0" fmla="+- 975 0 0"/>
              <a:gd name="G1" fmla="+- 0 0 0"/>
              <a:gd name="G2" fmla="+- 21600 0 0"/>
              <a:gd name="T0" fmla="*/ 3136 w 3136"/>
              <a:gd name="T1" fmla="*/ 21492 h 21600"/>
              <a:gd name="T2" fmla="*/ 0 w 3136"/>
              <a:gd name="T3" fmla="*/ 21578 h 21600"/>
              <a:gd name="T4" fmla="*/ 975 w 313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36" h="21600" fill="none" extrusionOk="0">
                <a:moveTo>
                  <a:pt x="3135" y="21491"/>
                </a:moveTo>
                <a:cubicBezTo>
                  <a:pt x="2417" y="21563"/>
                  <a:pt x="1696" y="21599"/>
                  <a:pt x="975" y="21600"/>
                </a:cubicBezTo>
                <a:cubicBezTo>
                  <a:pt x="649" y="21600"/>
                  <a:pt x="324" y="21592"/>
                  <a:pt x="0" y="21577"/>
                </a:cubicBezTo>
              </a:path>
              <a:path w="3136" h="21600" stroke="0" extrusionOk="0">
                <a:moveTo>
                  <a:pt x="3135" y="21491"/>
                </a:moveTo>
                <a:cubicBezTo>
                  <a:pt x="2417" y="21563"/>
                  <a:pt x="1696" y="21599"/>
                  <a:pt x="975" y="21600"/>
                </a:cubicBezTo>
                <a:cubicBezTo>
                  <a:pt x="649" y="21600"/>
                  <a:pt x="324" y="21592"/>
                  <a:pt x="0" y="21577"/>
                </a:cubicBezTo>
                <a:lnTo>
                  <a:pt x="97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42" name="Arc 154"/>
          <p:cNvSpPr>
            <a:spLocks/>
          </p:cNvSpPr>
          <p:nvPr/>
        </p:nvSpPr>
        <p:spPr bwMode="auto">
          <a:xfrm>
            <a:off x="1871663" y="3889375"/>
            <a:ext cx="612775" cy="193675"/>
          </a:xfrm>
          <a:custGeom>
            <a:avLst/>
            <a:gdLst>
              <a:gd name="G0" fmla="+- 0 0 0"/>
              <a:gd name="G1" fmla="+- 6455 0 0"/>
              <a:gd name="G2" fmla="+- 21600 0 0"/>
              <a:gd name="T0" fmla="*/ 20613 w 21600"/>
              <a:gd name="T1" fmla="*/ 0 h 6455"/>
              <a:gd name="T2" fmla="*/ 21600 w 21600"/>
              <a:gd name="T3" fmla="*/ 6417 h 6455"/>
              <a:gd name="T4" fmla="*/ 0 w 21600"/>
              <a:gd name="T5" fmla="*/ 6455 h 6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6455" fill="none" extrusionOk="0">
                <a:moveTo>
                  <a:pt x="20612" y="0"/>
                </a:moveTo>
                <a:cubicBezTo>
                  <a:pt x="21263" y="2077"/>
                  <a:pt x="21596" y="4240"/>
                  <a:pt x="21599" y="6417"/>
                </a:cubicBezTo>
              </a:path>
              <a:path w="21600" h="6455" stroke="0" extrusionOk="0">
                <a:moveTo>
                  <a:pt x="20612" y="0"/>
                </a:moveTo>
                <a:cubicBezTo>
                  <a:pt x="21263" y="2077"/>
                  <a:pt x="21596" y="4240"/>
                  <a:pt x="21599" y="6417"/>
                </a:cubicBezTo>
                <a:lnTo>
                  <a:pt x="0" y="645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43" name="Rectangle 155"/>
          <p:cNvSpPr>
            <a:spLocks noChangeArrowheads="1"/>
          </p:cNvSpPr>
          <p:nvPr/>
        </p:nvSpPr>
        <p:spPr bwMode="auto">
          <a:xfrm>
            <a:off x="1547813" y="2925763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ym typeface="Symbol" pitchFamily="18" charset="2"/>
              </a:rPr>
              <a:t></a:t>
            </a:r>
          </a:p>
        </p:txBody>
      </p:sp>
      <p:sp>
        <p:nvSpPr>
          <p:cNvPr id="38044" name="Rectangle 156"/>
          <p:cNvSpPr>
            <a:spLocks noChangeArrowheads="1"/>
          </p:cNvSpPr>
          <p:nvPr/>
        </p:nvSpPr>
        <p:spPr bwMode="auto">
          <a:xfrm>
            <a:off x="1547813" y="4799013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ym typeface="Symbol" pitchFamily="18" charset="2"/>
              </a:rPr>
              <a:t></a:t>
            </a:r>
          </a:p>
        </p:txBody>
      </p:sp>
      <p:sp>
        <p:nvSpPr>
          <p:cNvPr id="38045" name="Rectangle 157"/>
          <p:cNvSpPr>
            <a:spLocks noChangeArrowheads="1"/>
          </p:cNvSpPr>
          <p:nvPr/>
        </p:nvSpPr>
        <p:spPr bwMode="auto">
          <a:xfrm>
            <a:off x="2395538" y="3717925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ym typeface="Symbol" pitchFamily="18" charset="2"/>
              </a:rPr>
              <a:t></a:t>
            </a:r>
          </a:p>
        </p:txBody>
      </p:sp>
      <p:sp>
        <p:nvSpPr>
          <p:cNvPr id="38046" name="Rectangle 158"/>
          <p:cNvSpPr>
            <a:spLocks noChangeArrowheads="1"/>
          </p:cNvSpPr>
          <p:nvPr/>
        </p:nvSpPr>
        <p:spPr bwMode="auto">
          <a:xfrm>
            <a:off x="2700338" y="4078288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ym typeface="Symbol" pitchFamily="18" charset="2"/>
              </a:rPr>
              <a:t></a:t>
            </a:r>
          </a:p>
        </p:txBody>
      </p:sp>
      <p:sp>
        <p:nvSpPr>
          <p:cNvPr id="38048" name="Rectangle 160"/>
          <p:cNvSpPr>
            <a:spLocks noChangeArrowheads="1"/>
          </p:cNvSpPr>
          <p:nvPr/>
        </p:nvSpPr>
        <p:spPr bwMode="auto">
          <a:xfrm>
            <a:off x="3563938" y="398145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B</a:t>
            </a:r>
          </a:p>
        </p:txBody>
      </p:sp>
      <p:sp>
        <p:nvSpPr>
          <p:cNvPr id="38049" name="Rectangle 161"/>
          <p:cNvSpPr>
            <a:spLocks noChangeArrowheads="1"/>
          </p:cNvSpPr>
          <p:nvPr/>
        </p:nvSpPr>
        <p:spPr bwMode="auto">
          <a:xfrm>
            <a:off x="3348038" y="32861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C</a:t>
            </a:r>
          </a:p>
        </p:txBody>
      </p:sp>
      <p:sp>
        <p:nvSpPr>
          <p:cNvPr id="38047" name="Rectangle 159"/>
          <p:cNvSpPr>
            <a:spLocks noChangeArrowheads="1"/>
          </p:cNvSpPr>
          <p:nvPr/>
        </p:nvSpPr>
        <p:spPr bwMode="auto">
          <a:xfrm>
            <a:off x="1547813" y="37179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A</a:t>
            </a:r>
          </a:p>
        </p:txBody>
      </p:sp>
      <p:sp>
        <p:nvSpPr>
          <p:cNvPr id="38050" name="Rectangle 162"/>
          <p:cNvSpPr>
            <a:spLocks noChangeArrowheads="1"/>
          </p:cNvSpPr>
          <p:nvPr/>
        </p:nvSpPr>
        <p:spPr bwMode="auto">
          <a:xfrm>
            <a:off x="1503363" y="41259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D</a:t>
            </a:r>
          </a:p>
        </p:txBody>
      </p:sp>
      <p:sp>
        <p:nvSpPr>
          <p:cNvPr id="38051" name="Arc 163"/>
          <p:cNvSpPr>
            <a:spLocks/>
          </p:cNvSpPr>
          <p:nvPr/>
        </p:nvSpPr>
        <p:spPr bwMode="auto">
          <a:xfrm>
            <a:off x="1270000" y="4078288"/>
            <a:ext cx="638175" cy="889000"/>
          </a:xfrm>
          <a:custGeom>
            <a:avLst/>
            <a:gdLst>
              <a:gd name="G0" fmla="+- 0 0 0"/>
              <a:gd name="G1" fmla="+- 14833 0 0"/>
              <a:gd name="G2" fmla="+- 21600 0 0"/>
              <a:gd name="T0" fmla="*/ 15702 w 15913"/>
              <a:gd name="T1" fmla="*/ 0 h 14833"/>
              <a:gd name="T2" fmla="*/ 15913 w 15913"/>
              <a:gd name="T3" fmla="*/ 227 h 14833"/>
              <a:gd name="T4" fmla="*/ 0 w 15913"/>
              <a:gd name="T5" fmla="*/ 14833 h 14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13" h="14833" fill="none" extrusionOk="0">
                <a:moveTo>
                  <a:pt x="15701" y="0"/>
                </a:moveTo>
                <a:cubicBezTo>
                  <a:pt x="15772" y="75"/>
                  <a:pt x="15843" y="150"/>
                  <a:pt x="15913" y="226"/>
                </a:cubicBezTo>
              </a:path>
              <a:path w="15913" h="14833" stroke="0" extrusionOk="0">
                <a:moveTo>
                  <a:pt x="15701" y="0"/>
                </a:moveTo>
                <a:cubicBezTo>
                  <a:pt x="15772" y="75"/>
                  <a:pt x="15843" y="150"/>
                  <a:pt x="15913" y="226"/>
                </a:cubicBezTo>
                <a:lnTo>
                  <a:pt x="0" y="1483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52" name="Arc 164"/>
          <p:cNvSpPr>
            <a:spLocks/>
          </p:cNvSpPr>
          <p:nvPr/>
        </p:nvSpPr>
        <p:spPr bwMode="auto">
          <a:xfrm>
            <a:off x="1476375" y="4367213"/>
            <a:ext cx="468313" cy="1101725"/>
          </a:xfrm>
          <a:custGeom>
            <a:avLst/>
            <a:gdLst>
              <a:gd name="G0" fmla="+- 0 0 0"/>
              <a:gd name="G1" fmla="+- 18353 0 0"/>
              <a:gd name="G2" fmla="+- 21600 0 0"/>
              <a:gd name="T0" fmla="*/ 11390 w 11680"/>
              <a:gd name="T1" fmla="*/ 0 h 18353"/>
              <a:gd name="T2" fmla="*/ 11680 w 11680"/>
              <a:gd name="T3" fmla="*/ 183 h 18353"/>
              <a:gd name="T4" fmla="*/ 0 w 11680"/>
              <a:gd name="T5" fmla="*/ 18353 h 18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80" h="18353" fill="none" extrusionOk="0">
                <a:moveTo>
                  <a:pt x="11389" y="0"/>
                </a:moveTo>
                <a:cubicBezTo>
                  <a:pt x="11487" y="60"/>
                  <a:pt x="11583" y="121"/>
                  <a:pt x="11679" y="183"/>
                </a:cubicBezTo>
              </a:path>
              <a:path w="11680" h="18353" stroke="0" extrusionOk="0">
                <a:moveTo>
                  <a:pt x="11389" y="0"/>
                </a:moveTo>
                <a:cubicBezTo>
                  <a:pt x="11487" y="60"/>
                  <a:pt x="11583" y="121"/>
                  <a:pt x="11679" y="183"/>
                </a:cubicBezTo>
                <a:lnTo>
                  <a:pt x="0" y="1835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53" name="Arc 165"/>
          <p:cNvSpPr>
            <a:spLocks/>
          </p:cNvSpPr>
          <p:nvPr/>
        </p:nvSpPr>
        <p:spPr bwMode="auto">
          <a:xfrm>
            <a:off x="3071813" y="4076700"/>
            <a:ext cx="492125" cy="1068388"/>
          </a:xfrm>
          <a:custGeom>
            <a:avLst/>
            <a:gdLst>
              <a:gd name="G0" fmla="+- 0 0 0"/>
              <a:gd name="G1" fmla="+- 17804 0 0"/>
              <a:gd name="G2" fmla="+- 21600 0 0"/>
              <a:gd name="T0" fmla="*/ 12230 w 12281"/>
              <a:gd name="T1" fmla="*/ 0 h 17804"/>
              <a:gd name="T2" fmla="*/ 12281 w 12281"/>
              <a:gd name="T3" fmla="*/ 35 h 17804"/>
              <a:gd name="T4" fmla="*/ 0 w 12281"/>
              <a:gd name="T5" fmla="*/ 17804 h 1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81" h="17804" fill="none" extrusionOk="0">
                <a:moveTo>
                  <a:pt x="12230" y="-1"/>
                </a:moveTo>
                <a:cubicBezTo>
                  <a:pt x="12247" y="11"/>
                  <a:pt x="12264" y="23"/>
                  <a:pt x="12280" y="35"/>
                </a:cubicBezTo>
              </a:path>
              <a:path w="12281" h="17804" stroke="0" extrusionOk="0">
                <a:moveTo>
                  <a:pt x="12230" y="-1"/>
                </a:moveTo>
                <a:cubicBezTo>
                  <a:pt x="12247" y="11"/>
                  <a:pt x="12264" y="23"/>
                  <a:pt x="12280" y="35"/>
                </a:cubicBezTo>
                <a:lnTo>
                  <a:pt x="0" y="178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54" name="Arc 166"/>
          <p:cNvSpPr>
            <a:spLocks/>
          </p:cNvSpPr>
          <p:nvPr/>
        </p:nvSpPr>
        <p:spPr bwMode="auto">
          <a:xfrm>
            <a:off x="2916238" y="3559175"/>
            <a:ext cx="463550" cy="1098550"/>
          </a:xfrm>
          <a:custGeom>
            <a:avLst/>
            <a:gdLst>
              <a:gd name="G0" fmla="+- 0 0 0"/>
              <a:gd name="G1" fmla="+- 18301 0 0"/>
              <a:gd name="G2" fmla="+- 21600 0 0"/>
              <a:gd name="T0" fmla="*/ 11473 w 11572"/>
              <a:gd name="T1" fmla="*/ 0 h 18301"/>
              <a:gd name="T2" fmla="*/ 11572 w 11572"/>
              <a:gd name="T3" fmla="*/ 62 h 18301"/>
              <a:gd name="T4" fmla="*/ 0 w 11572"/>
              <a:gd name="T5" fmla="*/ 18301 h 18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2" h="18301" fill="none" extrusionOk="0">
                <a:moveTo>
                  <a:pt x="11473" y="-1"/>
                </a:moveTo>
                <a:cubicBezTo>
                  <a:pt x="11506" y="20"/>
                  <a:pt x="11538" y="41"/>
                  <a:pt x="11571" y="62"/>
                </a:cubicBezTo>
              </a:path>
              <a:path w="11572" h="18301" stroke="0" extrusionOk="0">
                <a:moveTo>
                  <a:pt x="11473" y="-1"/>
                </a:moveTo>
                <a:cubicBezTo>
                  <a:pt x="11506" y="20"/>
                  <a:pt x="11538" y="41"/>
                  <a:pt x="11571" y="62"/>
                </a:cubicBezTo>
                <a:lnTo>
                  <a:pt x="0" y="1830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38055" name="Rectangle 167"/>
          <p:cNvSpPr>
            <a:spLocks noChangeArrowheads="1"/>
          </p:cNvSpPr>
          <p:nvPr/>
        </p:nvSpPr>
        <p:spPr bwMode="auto">
          <a:xfrm>
            <a:off x="5364163" y="1412875"/>
            <a:ext cx="1509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</a:t>
            </a:r>
            <a:r>
              <a:rPr lang="hr-HR" sz="2400" i="1">
                <a:latin typeface="Times New Roman" pitchFamily="18" charset="0"/>
              </a:rPr>
              <a:t>CB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</a:t>
            </a:r>
            <a:r>
              <a:rPr lang="hr-HR" sz="2400">
                <a:latin typeface="Times New Roman" pitchFamily="18" charset="0"/>
              </a:rPr>
              <a:t>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t</a:t>
            </a:r>
            <a:endParaRPr lang="hr-HR" sz="2400">
              <a:sym typeface="Symbol" pitchFamily="18" charset="2"/>
            </a:endParaRPr>
          </a:p>
        </p:txBody>
      </p:sp>
      <p:graphicFrame>
        <p:nvGraphicFramePr>
          <p:cNvPr id="38056" name="Object 168"/>
          <p:cNvGraphicFramePr>
            <a:graphicFrameLocks noChangeAspect="1"/>
          </p:cNvGraphicFramePr>
          <p:nvPr/>
        </p:nvGraphicFramePr>
        <p:xfrm>
          <a:off x="5148263" y="2105025"/>
          <a:ext cx="13684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3" imgW="774364" imgH="482391" progId="Equation.3">
                  <p:embed/>
                </p:oleObj>
              </mc:Choice>
              <mc:Fallback>
                <p:oleObj name="Equation" r:id="rId3" imgW="774364" imgH="48239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105025"/>
                        <a:ext cx="136842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57" name="Object 169"/>
          <p:cNvGraphicFramePr>
            <a:graphicFrameLocks noChangeAspect="1"/>
          </p:cNvGraphicFramePr>
          <p:nvPr/>
        </p:nvGraphicFramePr>
        <p:xfrm>
          <a:off x="6950075" y="2081213"/>
          <a:ext cx="15097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5" imgW="799753" imgH="482391" progId="Equation.3">
                  <p:embed/>
                </p:oleObj>
              </mc:Choice>
              <mc:Fallback>
                <p:oleObj name="Equation" r:id="rId5" imgW="799753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2081213"/>
                        <a:ext cx="150971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58" name="Object 170"/>
          <p:cNvGraphicFramePr>
            <a:graphicFrameLocks noChangeAspect="1"/>
          </p:cNvGraphicFramePr>
          <p:nvPr/>
        </p:nvGraphicFramePr>
        <p:xfrm>
          <a:off x="5797550" y="3500438"/>
          <a:ext cx="20875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7" imgW="1079280" imgH="444240" progId="Equation.3">
                  <p:embed/>
                </p:oleObj>
              </mc:Choice>
              <mc:Fallback>
                <p:oleObj name="Equation" r:id="rId7" imgW="107928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500438"/>
                        <a:ext cx="20875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59" name="Object 171"/>
          <p:cNvGraphicFramePr>
            <a:graphicFrameLocks noChangeAspect="1"/>
          </p:cNvGraphicFramePr>
          <p:nvPr/>
        </p:nvGraphicFramePr>
        <p:xfrm>
          <a:off x="6084888" y="4941888"/>
          <a:ext cx="15843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9" imgW="634680" imgH="406080" progId="Equation.3">
                  <p:embed/>
                </p:oleObj>
              </mc:Choice>
              <mc:Fallback>
                <p:oleObj name="Equation" r:id="rId9" imgW="634680" imgH="406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941888"/>
                        <a:ext cx="1584325" cy="1014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61" name="Rectangle 173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hr-HR">
                <a:solidFill>
                  <a:schemeClr val="tx1"/>
                </a:solidFill>
              </a:rPr>
              <a:t>Lom (refrakcija) vala</a:t>
            </a:r>
          </a:p>
        </p:txBody>
      </p:sp>
      <p:sp>
        <p:nvSpPr>
          <p:cNvPr id="38062" name="Rectangle 174"/>
          <p:cNvSpPr>
            <a:spLocks noChangeArrowheads="1"/>
          </p:cNvSpPr>
          <p:nvPr/>
        </p:nvSpPr>
        <p:spPr bwMode="auto">
          <a:xfrm>
            <a:off x="6804025" y="1412875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, </a:t>
            </a:r>
            <a:r>
              <a:rPr lang="hr-HR" sz="2400" i="1">
                <a:latin typeface="Times New Roman" pitchFamily="18" charset="0"/>
              </a:rPr>
              <a:t>AD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</a:t>
            </a:r>
            <a:r>
              <a:rPr lang="hr-HR" sz="2400">
                <a:latin typeface="Times New Roman" pitchFamily="18" charset="0"/>
              </a:rPr>
              <a:t>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t</a:t>
            </a:r>
            <a:r>
              <a:rPr lang="hr-HR" sz="2400">
                <a:sym typeface="Symbol" pitchFamily="18" charset="2"/>
              </a:rPr>
              <a:t> </a:t>
            </a:r>
          </a:p>
        </p:txBody>
      </p:sp>
      <p:sp>
        <p:nvSpPr>
          <p:cNvPr id="38065" name="Line 177"/>
          <p:cNvSpPr>
            <a:spLocks noChangeShapeType="1"/>
          </p:cNvSpPr>
          <p:nvPr/>
        </p:nvSpPr>
        <p:spPr bwMode="auto">
          <a:xfrm>
            <a:off x="468313" y="4076700"/>
            <a:ext cx="14398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8067" name="Line 179"/>
          <p:cNvSpPr>
            <a:spLocks noChangeShapeType="1"/>
          </p:cNvSpPr>
          <p:nvPr/>
        </p:nvSpPr>
        <p:spPr bwMode="auto">
          <a:xfrm>
            <a:off x="3563938" y="4076700"/>
            <a:ext cx="431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38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"/>
                            </p:stCondLst>
                            <p:childTnLst>
                              <p:par>
                                <p:cTn id="58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1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10"/>
                            </p:stCondLst>
                            <p:childTnLst>
                              <p:par>
                                <p:cTn id="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10"/>
                            </p:stCondLst>
                            <p:childTnLst>
                              <p:par>
                                <p:cTn id="7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1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10"/>
                            </p:stCondLst>
                            <p:childTnLst>
                              <p:par>
                                <p:cTn id="85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10"/>
                            </p:stCondLst>
                            <p:childTnLst>
                              <p:par>
                                <p:cTn id="94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10"/>
                            </p:stCondLst>
                            <p:childTnLst>
                              <p:par>
                                <p:cTn id="101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10"/>
                            </p:stCondLst>
                            <p:childTnLst>
                              <p:par>
                                <p:cTn id="108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10"/>
                            </p:stCondLst>
                            <p:childTnLst>
                              <p:par>
                                <p:cTn id="115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10"/>
                            </p:stCondLst>
                            <p:childTnLst>
                              <p:par>
                                <p:cTn id="1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10"/>
                            </p:stCondLst>
                            <p:childTnLst>
                              <p:par>
                                <p:cTn id="133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10"/>
                            </p:stCondLst>
                            <p:childTnLst>
                              <p:par>
                                <p:cTn id="144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10"/>
                            </p:stCondLst>
                            <p:childTnLst>
                              <p:par>
                                <p:cTn id="155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10"/>
                            </p:stCondLst>
                            <p:childTnLst>
                              <p:par>
                                <p:cTn id="166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10"/>
                            </p:stCondLst>
                            <p:childTnLst>
                              <p:par>
                                <p:cTn id="175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10"/>
                            </p:stCondLst>
                            <p:childTnLst>
                              <p:par>
                                <p:cTn id="186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10"/>
                            </p:stCondLst>
                            <p:childTnLst>
                              <p:par>
                                <p:cTn id="199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310"/>
                            </p:stCondLst>
                            <p:childTnLst>
                              <p:par>
                                <p:cTn id="2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10"/>
                            </p:stCondLst>
                            <p:childTnLst>
                              <p:par>
                                <p:cTn id="225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10"/>
                            </p:stCondLst>
                            <p:childTnLst>
                              <p:par>
                                <p:cTn id="236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10"/>
                            </p:stCondLst>
                            <p:childTnLst>
                              <p:par>
                                <p:cTn id="251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710"/>
                            </p:stCondLst>
                            <p:childTnLst>
                              <p:par>
                                <p:cTn id="266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810"/>
                            </p:stCondLst>
                            <p:childTnLst>
                              <p:par>
                                <p:cTn id="281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910"/>
                            </p:stCondLst>
                            <p:childTnLst>
                              <p:par>
                                <p:cTn id="296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10"/>
                            </p:stCondLst>
                            <p:childTnLst>
                              <p:par>
                                <p:cTn id="309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110"/>
                            </p:stCondLst>
                            <p:childTnLst>
                              <p:par>
                                <p:cTn id="326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210"/>
                            </p:stCondLst>
                            <p:childTnLst>
                              <p:par>
                                <p:cTn id="343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310"/>
                            </p:stCondLst>
                            <p:childTnLst>
                              <p:par>
                                <p:cTn id="360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410"/>
                            </p:stCondLst>
                            <p:childTnLst>
                              <p:par>
                                <p:cTn id="37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510"/>
                            </p:stCondLst>
                            <p:childTnLst>
                              <p:par>
                                <p:cTn id="392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610"/>
                            </p:stCondLst>
                            <p:childTnLst>
                              <p:par>
                                <p:cTn id="411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710"/>
                            </p:stCondLst>
                            <p:childTnLst>
                              <p:par>
                                <p:cTn id="430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810"/>
                            </p:stCondLst>
                            <p:childTnLst>
                              <p:par>
                                <p:cTn id="449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910"/>
                            </p:stCondLst>
                            <p:childTnLst>
                              <p:par>
                                <p:cTn id="468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010"/>
                            </p:stCondLst>
                            <p:childTnLst>
                              <p:par>
                                <p:cTn id="485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4110"/>
                            </p:stCondLst>
                            <p:childTnLst>
                              <p:par>
                                <p:cTn id="506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4210"/>
                            </p:stCondLst>
                            <p:childTnLst>
                              <p:par>
                                <p:cTn id="52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4310"/>
                            </p:stCondLst>
                            <p:childTnLst>
                              <p:par>
                                <p:cTn id="548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4410"/>
                            </p:stCondLst>
                            <p:childTnLst>
                              <p:par>
                                <p:cTn id="569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4510"/>
                            </p:stCondLst>
                            <p:childTnLst>
                              <p:par>
                                <p:cTn id="588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4" dur="500"/>
                                        <p:tgtEl>
                                          <p:spTgt spid="3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7" dur="500"/>
                                        <p:tgtEl>
                                          <p:spTgt spid="3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2" dur="500"/>
                                        <p:tgtEl>
                                          <p:spTgt spid="3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7" dur="500"/>
                                        <p:tgtEl>
                                          <p:spTgt spid="3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500"/>
                            </p:stCondLst>
                            <p:childTnLst>
                              <p:par>
                                <p:cTn id="6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5" dur="500"/>
                                        <p:tgtEl>
                                          <p:spTgt spid="3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8" dur="500"/>
                                        <p:tgtEl>
                                          <p:spTgt spid="3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3" dur="500"/>
                                        <p:tgtEl>
                                          <p:spTgt spid="3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1" dur="500"/>
                                        <p:tgtEl>
                                          <p:spTgt spid="3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500"/>
                            </p:stCondLst>
                            <p:childTnLst>
                              <p:par>
                                <p:cTn id="6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9" dur="500"/>
                                        <p:tgtEl>
                                          <p:spTgt spid="3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500"/>
                            </p:stCondLst>
                            <p:childTnLst>
                              <p:par>
                                <p:cTn id="6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5" dur="500"/>
                                        <p:tgtEl>
                                          <p:spTgt spid="3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0" dur="500"/>
                                        <p:tgtEl>
                                          <p:spTgt spid="3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5" dur="500"/>
                                        <p:tgtEl>
                                          <p:spTgt spid="3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0" dur="500"/>
                                        <p:tgtEl>
                                          <p:spTgt spid="3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5" dur="500"/>
                                        <p:tgtEl>
                                          <p:spTgt spid="3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0" dur="500"/>
                                        <p:tgtEl>
                                          <p:spTgt spid="3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66" grpId="0" animBg="1"/>
      <p:bldP spid="37904" grpId="0" animBg="1"/>
      <p:bldP spid="37904" grpId="1" animBg="1"/>
      <p:bldP spid="37904" grpId="2" animBg="1"/>
      <p:bldP spid="37904" grpId="3" animBg="1"/>
      <p:bldP spid="37904" grpId="4" animBg="1"/>
      <p:bldP spid="37904" grpId="5" animBg="1"/>
      <p:bldP spid="37904" grpId="6" animBg="1"/>
      <p:bldP spid="37904" grpId="7" animBg="1"/>
      <p:bldP spid="37904" grpId="8" animBg="1"/>
      <p:bldP spid="38016" grpId="0" animBg="1"/>
      <p:bldP spid="38016" grpId="1" animBg="1"/>
      <p:bldP spid="38016" grpId="2" animBg="1"/>
      <p:bldP spid="38016" grpId="3" animBg="1"/>
      <p:bldP spid="38016" grpId="4" animBg="1"/>
      <p:bldP spid="38016" grpId="5" animBg="1"/>
      <p:bldP spid="38016" grpId="6" animBg="1"/>
      <p:bldP spid="38016" grpId="7" animBg="1"/>
      <p:bldP spid="38016" grpId="8" animBg="1"/>
      <p:bldP spid="38016" grpId="9" animBg="1"/>
      <p:bldP spid="38016" grpId="10" animBg="1"/>
      <p:bldP spid="38017" grpId="0"/>
      <p:bldP spid="37996" grpId="0" animBg="1"/>
      <p:bldP spid="37996" grpId="1" animBg="1"/>
      <p:bldP spid="37996" grpId="2" animBg="1"/>
      <p:bldP spid="37996" grpId="3" animBg="1"/>
      <p:bldP spid="37996" grpId="4" animBg="1"/>
      <p:bldP spid="37997" grpId="0" animBg="1"/>
      <p:bldP spid="37997" grpId="1" animBg="1"/>
      <p:bldP spid="37997" grpId="2" animBg="1"/>
      <p:bldP spid="37997" grpId="3" animBg="1"/>
      <p:bldP spid="37997" grpId="4" animBg="1"/>
      <p:bldP spid="37997" grpId="5" animBg="1"/>
      <p:bldP spid="37998" grpId="0" animBg="1"/>
      <p:bldP spid="37998" grpId="1" animBg="1"/>
      <p:bldP spid="37998" grpId="2" animBg="1"/>
      <p:bldP spid="37998" grpId="3" animBg="1"/>
      <p:bldP spid="37999" grpId="0" animBg="1"/>
      <p:bldP spid="37999" grpId="1" animBg="1"/>
      <p:bldP spid="37999" grpId="2" animBg="1"/>
      <p:bldP spid="37999" grpId="3" animBg="1"/>
      <p:bldP spid="38000" grpId="0" animBg="1"/>
      <p:bldP spid="38000" grpId="1" animBg="1"/>
      <p:bldP spid="38000" grpId="2" animBg="1"/>
      <p:bldP spid="38000" grpId="3" animBg="1"/>
      <p:bldP spid="38001" grpId="0" animBg="1"/>
      <p:bldP spid="38001" grpId="1" animBg="1"/>
      <p:bldP spid="38001" grpId="2" animBg="1"/>
      <p:bldP spid="38001" grpId="3" animBg="1"/>
      <p:bldP spid="38002" grpId="0" animBg="1"/>
      <p:bldP spid="38002" grpId="1" animBg="1"/>
      <p:bldP spid="38002" grpId="2" animBg="1"/>
      <p:bldP spid="38002" grpId="3" animBg="1"/>
      <p:bldP spid="38002" grpId="4" animBg="1"/>
      <p:bldP spid="38003" grpId="0" animBg="1"/>
      <p:bldP spid="38003" grpId="1" animBg="1"/>
      <p:bldP spid="38003" grpId="2" animBg="1"/>
      <p:bldP spid="38004" grpId="0" animBg="1"/>
      <p:bldP spid="38004" grpId="1" animBg="1"/>
      <p:bldP spid="38004" grpId="2" animBg="1"/>
      <p:bldP spid="38005" grpId="0" animBg="1"/>
      <p:bldP spid="38005" grpId="1" animBg="1"/>
      <p:bldP spid="38005" grpId="2" animBg="1"/>
      <p:bldP spid="38006" grpId="0" animBg="1"/>
      <p:bldP spid="38006" grpId="1" animBg="1"/>
      <p:bldP spid="38006" grpId="2" animBg="1"/>
      <p:bldP spid="38007" grpId="0" animBg="1"/>
      <p:bldP spid="38007" grpId="1" animBg="1"/>
      <p:bldP spid="38007" grpId="2" animBg="1"/>
      <p:bldP spid="38007" grpId="3" animBg="1"/>
      <p:bldP spid="38008" grpId="0" animBg="1"/>
      <p:bldP spid="38008" grpId="1" animBg="1"/>
      <p:bldP spid="38009" grpId="0" animBg="1"/>
      <p:bldP spid="38009" grpId="1" animBg="1"/>
      <p:bldP spid="38010" grpId="0" animBg="1"/>
      <p:bldP spid="38010" grpId="1" animBg="1"/>
      <p:bldP spid="38011" grpId="0" animBg="1"/>
      <p:bldP spid="38011" grpId="1" animBg="1"/>
      <p:bldP spid="38012" grpId="0" animBg="1"/>
      <p:bldP spid="38012" grpId="1" animBg="1"/>
      <p:bldP spid="38012" grpId="2" animBg="1"/>
      <p:bldP spid="38013" grpId="0" animBg="1"/>
      <p:bldP spid="38021" grpId="0" animBg="1"/>
      <p:bldP spid="38022" grpId="0" animBg="1"/>
      <p:bldP spid="38023" grpId="0" animBg="1"/>
      <p:bldP spid="38024" grpId="0" animBg="1"/>
      <p:bldP spid="38024" grpId="1" animBg="1"/>
      <p:bldP spid="37993" grpId="0" animBg="1"/>
      <p:bldP spid="37993" grpId="1" animBg="1"/>
      <p:bldP spid="37993" grpId="2" animBg="1"/>
      <p:bldP spid="37993" grpId="3" animBg="1"/>
      <p:bldP spid="37993" grpId="4" animBg="1"/>
      <p:bldP spid="37994" grpId="0" animBg="1"/>
      <p:bldP spid="37994" grpId="1" animBg="1"/>
      <p:bldP spid="37994" grpId="2" animBg="1"/>
      <p:bldP spid="37994" grpId="3" animBg="1"/>
      <p:bldP spid="37994" grpId="4" animBg="1"/>
      <p:bldP spid="37995" grpId="0" animBg="1"/>
      <p:bldP spid="37995" grpId="1" animBg="1"/>
      <p:bldP spid="37995" grpId="2" animBg="1"/>
      <p:bldP spid="37995" grpId="3" animBg="1"/>
      <p:bldP spid="37995" grpId="4" animBg="1"/>
      <p:bldP spid="37991" grpId="0" animBg="1"/>
      <p:bldP spid="37991" grpId="1" animBg="1"/>
      <p:bldP spid="37991" grpId="2" animBg="1"/>
      <p:bldP spid="37991" grpId="3" animBg="1"/>
      <p:bldP spid="37991" grpId="4" animBg="1"/>
      <p:bldP spid="37991" grpId="5" animBg="1"/>
      <p:bldP spid="37992" grpId="0" animBg="1"/>
      <p:bldP spid="37992" grpId="1" animBg="1"/>
      <p:bldP spid="37992" grpId="2" animBg="1"/>
      <p:bldP spid="37992" grpId="3" animBg="1"/>
      <p:bldP spid="37992" grpId="4" animBg="1"/>
      <p:bldP spid="37992" grpId="5" animBg="1"/>
      <p:bldP spid="37992" grpId="6" animBg="1"/>
      <p:bldP spid="37905" grpId="0" animBg="1"/>
      <p:bldP spid="37905" grpId="1" animBg="1"/>
      <p:bldP spid="37905" grpId="2" animBg="1"/>
      <p:bldP spid="37905" grpId="3" animBg="1"/>
      <p:bldP spid="37905" grpId="4" animBg="1"/>
      <p:bldP spid="37905" grpId="5" animBg="1"/>
      <p:bldP spid="37905" grpId="6" animBg="1"/>
      <p:bldP spid="37905" grpId="7" animBg="1"/>
      <p:bldP spid="37905" grpId="8" animBg="1"/>
      <p:bldP spid="37906" grpId="0" animBg="1"/>
      <p:bldP spid="37906" grpId="1" animBg="1"/>
      <p:bldP spid="37906" grpId="2" animBg="1"/>
      <p:bldP spid="37906" grpId="3" animBg="1"/>
      <p:bldP spid="37906" grpId="4" animBg="1"/>
      <p:bldP spid="37906" grpId="5" animBg="1"/>
      <p:bldP spid="37906" grpId="6" animBg="1"/>
      <p:bldP spid="37906" grpId="7" animBg="1"/>
      <p:bldP spid="37906" grpId="8" animBg="1"/>
      <p:bldP spid="37907" grpId="0" animBg="1"/>
      <p:bldP spid="37907" grpId="1" animBg="1"/>
      <p:bldP spid="37907" grpId="2" animBg="1"/>
      <p:bldP spid="37907" grpId="3" animBg="1"/>
      <p:bldP spid="37907" grpId="4" animBg="1"/>
      <p:bldP spid="37907" grpId="5" animBg="1"/>
      <p:bldP spid="37907" grpId="6" animBg="1"/>
      <p:bldP spid="37907" grpId="7" animBg="1"/>
      <p:bldP spid="37907" grpId="8" animBg="1"/>
      <p:bldP spid="37908" grpId="0" animBg="1"/>
      <p:bldP spid="37908" grpId="1" animBg="1"/>
      <p:bldP spid="37908" grpId="2" animBg="1"/>
      <p:bldP spid="37908" grpId="3" animBg="1"/>
      <p:bldP spid="37908" grpId="4" animBg="1"/>
      <p:bldP spid="37908" grpId="5" animBg="1"/>
      <p:bldP spid="37908" grpId="6" animBg="1"/>
      <p:bldP spid="37908" grpId="7" animBg="1"/>
      <p:bldP spid="37908" grpId="8" animBg="1"/>
      <p:bldP spid="37918" grpId="0" animBg="1"/>
      <p:bldP spid="37918" grpId="1" animBg="1"/>
      <p:bldP spid="37918" grpId="2" animBg="1"/>
      <p:bldP spid="37918" grpId="3" animBg="1"/>
      <p:bldP spid="37918" grpId="4" animBg="1"/>
      <p:bldP spid="37918" grpId="5" animBg="1"/>
      <p:bldP spid="37918" grpId="6" animBg="1"/>
      <p:bldP spid="37918" grpId="7" animBg="1"/>
      <p:bldP spid="37918" grpId="8" animBg="1"/>
      <p:bldP spid="37919" grpId="0" animBg="1"/>
      <p:bldP spid="37919" grpId="1" animBg="1"/>
      <p:bldP spid="37919" grpId="2" animBg="1"/>
      <p:bldP spid="37919" grpId="3" animBg="1"/>
      <p:bldP spid="37919" grpId="4" animBg="1"/>
      <p:bldP spid="37919" grpId="5" animBg="1"/>
      <p:bldP spid="37919" grpId="6" animBg="1"/>
      <p:bldP spid="37919" grpId="7" animBg="1"/>
      <p:bldP spid="37920" grpId="0" animBg="1"/>
      <p:bldP spid="37920" grpId="1" animBg="1"/>
      <p:bldP spid="37920" grpId="2" animBg="1"/>
      <p:bldP spid="37920" grpId="3" animBg="1"/>
      <p:bldP spid="37920" grpId="4" animBg="1"/>
      <p:bldP spid="37920" grpId="5" animBg="1"/>
      <p:bldP spid="37920" grpId="6" animBg="1"/>
      <p:bldP spid="37920" grpId="7" animBg="1"/>
      <p:bldP spid="37921" grpId="0" animBg="1"/>
      <p:bldP spid="37921" grpId="1" animBg="1"/>
      <p:bldP spid="37921" grpId="2" animBg="1"/>
      <p:bldP spid="37921" grpId="3" animBg="1"/>
      <p:bldP spid="37921" grpId="4" animBg="1"/>
      <p:bldP spid="37921" grpId="5" animBg="1"/>
      <p:bldP spid="37921" grpId="6" animBg="1"/>
      <p:bldP spid="37921" grpId="7" animBg="1"/>
      <p:bldP spid="37922" grpId="0" animBg="1"/>
      <p:bldP spid="37922" grpId="1" animBg="1"/>
      <p:bldP spid="37922" grpId="2" animBg="1"/>
      <p:bldP spid="37922" grpId="3" animBg="1"/>
      <p:bldP spid="37922" grpId="4" animBg="1"/>
      <p:bldP spid="37922" grpId="5" animBg="1"/>
      <p:bldP spid="37922" grpId="6" animBg="1"/>
      <p:bldP spid="37922" grpId="7" animBg="1"/>
      <p:bldP spid="37923" grpId="0" animBg="1"/>
      <p:bldP spid="37923" grpId="1" animBg="1"/>
      <p:bldP spid="37923" grpId="2" animBg="1"/>
      <p:bldP spid="37923" grpId="3" animBg="1"/>
      <p:bldP spid="37923" grpId="4" animBg="1"/>
      <p:bldP spid="37923" grpId="5" animBg="1"/>
      <p:bldP spid="37923" grpId="6" animBg="1"/>
      <p:bldP spid="37923" grpId="7" animBg="1"/>
      <p:bldP spid="37924" grpId="0" animBg="1"/>
      <p:bldP spid="37924" grpId="1" animBg="1"/>
      <p:bldP spid="37924" grpId="2" animBg="1"/>
      <p:bldP spid="37924" grpId="3" animBg="1"/>
      <p:bldP spid="37924" grpId="4" animBg="1"/>
      <p:bldP spid="37924" grpId="5" animBg="1"/>
      <p:bldP spid="37924" grpId="6" animBg="1"/>
      <p:bldP spid="37925" grpId="0" animBg="1"/>
      <p:bldP spid="37925" grpId="1" animBg="1"/>
      <p:bldP spid="37925" grpId="2" animBg="1"/>
      <p:bldP spid="37925" grpId="3" animBg="1"/>
      <p:bldP spid="37925" grpId="4" animBg="1"/>
      <p:bldP spid="37925" grpId="5" animBg="1"/>
      <p:bldP spid="37925" grpId="6" animBg="1"/>
      <p:bldP spid="37926" grpId="0" animBg="1"/>
      <p:bldP spid="37926" grpId="1" animBg="1"/>
      <p:bldP spid="37926" grpId="2" animBg="1"/>
      <p:bldP spid="37926" grpId="3" animBg="1"/>
      <p:bldP spid="37926" grpId="4" animBg="1"/>
      <p:bldP spid="37926" grpId="5" animBg="1"/>
      <p:bldP spid="37926" grpId="6" animBg="1"/>
      <p:bldP spid="37927" grpId="0" animBg="1"/>
      <p:bldP spid="37927" grpId="1" animBg="1"/>
      <p:bldP spid="37927" grpId="2" animBg="1"/>
      <p:bldP spid="37927" grpId="3" animBg="1"/>
      <p:bldP spid="37927" grpId="4" animBg="1"/>
      <p:bldP spid="37927" grpId="5" animBg="1"/>
      <p:bldP spid="37927" grpId="6" animBg="1"/>
      <p:bldP spid="37928" grpId="0" animBg="1"/>
      <p:bldP spid="37928" grpId="1" animBg="1"/>
      <p:bldP spid="37928" grpId="2" animBg="1"/>
      <p:bldP spid="37928" grpId="3" animBg="1"/>
      <p:bldP spid="37928" grpId="4" animBg="1"/>
      <p:bldP spid="37928" grpId="5" animBg="1"/>
      <p:bldP spid="37928" grpId="6" animBg="1"/>
      <p:bldP spid="37929" grpId="0" animBg="1"/>
      <p:bldP spid="37929" grpId="1" animBg="1"/>
      <p:bldP spid="37929" grpId="2" animBg="1"/>
      <p:bldP spid="37929" grpId="3" animBg="1"/>
      <p:bldP spid="37929" grpId="4" animBg="1"/>
      <p:bldP spid="37929" grpId="5" animBg="1"/>
      <p:bldP spid="37930" grpId="0" animBg="1"/>
      <p:bldP spid="37930" grpId="1" animBg="1"/>
      <p:bldP spid="37930" grpId="2" animBg="1"/>
      <p:bldP spid="37930" grpId="3" animBg="1"/>
      <p:bldP spid="37930" grpId="4" animBg="1"/>
      <p:bldP spid="37930" grpId="5" animBg="1"/>
      <p:bldP spid="37985" grpId="0" animBg="1"/>
      <p:bldP spid="37985" grpId="1" animBg="1"/>
      <p:bldP spid="37985" grpId="2" animBg="1"/>
      <p:bldP spid="37985" grpId="3" animBg="1"/>
      <p:bldP spid="37985" grpId="4" animBg="1"/>
      <p:bldP spid="37985" grpId="5" animBg="1"/>
      <p:bldP spid="37989" grpId="0" animBg="1"/>
      <p:bldP spid="37989" grpId="1" animBg="1"/>
      <p:bldP spid="37989" grpId="2" animBg="1"/>
      <p:bldP spid="37989" grpId="3" animBg="1"/>
      <p:bldP spid="37989" grpId="4" animBg="1"/>
      <p:bldP spid="37989" grpId="5" animBg="1"/>
      <p:bldP spid="37990" grpId="0" animBg="1"/>
      <p:bldP spid="37990" grpId="1" animBg="1"/>
      <p:bldP spid="37990" grpId="2" animBg="1"/>
      <p:bldP spid="37990" grpId="3" animBg="1"/>
      <p:bldP spid="37990" grpId="4" animBg="1"/>
      <p:bldP spid="37990" grpId="5" animBg="1"/>
      <p:bldP spid="38028" grpId="0"/>
      <p:bldP spid="38029" grpId="0"/>
      <p:bldP spid="38026" grpId="0" animBg="1"/>
      <p:bldP spid="38027" grpId="0" animBg="1"/>
      <p:bldP spid="38034" grpId="0" animBg="1"/>
      <p:bldP spid="38035" grpId="0" animBg="1"/>
      <p:bldP spid="38036" grpId="0" animBg="1"/>
      <p:bldP spid="38037" grpId="0" animBg="1"/>
      <p:bldP spid="38038" grpId="0" animBg="1"/>
      <p:bldP spid="38039" grpId="0" animBg="1"/>
      <p:bldP spid="38040" grpId="0" animBg="1"/>
      <p:bldP spid="38041" grpId="0" animBg="1"/>
      <p:bldP spid="38042" grpId="0" animBg="1"/>
      <p:bldP spid="38043" grpId="0"/>
      <p:bldP spid="38044" grpId="0"/>
      <p:bldP spid="38045" grpId="0"/>
      <p:bldP spid="38046" grpId="0"/>
      <p:bldP spid="38048" grpId="0"/>
      <p:bldP spid="38049" grpId="0"/>
      <p:bldP spid="38047" grpId="0"/>
      <p:bldP spid="38050" grpId="0"/>
      <p:bldP spid="38051" grpId="0" animBg="1"/>
      <p:bldP spid="38052" grpId="0" animBg="1"/>
      <p:bldP spid="38053" grpId="0" animBg="1"/>
      <p:bldP spid="38054" grpId="0" animBg="1"/>
      <p:bldP spid="38061" grpId="0"/>
      <p:bldP spid="38065" grpId="0" animBg="1"/>
      <p:bldP spid="380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4" descr="https://centarspinal.files.wordpress.com/2010/05/just-wav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" name="Rectangle 1"/>
          <p:cNvSpPr/>
          <p:nvPr/>
        </p:nvSpPr>
        <p:spPr>
          <a:xfrm>
            <a:off x="1043608" y="4719737"/>
            <a:ext cx="712879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400" dirty="0"/>
              <a:t>Pri prijelazu vala iz sredstva u kome je brzina </a:t>
            </a:r>
            <a:r>
              <a:rPr lang="hr-HR" sz="2400" b="1" dirty="0">
                <a:solidFill>
                  <a:srgbClr val="00B050"/>
                </a:solidFill>
              </a:rPr>
              <a:t>manja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br>
              <a:rPr lang="hr-HR" sz="2400" dirty="0">
                <a:solidFill>
                  <a:srgbClr val="00B050"/>
                </a:solidFill>
              </a:rPr>
            </a:br>
            <a:r>
              <a:rPr lang="hr-HR" sz="2400" dirty="0"/>
              <a:t>u sredstvo u kome je brzina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veća</a:t>
            </a:r>
            <a:r>
              <a:rPr lang="hr-HR" sz="2400" dirty="0"/>
              <a:t>, </a:t>
            </a:r>
            <a:br>
              <a:rPr lang="hr-HR" sz="2400" dirty="0"/>
            </a:br>
            <a:r>
              <a:rPr lang="hr-HR" sz="2400" dirty="0"/>
              <a:t>val se lomi </a:t>
            </a:r>
            <a:r>
              <a:rPr lang="hr-HR" sz="2400" b="1" dirty="0"/>
              <a:t>od okomice</a:t>
            </a:r>
            <a:r>
              <a:rPr lang="hr-HR" sz="2400" dirty="0"/>
              <a:t>:  </a:t>
            </a:r>
            <a:br>
              <a:rPr lang="hr-HR" sz="2400" dirty="0"/>
            </a:br>
            <a:r>
              <a:rPr lang="hr-HR" sz="2400" dirty="0"/>
              <a:t>					</a:t>
            </a:r>
            <a:r>
              <a:rPr lang="hr-HR" sz="2400" b="1" dirty="0"/>
              <a:t>α &lt; β</a:t>
            </a:r>
            <a:br>
              <a:rPr lang="hr-HR" sz="2400" b="1" dirty="0"/>
            </a:br>
            <a:endParaRPr lang="hr-HR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14609" r="35326" b="25397"/>
          <a:stretch/>
        </p:blipFill>
        <p:spPr bwMode="auto">
          <a:xfrm>
            <a:off x="2343076" y="692696"/>
            <a:ext cx="4856474" cy="367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1048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F784968-7AA7-4F7E-B22F-3D1470BC4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00088"/>
            <a:ext cx="8229600" cy="565785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hr-HR" altLang="sr-Latn-RS">
                <a:solidFill>
                  <a:srgbClr val="0070C0"/>
                </a:solidFill>
                <a:latin typeface="Calibri" panose="020F0502020204030204" pitchFamily="34" charset="0"/>
              </a:rPr>
              <a:t>Kako prenijeti energiju iz točke A u točku B?</a:t>
            </a:r>
          </a:p>
          <a:p>
            <a:pPr eaLnBrk="1" hangingPunct="1"/>
            <a:endParaRPr lang="hr-HR" altLang="sr-Latn-RS" sz="2800">
              <a:solidFill>
                <a:srgbClr val="003366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hr-HR" altLang="sr-Latn-RS" sz="2200">
                <a:solidFill>
                  <a:srgbClr val="003366"/>
                </a:solidFill>
              </a:rPr>
              <a:t>                     </a:t>
            </a:r>
            <a:r>
              <a:rPr lang="hr-HR" altLang="sr-Latn-RS" sz="2200" b="0"/>
              <a:t>Uz prenošenje tvari iz A u B</a:t>
            </a:r>
          </a:p>
          <a:p>
            <a:pPr eaLnBrk="1" hangingPunct="1"/>
            <a:endParaRPr lang="hr-HR" altLang="sr-Latn-RS" sz="2200">
              <a:solidFill>
                <a:srgbClr val="003366"/>
              </a:solidFill>
            </a:endParaRPr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/>
            <a:endParaRPr lang="hr-HR" altLang="sr-Latn-RS" sz="2200"/>
          </a:p>
          <a:p>
            <a:pPr eaLnBrk="1" hangingPunct="1">
              <a:buFontTx/>
              <a:buNone/>
            </a:pPr>
            <a:r>
              <a:rPr lang="hr-HR" altLang="sr-Latn-RS" sz="2200">
                <a:solidFill>
                  <a:srgbClr val="003366"/>
                </a:solidFill>
              </a:rPr>
              <a:t>                      </a:t>
            </a:r>
            <a:r>
              <a:rPr lang="hr-HR" altLang="sr-Latn-RS" sz="2200" b="0"/>
              <a:t>Bez prenošenja tvari iz A u B</a:t>
            </a:r>
          </a:p>
        </p:txBody>
      </p:sp>
      <p:pic>
        <p:nvPicPr>
          <p:cNvPr id="46083" name="Picture 9">
            <a:extLst>
              <a:ext uri="{FF2B5EF4-FFF2-40B4-BE49-F238E27FC236}">
                <a16:creationId xmlns:a16="http://schemas.microsoft.com/office/drawing/2014/main" id="{C7A0375C-1BEF-4E34-A6AF-93E3D6A0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928813"/>
            <a:ext cx="4249738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597F65-FEB8-429C-9482-1A600EAE533B}"/>
              </a:ext>
            </a:extLst>
          </p:cNvPr>
          <p:cNvSpPr txBox="1"/>
          <p:nvPr/>
        </p:nvSpPr>
        <p:spPr>
          <a:xfrm rot="16200000">
            <a:off x="6722269" y="3123407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4" descr="https://centarspinal.files.wordpress.com/2010/05/just-wav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4"/>
          <p:cNvPicPr/>
          <p:nvPr/>
        </p:nvPicPr>
        <p:blipFill rotWithShape="1">
          <a:blip r:embed="rId2" cstate="print"/>
          <a:srcRect l="16866" t="26765" r="36340" b="12058"/>
          <a:stretch/>
        </p:blipFill>
        <p:spPr bwMode="auto">
          <a:xfrm>
            <a:off x="2217440" y="332656"/>
            <a:ext cx="487484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43608" y="4719737"/>
            <a:ext cx="712879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2400" dirty="0"/>
              <a:t>Pri prijelazu vala iz sredstva u kome je brzina </a:t>
            </a:r>
            <a:r>
              <a:rPr lang="hr-HR" sz="2400" b="1" dirty="0">
                <a:solidFill>
                  <a:srgbClr val="00B050"/>
                </a:solidFill>
              </a:rPr>
              <a:t>veća</a:t>
            </a:r>
            <a:br>
              <a:rPr lang="hr-HR" sz="2400" dirty="0">
                <a:solidFill>
                  <a:srgbClr val="00B050"/>
                </a:solidFill>
              </a:rPr>
            </a:br>
            <a:r>
              <a:rPr lang="hr-HR" sz="2400" dirty="0"/>
              <a:t>u sredstvo u kome je brzina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b="1" dirty="0">
                <a:solidFill>
                  <a:srgbClr val="FF0000"/>
                </a:solidFill>
              </a:rPr>
              <a:t>manja</a:t>
            </a:r>
            <a:r>
              <a:rPr lang="hr-HR" sz="2400" dirty="0"/>
              <a:t>, </a:t>
            </a:r>
            <a:br>
              <a:rPr lang="hr-HR" sz="2400" dirty="0"/>
            </a:br>
            <a:r>
              <a:rPr lang="hr-HR" sz="2400" dirty="0"/>
              <a:t>val se lomi </a:t>
            </a:r>
            <a:r>
              <a:rPr lang="hr-HR" sz="2400" b="1" dirty="0"/>
              <a:t>prema okomici</a:t>
            </a:r>
            <a:r>
              <a:rPr lang="hr-HR" sz="2400" dirty="0"/>
              <a:t>:  </a:t>
            </a:r>
            <a:br>
              <a:rPr lang="hr-HR" sz="2400" dirty="0"/>
            </a:br>
            <a:r>
              <a:rPr lang="hr-HR" sz="2400" dirty="0"/>
              <a:t>					</a:t>
            </a:r>
            <a:r>
              <a:rPr lang="hr-HR" sz="2400" b="1" dirty="0"/>
              <a:t>α &gt; β</a:t>
            </a:r>
            <a:br>
              <a:rPr lang="hr-HR" sz="2400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800302866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295275"/>
            <a:ext cx="8750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Zadatak:</a:t>
            </a:r>
            <a:r>
              <a:rPr lang="hr-HR" sz="2400"/>
              <a:t> Zvuk valne duljine 77 cm prelazi iz zraka u vodu. </a:t>
            </a:r>
          </a:p>
          <a:p>
            <a:r>
              <a:rPr lang="hr-HR" sz="2400"/>
              <a:t>Kolika je valna duljina zvuka u vodi? Ako val upada na površinu</a:t>
            </a:r>
          </a:p>
          <a:p>
            <a:r>
              <a:rPr lang="hr-HR" sz="2400"/>
              <a:t>vode pod kutom 10</a:t>
            </a:r>
            <a:r>
              <a:rPr lang="hr-HR" sz="2400" baseline="30000"/>
              <a:t>o</a:t>
            </a:r>
            <a:r>
              <a:rPr lang="hr-HR" sz="2400"/>
              <a:t>,  koliki je kut loma? Za brzinu zvuka u </a:t>
            </a:r>
          </a:p>
          <a:p>
            <a:r>
              <a:rPr lang="hr-HR" sz="2400"/>
              <a:t>zraku uzmite 340 m s</a:t>
            </a:r>
            <a:r>
              <a:rPr lang="hr-HR" sz="2400" baseline="30000"/>
              <a:t>-1</a:t>
            </a:r>
            <a:r>
              <a:rPr lang="hr-HR" sz="2400"/>
              <a:t>, a u vodi 1500 m s</a:t>
            </a:r>
            <a:r>
              <a:rPr lang="hr-HR" sz="2400" baseline="30000"/>
              <a:t>-1</a:t>
            </a:r>
            <a:r>
              <a:rPr lang="hr-HR" sz="2400"/>
              <a:t>.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825" y="19891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/>
              <a:t>Rješenje: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5288" y="241458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z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77 cm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95288" y="278130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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5288" y="314166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z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340 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95288" y="350043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v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1500 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395288" y="40052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492500" y="26368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z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f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3419475" y="3213100"/>
          <a:ext cx="10810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3" imgW="533160" imgH="431640" progId="Equation.3">
                  <p:embed/>
                </p:oleObj>
              </mc:Choice>
              <mc:Fallback>
                <p:oleObj name="Equation" r:id="rId3" imgW="53316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213100"/>
                        <a:ext cx="10810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4859338" y="2565400"/>
          <a:ext cx="12969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Equation" r:id="rId5" imgW="647640" imgH="431640" progId="Equation.3">
                  <p:embed/>
                </p:oleObj>
              </mc:Choice>
              <mc:Fallback>
                <p:oleObj name="Equation" r:id="rId5" imgW="6476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565400"/>
                        <a:ext cx="12969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859338" y="350043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v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3,4 m 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6227763" y="2544763"/>
          <a:ext cx="25209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Equation" r:id="rId7" imgW="1295280" imgH="419040" progId="Equation.3">
                  <p:embed/>
                </p:oleObj>
              </mc:Choice>
              <mc:Fallback>
                <p:oleObj name="Equation" r:id="rId7" imgW="12952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544763"/>
                        <a:ext cx="25209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468313" y="4724400"/>
          <a:ext cx="12239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9" imgW="685800" imgH="431640" progId="Equation.3">
                  <p:embed/>
                </p:oleObj>
              </mc:Choice>
              <mc:Fallback>
                <p:oleObj name="Equation" r:id="rId9" imgW="6858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24400"/>
                        <a:ext cx="1223962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1763713" y="4652963"/>
          <a:ext cx="24495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11" imgW="1193760" imgH="431640" progId="Equation.3">
                  <p:embed/>
                </p:oleObj>
              </mc:Choice>
              <mc:Fallback>
                <p:oleObj name="Equation" r:id="rId11" imgW="11937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652963"/>
                        <a:ext cx="24495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4211638" y="4630738"/>
          <a:ext cx="25209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Equation" r:id="rId13" imgW="1269720" imgH="419040" progId="Equation.3">
                  <p:embed/>
                </p:oleObj>
              </mc:Choice>
              <mc:Fallback>
                <p:oleObj name="Equation" r:id="rId13" imgW="126972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630738"/>
                        <a:ext cx="25209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195513" y="573405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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50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o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835150" y="2466975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= 0,77 m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  <p:bldP spid="6152" grpId="0"/>
      <p:bldP spid="6153" grpId="0"/>
      <p:bldP spid="6154" grpId="0" animBg="1"/>
      <p:bldP spid="6155" grpId="0"/>
      <p:bldP spid="6160" grpId="0"/>
      <p:bldP spid="6167" grpId="0"/>
      <p:bldP spid="61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hr-HR" dirty="0"/>
              <a:t>Intenzitet zvuka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Intenzitet zvuka je energija koja se zvučnim valom prenese u jedinici vremena kroz jediničnu površinu okomitu na smjer širenja vala.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000496" y="2071678"/>
          <a:ext cx="936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3" imgW="469696" imgH="393529" progId="Equation.3">
                  <p:embed/>
                </p:oleObj>
              </mc:Choice>
              <mc:Fallback>
                <p:oleObj name="Equation" r:id="rId3" imgW="469696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2071678"/>
                        <a:ext cx="936625" cy="784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7884" y="214311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E</a:t>
            </a:r>
            <a:r>
              <a:rPr lang="hr-HR" dirty="0"/>
              <a:t> - energija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84" y="24288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I</a:t>
            </a:r>
            <a:r>
              <a:rPr lang="hr-HR" dirty="0"/>
              <a:t> -intenzitet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788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A</a:t>
            </a:r>
            <a:r>
              <a:rPr lang="hr-HR" dirty="0"/>
              <a:t> – površina plohe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300037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t </a:t>
            </a:r>
            <a:r>
              <a:rPr lang="hr-HR" dirty="0"/>
              <a:t>–vrijeme prolaska vala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785786" y="3786190"/>
          <a:ext cx="863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5" imgW="444307" imgH="393529" progId="Equation.3">
                  <p:embed/>
                </p:oleObj>
              </mc:Choice>
              <mc:Fallback>
                <p:oleObj name="Equation" r:id="rId5" imgW="444307" imgH="39352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786190"/>
                        <a:ext cx="863600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214546" y="3786190"/>
          <a:ext cx="7921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7" imgW="406048" imgH="393359" progId="Equation.3">
                  <p:embed/>
                </p:oleObj>
              </mc:Choice>
              <mc:Fallback>
                <p:oleObj name="Equation" r:id="rId7" imgW="406048" imgH="39335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3786190"/>
                        <a:ext cx="792163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0430" y="40005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 </a:t>
            </a:r>
            <a:r>
              <a:rPr lang="hr-HR" dirty="0"/>
              <a:t>– snaga vala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429388" y="4929198"/>
            <a:ext cx="130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/>
              <a:t>[ W m</a:t>
            </a:r>
            <a:r>
              <a:rPr lang="hr-HR" sz="2400" baseline="30000" dirty="0"/>
              <a:t>-2 </a:t>
            </a:r>
            <a:r>
              <a:rPr lang="hr-HR" sz="2400" dirty="0"/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92919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Jedinica za intenzitet je vat po kvadratnom metru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28596" y="5537200"/>
            <a:ext cx="224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 dirty="0">
                <a:latin typeface="Times New Roman" pitchFamily="18" charset="0"/>
              </a:rPr>
              <a:t>I</a:t>
            </a:r>
            <a:r>
              <a:rPr lang="hr-HR" sz="2400" i="1" baseline="-25000" dirty="0">
                <a:latin typeface="Times New Roman" pitchFamily="18" charset="0"/>
              </a:rPr>
              <a:t>o</a:t>
            </a:r>
            <a:r>
              <a:rPr lang="hr-HR" sz="2400" i="1" dirty="0">
                <a:latin typeface="Times New Roman" pitchFamily="18" charset="0"/>
              </a:rPr>
              <a:t> = </a:t>
            </a:r>
            <a:r>
              <a:rPr lang="hr-HR" sz="2400" dirty="0">
                <a:latin typeface="Times New Roman" pitchFamily="18" charset="0"/>
              </a:rPr>
              <a:t>10 </a:t>
            </a:r>
            <a:r>
              <a:rPr lang="hr-HR" sz="2400" baseline="30000" dirty="0">
                <a:latin typeface="Times New Roman" pitchFamily="18" charset="0"/>
              </a:rPr>
              <a:t>-12</a:t>
            </a:r>
            <a:r>
              <a:rPr lang="hr-HR" sz="2400" dirty="0">
                <a:latin typeface="Times New Roman" pitchFamily="18" charset="0"/>
              </a:rPr>
              <a:t> W m</a:t>
            </a:r>
            <a:r>
              <a:rPr lang="hr-HR" sz="2400" baseline="30000" dirty="0">
                <a:latin typeface="Times New Roman" pitchFamily="18" charset="0"/>
              </a:rPr>
              <a:t>-2</a:t>
            </a:r>
            <a:endParaRPr lang="hr-HR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28596" y="6400800"/>
            <a:ext cx="164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I = </a:t>
            </a:r>
            <a:r>
              <a:rPr lang="hr-HR" sz="2400">
                <a:latin typeface="Times New Roman" pitchFamily="18" charset="0"/>
              </a:rPr>
              <a:t>1 W m</a:t>
            </a:r>
            <a:r>
              <a:rPr lang="hr-HR" sz="2400" baseline="30000">
                <a:latin typeface="Times New Roman" pitchFamily="18" charset="0"/>
              </a:rPr>
              <a:t>-2</a:t>
            </a:r>
            <a:endParaRPr lang="hr-HR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2571736" y="557214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- intenzitet zvuka na pragu čujnosti</a:t>
            </a:r>
            <a:r>
              <a:rPr lang="hr-HR" dirty="0"/>
              <a:t> 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012921" y="6400800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– izaziva bol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54032"/>
          </a:xfrm>
        </p:spPr>
        <p:txBody>
          <a:bodyPr>
            <a:normAutofit fontScale="90000"/>
          </a:bodyPr>
          <a:lstStyle/>
          <a:p>
            <a:r>
              <a:rPr lang="hr-HR" dirty="0"/>
              <a:t>Relativna razina intenziteta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000100" y="1643050"/>
          <a:ext cx="17272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3" imgW="837836" imgH="431613" progId="Equation.3">
                  <p:embed/>
                </p:oleObj>
              </mc:Choice>
              <mc:Fallback>
                <p:oleObj name="Equation" r:id="rId3" imgW="837836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643050"/>
                        <a:ext cx="1727200" cy="884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143240" y="1785926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/>
              <a:t>[ dB</a:t>
            </a:r>
            <a:r>
              <a:rPr lang="hr-HR" sz="2400" baseline="30000" dirty="0"/>
              <a:t> </a:t>
            </a:r>
            <a:r>
              <a:rPr lang="hr-HR" sz="2400" dirty="0"/>
              <a:t>]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714752"/>
            <a:ext cx="8782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636838" algn="ctr"/>
                <a:tab pos="2743200" algn="l"/>
                <a:tab pos="3200400" algn="l"/>
                <a:tab pos="3657600" algn="l"/>
                <a:tab pos="4438650" algn="l"/>
              </a:tabLst>
            </a:pPr>
            <a:r>
              <a:rPr lang="hr-HR" dirty="0"/>
              <a:t>     </a:t>
            </a:r>
            <a:r>
              <a:rPr lang="hr-HR" sz="2400" dirty="0"/>
              <a:t>Prag čujnosti                 0 dB          Prometna ulica      70 dB</a:t>
            </a:r>
          </a:p>
          <a:p>
            <a:pPr algn="ctr">
              <a:tabLst>
                <a:tab pos="2636838" algn="ctr"/>
                <a:tab pos="2743200" algn="l"/>
                <a:tab pos="3200400" algn="l"/>
                <a:tab pos="3657600" algn="l"/>
                <a:tab pos="4438650" algn="l"/>
              </a:tabLst>
            </a:pPr>
            <a:r>
              <a:rPr lang="hr-HR" sz="2400" dirty="0"/>
              <a:t>   Šapat                            20 dB          Automobi               80 dB</a:t>
            </a:r>
          </a:p>
          <a:p>
            <a:pPr algn="ctr">
              <a:tabLst>
                <a:tab pos="2636838" algn="ctr"/>
                <a:tab pos="2743200" algn="l"/>
                <a:tab pos="3200400" algn="l"/>
                <a:tab pos="3657600" algn="l"/>
                <a:tab pos="4438650" algn="l"/>
              </a:tabLst>
            </a:pPr>
            <a:r>
              <a:rPr lang="hr-HR" sz="2400" dirty="0"/>
              <a:t> Govor                            50 dB         Kamion                  90 dB</a:t>
            </a:r>
          </a:p>
          <a:p>
            <a:pPr algn="ctr">
              <a:tabLst>
                <a:tab pos="2636838" algn="ctr"/>
                <a:tab pos="2743200" algn="l"/>
                <a:tab pos="3200400" algn="l"/>
                <a:tab pos="3657600" algn="l"/>
                <a:tab pos="4438650" algn="l"/>
              </a:tabLst>
            </a:pPr>
            <a:r>
              <a:rPr lang="hr-HR" sz="2400" dirty="0"/>
              <a:t>       Stan u prometnoj ulici   60 dB        Avionski motor     120 dB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142873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L</a:t>
            </a:r>
            <a:r>
              <a:rPr lang="hr-HR" dirty="0"/>
              <a:t> – relativna razina intenziteta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230188"/>
            <a:ext cx="8224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Glasnoća zvuka – ovisi o intenzitetu zvuka i o njegovoj frekvenciji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042988" y="909638"/>
          <a:ext cx="648176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r:id="rId3" imgW="6885714" imgH="4819048" progId="">
                  <p:embed/>
                </p:oleObj>
              </mc:Choice>
              <mc:Fallback>
                <p:oleObj r:id="rId3" imgW="6885714" imgH="48190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23" t="1476" r="3101" b="1901"/>
                      <a:stretch>
                        <a:fillRect/>
                      </a:stretch>
                    </p:blipFill>
                    <p:spPr bwMode="auto">
                      <a:xfrm>
                        <a:off x="1042988" y="909638"/>
                        <a:ext cx="6481762" cy="467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5720" y="642918"/>
            <a:ext cx="369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Mjeri se u decifonima (dph)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93763" y="5924550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50 dB</a:t>
            </a:r>
            <a:r>
              <a:rPr lang="hr-HR"/>
              <a:t> 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901825" y="5661025"/>
            <a:ext cx="98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70 Hz</a:t>
            </a:r>
            <a:r>
              <a:rPr lang="hr-HR"/>
              <a:t>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917700" y="6237288"/>
            <a:ext cx="113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100 Hz</a:t>
            </a:r>
            <a:r>
              <a:rPr lang="hr-HR"/>
              <a:t> 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765425" y="5661025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,</a:t>
            </a:r>
            <a:r>
              <a:rPr lang="hr-HR" sz="2400">
                <a:latin typeface="Times New Roman" pitchFamily="18" charset="0"/>
              </a:rPr>
              <a:t>10 dph</a:t>
            </a:r>
            <a:r>
              <a:rPr lang="hr-HR"/>
              <a:t> 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909888" y="6237288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,</a:t>
            </a:r>
            <a:r>
              <a:rPr lang="hr-HR" sz="2400">
                <a:latin typeface="Times New Roman" pitchFamily="18" charset="0"/>
              </a:rPr>
              <a:t>20 dph</a:t>
            </a:r>
            <a:r>
              <a:rPr lang="hr-HR"/>
              <a:t>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638675" y="5661025"/>
            <a:ext cx="202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300 Hz, 40 dB</a:t>
            </a:r>
            <a:r>
              <a:rPr lang="hr-HR"/>
              <a:t> 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638675" y="6237288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80 Hz, 60 dB</a:t>
            </a:r>
            <a:r>
              <a:rPr lang="hr-HR"/>
              <a:t> 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726238" y="594995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30 dph</a:t>
            </a:r>
            <a:r>
              <a:rPr lang="hr-H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27" grpId="0"/>
      <p:bldP spid="5128" grpId="0"/>
      <p:bldP spid="5129" grpId="0"/>
      <p:bldP spid="5130" grpId="0"/>
      <p:bldP spid="5131" grpId="0"/>
      <p:bldP spid="5132" grpId="0"/>
      <p:bldP spid="5133" grpId="0"/>
      <p:bldP spid="51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4488" y="287338"/>
            <a:ext cx="76255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 dirty="0"/>
              <a:t>Zadatak 1: </a:t>
            </a:r>
            <a:r>
              <a:rPr lang="hr-HR" sz="2400" dirty="0"/>
              <a:t>Relativna razina intenziteta zvuka na udaljenosti </a:t>
            </a:r>
          </a:p>
          <a:p>
            <a:r>
              <a:rPr lang="hr-HR" sz="2400" dirty="0"/>
              <a:t>10 m od točkastog izvora iznosi 20 dB. </a:t>
            </a:r>
          </a:p>
          <a:p>
            <a:r>
              <a:rPr lang="hr-HR" sz="2400" dirty="0"/>
              <a:t>Koliki je intenzitet zvuka na toj udaljenosti?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3850" y="22764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b="1"/>
              <a:t>Rješenje: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288" y="2781300"/>
            <a:ext cx="144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L = </a:t>
            </a:r>
            <a:r>
              <a:rPr lang="hr-HR" sz="2400">
                <a:latin typeface="Times New Roman" pitchFamily="18" charset="0"/>
              </a:rPr>
              <a:t>20 dB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95288" y="32131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3132138" y="3717925"/>
          <a:ext cx="18002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Equation" r:id="rId3" imgW="888840" imgH="431640" progId="Equation.3">
                  <p:embed/>
                </p:oleObj>
              </mc:Choice>
              <mc:Fallback>
                <p:oleObj name="Equation" r:id="rId3" imgW="8888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17925"/>
                        <a:ext cx="18002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2987675" y="4581525"/>
          <a:ext cx="2376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Equation" r:id="rId5" imgW="1079280" imgH="393480" progId="Equation.3">
                  <p:embed/>
                </p:oleObj>
              </mc:Choice>
              <mc:Fallback>
                <p:oleObj name="Equation" r:id="rId5" imgW="10792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581525"/>
                        <a:ext cx="2376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5694363" y="3617913"/>
          <a:ext cx="15113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Equation" r:id="rId7" imgW="711000" imgH="393480" progId="Equation.3">
                  <p:embed/>
                </p:oleObj>
              </mc:Choice>
              <mc:Fallback>
                <p:oleObj name="Equation" r:id="rId7" imgW="7110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617913"/>
                        <a:ext cx="15113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2987675" y="5373688"/>
          <a:ext cx="16573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" name="Equation" r:id="rId9" imgW="850680" imgH="393480" progId="Equation.3">
                  <p:embed/>
                </p:oleObj>
              </mc:Choice>
              <mc:Fallback>
                <p:oleObj name="Equation" r:id="rId9" imgW="8506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373688"/>
                        <a:ext cx="165735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5694363" y="4627563"/>
            <a:ext cx="211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I = </a:t>
            </a:r>
            <a:r>
              <a:rPr lang="hr-HR" sz="2400">
                <a:latin typeface="Times New Roman" pitchFamily="18" charset="0"/>
              </a:rPr>
              <a:t>10</a:t>
            </a:r>
            <a:r>
              <a:rPr lang="hr-HR" sz="2400" baseline="30000">
                <a:latin typeface="Times New Roman" pitchFamily="18" charset="0"/>
              </a:rPr>
              <a:t>-10 </a:t>
            </a:r>
            <a:r>
              <a:rPr lang="hr-HR" sz="2400">
                <a:latin typeface="Times New Roman" pitchFamily="18" charset="0"/>
              </a:rPr>
              <a:t>W m</a:t>
            </a:r>
            <a:r>
              <a:rPr lang="hr-HR" sz="2400" baseline="30000">
                <a:latin typeface="Times New Roman" pitchFamily="18" charset="0"/>
              </a:rPr>
              <a:t>-2</a:t>
            </a:r>
            <a:r>
              <a:rPr lang="hr-HR" sz="2400" i="1">
                <a:latin typeface="Times New Roman" pitchFamily="18" charset="0"/>
              </a:rPr>
              <a:t> </a:t>
            </a:r>
            <a:endParaRPr lang="hr-HR" sz="2400" baseline="30000">
              <a:latin typeface="Times New Roman" pitchFamily="18" charset="0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755650" y="3357563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I = ? </a:t>
            </a:r>
            <a:endParaRPr lang="hr-HR" sz="2400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7" grpId="0" animBg="1"/>
      <p:bldP spid="7186" grpId="0"/>
      <p:bldP spid="71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379413"/>
            <a:ext cx="8524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Zadatak 2: </a:t>
            </a:r>
            <a:r>
              <a:rPr lang="hr-HR" sz="2400"/>
              <a:t>Iz grafa na slici odčitajte kolika je razina glasnoće </a:t>
            </a:r>
          </a:p>
          <a:p>
            <a:r>
              <a:rPr lang="hr-HR" sz="2400"/>
              <a:t>zvuka od 50 dB i 5000 Hz.</a:t>
            </a:r>
            <a:r>
              <a:rPr lang="hr-HR"/>
              <a:t> 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116013" y="1268413"/>
          <a:ext cx="648176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r:id="rId3" imgW="6885714" imgH="4819048" progId="">
                  <p:embed/>
                </p:oleObj>
              </mc:Choice>
              <mc:Fallback>
                <p:oleObj r:id="rId3" imgW="6885714" imgH="48190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23" t="1476" r="3101" b="1901"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6481762" cy="467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79838" y="614045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>
                <a:latin typeface="Times New Roman" pitchFamily="18" charset="0"/>
              </a:rPr>
              <a:t>50 dph</a:t>
            </a:r>
            <a:endParaRPr lang="hr-HR" sz="2400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260350"/>
            <a:ext cx="88788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Zadatak 3: </a:t>
            </a:r>
            <a:r>
              <a:rPr lang="hr-HR" sz="2400"/>
              <a:t>Pomoću grafa na slici odredite koliku bi razinu </a:t>
            </a:r>
          </a:p>
          <a:p>
            <a:r>
              <a:rPr lang="hr-HR" sz="2400"/>
              <a:t>intenziteta (dB) morao imati zvuk frekvencije 70 Hz da bismo ga </a:t>
            </a:r>
          </a:p>
          <a:p>
            <a:r>
              <a:rPr lang="hr-HR" sz="2400"/>
              <a:t>čuli jednako glasno kao zvuk frekvencije 1000 Hz i razine </a:t>
            </a:r>
          </a:p>
          <a:p>
            <a:r>
              <a:rPr lang="hr-HR" sz="2400"/>
              <a:t>intenziteta 50 dB.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23850" y="1916113"/>
          <a:ext cx="648176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r:id="rId3" imgW="6885714" imgH="4819048" progId="">
                  <p:embed/>
                </p:oleObj>
              </mc:Choice>
              <mc:Fallback>
                <p:oleObj r:id="rId3" imgW="6885714" imgH="48190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23" t="1476" r="3101" b="1901"/>
                      <a:stretch>
                        <a:fillRect/>
                      </a:stretch>
                    </p:blipFill>
                    <p:spPr bwMode="auto">
                      <a:xfrm>
                        <a:off x="323850" y="1916113"/>
                        <a:ext cx="6481763" cy="467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092950" y="2924175"/>
            <a:ext cx="144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i="1">
                <a:latin typeface="Times New Roman" pitchFamily="18" charset="0"/>
              </a:rPr>
              <a:t>L = </a:t>
            </a:r>
            <a:r>
              <a:rPr lang="hr-HR" sz="2400">
                <a:latin typeface="Times New Roman" pitchFamily="18" charset="0"/>
              </a:rPr>
              <a:t>70 dB</a:t>
            </a:r>
            <a:endParaRPr lang="hr-HR" sz="2400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hr-HR" dirty="0"/>
              <a:t>Interferencija valova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just"/>
            <a:r>
              <a:rPr lang="hr-HR" sz="2400" b="1" dirty="0"/>
              <a:t>Interferencija</a:t>
            </a:r>
            <a:r>
              <a:rPr lang="hr-HR" sz="2400" dirty="0"/>
              <a:t> – međudjelovanje dvaju ili više valova koji istodobno prolaze kroz isti prostor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b="1" dirty="0"/>
              <a:t>Konstruktivna</a:t>
            </a:r>
            <a:r>
              <a:rPr lang="hr-HR" sz="2400" dirty="0"/>
              <a:t> interferencija – valovi se pojačavaju (dvostruko veća amplituda)</a:t>
            </a:r>
          </a:p>
          <a:p>
            <a:pPr algn="just"/>
            <a:r>
              <a:rPr lang="hr-HR" sz="2400" b="1" dirty="0"/>
              <a:t>Destruktivna</a:t>
            </a:r>
            <a:r>
              <a:rPr lang="hr-HR" sz="2400" dirty="0"/>
              <a:t> interferencija – valovi se poništavaju</a:t>
            </a:r>
          </a:p>
          <a:p>
            <a:pPr algn="just"/>
            <a:endParaRPr lang="hr-HR" sz="2400" b="1" dirty="0"/>
          </a:p>
          <a:p>
            <a:pPr algn="just">
              <a:buNone/>
            </a:pPr>
            <a:r>
              <a:rPr lang="hr-HR" sz="2400" b="1" dirty="0"/>
              <a:t>Razlika hoda valova (</a:t>
            </a:r>
            <a:r>
              <a:rPr lang="el-GR" sz="2400" b="1" i="1" dirty="0"/>
              <a:t>Δ</a:t>
            </a:r>
            <a:r>
              <a:rPr lang="hr-HR" sz="2400" b="1" dirty="0"/>
              <a:t>) </a:t>
            </a:r>
            <a:r>
              <a:rPr lang="hr-HR" sz="2400" dirty="0"/>
              <a:t>– duljina za koju jedan val zaostaje za drugim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86"/>
          <p:cNvGrpSpPr>
            <a:grpSpLocks/>
          </p:cNvGrpSpPr>
          <p:nvPr/>
        </p:nvGrpSpPr>
        <p:grpSpPr bwMode="auto">
          <a:xfrm>
            <a:off x="-3494088" y="1700213"/>
            <a:ext cx="6049963" cy="2016125"/>
            <a:chOff x="-2201" y="1071"/>
            <a:chExt cx="3811" cy="1270"/>
          </a:xfrm>
        </p:grpSpPr>
        <p:grpSp>
          <p:nvGrpSpPr>
            <p:cNvPr id="3" name="Group 348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064" name="Freeform 348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65" name="Freeform 348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4" name="Group 349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067" name="Freeform 349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68" name="Freeform 349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69" name="Freeform 349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5" name="Group 3498"/>
          <p:cNvGrpSpPr>
            <a:grpSpLocks/>
          </p:cNvGrpSpPr>
          <p:nvPr/>
        </p:nvGrpSpPr>
        <p:grpSpPr bwMode="auto">
          <a:xfrm>
            <a:off x="-3422650" y="1700213"/>
            <a:ext cx="6049963" cy="2016125"/>
            <a:chOff x="-2201" y="1071"/>
            <a:chExt cx="3811" cy="1270"/>
          </a:xfrm>
        </p:grpSpPr>
        <p:grpSp>
          <p:nvGrpSpPr>
            <p:cNvPr id="6" name="Group 349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076" name="Freeform 350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77" name="Freeform 350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7" name="Group 350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079" name="Freeform 350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80" name="Freeform 350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81" name="Freeform 350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8" name="Group 3510"/>
          <p:cNvGrpSpPr>
            <a:grpSpLocks/>
          </p:cNvGrpSpPr>
          <p:nvPr/>
        </p:nvGrpSpPr>
        <p:grpSpPr bwMode="auto">
          <a:xfrm>
            <a:off x="-3349625" y="1700213"/>
            <a:ext cx="6049963" cy="2016125"/>
            <a:chOff x="-2201" y="1071"/>
            <a:chExt cx="3811" cy="1270"/>
          </a:xfrm>
        </p:grpSpPr>
        <p:grpSp>
          <p:nvGrpSpPr>
            <p:cNvPr id="9" name="Group 351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088" name="Freeform 351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89" name="Freeform 351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351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091" name="Freeform 35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92" name="Freeform 35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093" name="Freeform 35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11" name="Group 3522"/>
          <p:cNvGrpSpPr>
            <a:grpSpLocks/>
          </p:cNvGrpSpPr>
          <p:nvPr/>
        </p:nvGrpSpPr>
        <p:grpSpPr bwMode="auto">
          <a:xfrm>
            <a:off x="-3278188" y="1700213"/>
            <a:ext cx="6049963" cy="2016125"/>
            <a:chOff x="-2201" y="1071"/>
            <a:chExt cx="3811" cy="1270"/>
          </a:xfrm>
        </p:grpSpPr>
        <p:grpSp>
          <p:nvGrpSpPr>
            <p:cNvPr id="12" name="Group 352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00" name="Freeform 352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01" name="Freeform 352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3" name="Group 352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03" name="Freeform 352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04" name="Freeform 352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05" name="Freeform 352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14" name="Group 3534"/>
          <p:cNvGrpSpPr>
            <a:grpSpLocks/>
          </p:cNvGrpSpPr>
          <p:nvPr/>
        </p:nvGrpSpPr>
        <p:grpSpPr bwMode="auto">
          <a:xfrm>
            <a:off x="-3206750" y="1700213"/>
            <a:ext cx="6049963" cy="2016125"/>
            <a:chOff x="-2201" y="1071"/>
            <a:chExt cx="3811" cy="1270"/>
          </a:xfrm>
        </p:grpSpPr>
        <p:grpSp>
          <p:nvGrpSpPr>
            <p:cNvPr id="15" name="Group 353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12" name="Freeform 353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13" name="Freeform 353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6" name="Group 353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15" name="Freeform 353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16" name="Freeform 354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17" name="Freeform 354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17" name="Group 3546"/>
          <p:cNvGrpSpPr>
            <a:grpSpLocks/>
          </p:cNvGrpSpPr>
          <p:nvPr/>
        </p:nvGrpSpPr>
        <p:grpSpPr bwMode="auto">
          <a:xfrm>
            <a:off x="-3135313" y="1700213"/>
            <a:ext cx="6049963" cy="2016125"/>
            <a:chOff x="-2201" y="1071"/>
            <a:chExt cx="3811" cy="1270"/>
          </a:xfrm>
        </p:grpSpPr>
        <p:grpSp>
          <p:nvGrpSpPr>
            <p:cNvPr id="18" name="Group 354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24" name="Freeform 354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25" name="Freeform 354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9" name="Group 355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27" name="Freeform 355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28" name="Freeform 355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29" name="Freeform 355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0" name="Group 3558"/>
          <p:cNvGrpSpPr>
            <a:grpSpLocks/>
          </p:cNvGrpSpPr>
          <p:nvPr/>
        </p:nvGrpSpPr>
        <p:grpSpPr bwMode="auto">
          <a:xfrm>
            <a:off x="-3062288" y="1700213"/>
            <a:ext cx="6049963" cy="2016125"/>
            <a:chOff x="-2201" y="1071"/>
            <a:chExt cx="3811" cy="1270"/>
          </a:xfrm>
        </p:grpSpPr>
        <p:grpSp>
          <p:nvGrpSpPr>
            <p:cNvPr id="21" name="Group 355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36" name="Freeform 356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37" name="Freeform 356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" name="Group 356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39" name="Freeform 356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40" name="Freeform 356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41" name="Freeform 356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3" name="Group 3570"/>
          <p:cNvGrpSpPr>
            <a:grpSpLocks/>
          </p:cNvGrpSpPr>
          <p:nvPr/>
        </p:nvGrpSpPr>
        <p:grpSpPr bwMode="auto">
          <a:xfrm>
            <a:off x="-2990850" y="1700213"/>
            <a:ext cx="6049963" cy="2016125"/>
            <a:chOff x="-2201" y="1071"/>
            <a:chExt cx="3811" cy="1270"/>
          </a:xfrm>
        </p:grpSpPr>
        <p:grpSp>
          <p:nvGrpSpPr>
            <p:cNvPr id="24" name="Group 357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48" name="Freeform 357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49" name="Freeform 357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5" name="Group 357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51" name="Freeform 35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52" name="Freeform 35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53" name="Freeform 35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6" name="Group 3582"/>
          <p:cNvGrpSpPr>
            <a:grpSpLocks/>
          </p:cNvGrpSpPr>
          <p:nvPr/>
        </p:nvGrpSpPr>
        <p:grpSpPr bwMode="auto">
          <a:xfrm>
            <a:off x="-2917825" y="1700213"/>
            <a:ext cx="6049963" cy="2016125"/>
            <a:chOff x="-2201" y="1071"/>
            <a:chExt cx="3811" cy="1270"/>
          </a:xfrm>
        </p:grpSpPr>
        <p:grpSp>
          <p:nvGrpSpPr>
            <p:cNvPr id="27" name="Group 358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60" name="Freeform 358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61" name="Freeform 358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" name="Group 358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63" name="Freeform 358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64" name="Freeform 358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65" name="Freeform 358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9" name="Group 3594"/>
          <p:cNvGrpSpPr>
            <a:grpSpLocks/>
          </p:cNvGrpSpPr>
          <p:nvPr/>
        </p:nvGrpSpPr>
        <p:grpSpPr bwMode="auto">
          <a:xfrm>
            <a:off x="-2844800" y="1700213"/>
            <a:ext cx="6049963" cy="2016125"/>
            <a:chOff x="-2201" y="1071"/>
            <a:chExt cx="3811" cy="1270"/>
          </a:xfrm>
        </p:grpSpPr>
        <p:grpSp>
          <p:nvGrpSpPr>
            <p:cNvPr id="30" name="Group 359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72" name="Freeform 359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73" name="Freeform 359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1" name="Group 359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75" name="Freeform 359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76" name="Freeform 360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77" name="Freeform 360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02" name="Group 3606"/>
          <p:cNvGrpSpPr>
            <a:grpSpLocks/>
          </p:cNvGrpSpPr>
          <p:nvPr/>
        </p:nvGrpSpPr>
        <p:grpSpPr bwMode="auto">
          <a:xfrm>
            <a:off x="-2773363" y="1700213"/>
            <a:ext cx="6049963" cy="2016125"/>
            <a:chOff x="-2201" y="1071"/>
            <a:chExt cx="3811" cy="1270"/>
          </a:xfrm>
        </p:grpSpPr>
        <p:grpSp>
          <p:nvGrpSpPr>
            <p:cNvPr id="32806" name="Group 360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84" name="Freeform 360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85" name="Freeform 360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07" name="Group 361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87" name="Freeform 361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88" name="Freeform 361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89" name="Freeform 361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10" name="Group 3618"/>
          <p:cNvGrpSpPr>
            <a:grpSpLocks/>
          </p:cNvGrpSpPr>
          <p:nvPr/>
        </p:nvGrpSpPr>
        <p:grpSpPr bwMode="auto">
          <a:xfrm>
            <a:off x="-2700338" y="1700213"/>
            <a:ext cx="6049963" cy="2016125"/>
            <a:chOff x="-2201" y="1071"/>
            <a:chExt cx="3811" cy="1270"/>
          </a:xfrm>
        </p:grpSpPr>
        <p:grpSp>
          <p:nvGrpSpPr>
            <p:cNvPr id="32814" name="Group 361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196" name="Freeform 362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197" name="Freeform 362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18" name="Group 362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199" name="Freeform 362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00" name="Freeform 362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01" name="Freeform 362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19" name="Group 3630"/>
          <p:cNvGrpSpPr>
            <a:grpSpLocks/>
          </p:cNvGrpSpPr>
          <p:nvPr/>
        </p:nvGrpSpPr>
        <p:grpSpPr bwMode="auto">
          <a:xfrm>
            <a:off x="-2628900" y="1700213"/>
            <a:ext cx="6049963" cy="2016125"/>
            <a:chOff x="-2201" y="1071"/>
            <a:chExt cx="3811" cy="1270"/>
          </a:xfrm>
        </p:grpSpPr>
        <p:grpSp>
          <p:nvGrpSpPr>
            <p:cNvPr id="32822" name="Group 363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08" name="Freeform 363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09" name="Freeform 363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26" name="Group 363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11" name="Freeform 36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12" name="Freeform 36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13" name="Freeform 36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30" name="Group 3642"/>
          <p:cNvGrpSpPr>
            <a:grpSpLocks/>
          </p:cNvGrpSpPr>
          <p:nvPr/>
        </p:nvGrpSpPr>
        <p:grpSpPr bwMode="auto">
          <a:xfrm>
            <a:off x="-2557463" y="1700213"/>
            <a:ext cx="6049963" cy="2016125"/>
            <a:chOff x="-2201" y="1071"/>
            <a:chExt cx="3811" cy="1270"/>
          </a:xfrm>
        </p:grpSpPr>
        <p:grpSp>
          <p:nvGrpSpPr>
            <p:cNvPr id="32831" name="Group 364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20" name="Freeform 364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21" name="Freeform 364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34" name="Group 364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23" name="Freeform 364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24" name="Freeform 364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25" name="Freeform 364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38" name="Group 3654"/>
          <p:cNvGrpSpPr>
            <a:grpSpLocks/>
          </p:cNvGrpSpPr>
          <p:nvPr/>
        </p:nvGrpSpPr>
        <p:grpSpPr bwMode="auto">
          <a:xfrm>
            <a:off x="-2484438" y="1700213"/>
            <a:ext cx="6049963" cy="2016125"/>
            <a:chOff x="-2201" y="1071"/>
            <a:chExt cx="3811" cy="1270"/>
          </a:xfrm>
        </p:grpSpPr>
        <p:grpSp>
          <p:nvGrpSpPr>
            <p:cNvPr id="32842" name="Group 365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32" name="Freeform 365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33" name="Freeform 365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43" name="Group 365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35" name="Freeform 365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36" name="Freeform 366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37" name="Freeform 366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46" name="Group 3666"/>
          <p:cNvGrpSpPr>
            <a:grpSpLocks/>
          </p:cNvGrpSpPr>
          <p:nvPr/>
        </p:nvGrpSpPr>
        <p:grpSpPr bwMode="auto">
          <a:xfrm>
            <a:off x="-2413000" y="1700213"/>
            <a:ext cx="6049963" cy="2016125"/>
            <a:chOff x="-2201" y="1071"/>
            <a:chExt cx="3811" cy="1270"/>
          </a:xfrm>
        </p:grpSpPr>
        <p:grpSp>
          <p:nvGrpSpPr>
            <p:cNvPr id="32850" name="Group 366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44" name="Freeform 366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45" name="Freeform 366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54" name="Group 367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47" name="Freeform 367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48" name="Freeform 367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49" name="Freeform 367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55" name="Group 3678"/>
          <p:cNvGrpSpPr>
            <a:grpSpLocks/>
          </p:cNvGrpSpPr>
          <p:nvPr/>
        </p:nvGrpSpPr>
        <p:grpSpPr bwMode="auto">
          <a:xfrm>
            <a:off x="-2341563" y="1700213"/>
            <a:ext cx="6049963" cy="2016125"/>
            <a:chOff x="-2201" y="1071"/>
            <a:chExt cx="3811" cy="1270"/>
          </a:xfrm>
        </p:grpSpPr>
        <p:grpSp>
          <p:nvGrpSpPr>
            <p:cNvPr id="32858" name="Group 367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56" name="Freeform 368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57" name="Freeform 368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62" name="Group 368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59" name="Freeform 368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60" name="Freeform 368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61" name="Freeform 368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66" name="Group 3690"/>
          <p:cNvGrpSpPr>
            <a:grpSpLocks/>
          </p:cNvGrpSpPr>
          <p:nvPr/>
        </p:nvGrpSpPr>
        <p:grpSpPr bwMode="auto">
          <a:xfrm>
            <a:off x="-2268538" y="1700213"/>
            <a:ext cx="6049963" cy="2016125"/>
            <a:chOff x="-2201" y="1071"/>
            <a:chExt cx="3811" cy="1270"/>
          </a:xfrm>
        </p:grpSpPr>
        <p:grpSp>
          <p:nvGrpSpPr>
            <p:cNvPr id="32867" name="Group 369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68" name="Freeform 369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69" name="Freeform 369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70" name="Group 369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71" name="Freeform 36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72" name="Freeform 36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73" name="Freeform 36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74" name="Group 3702"/>
          <p:cNvGrpSpPr>
            <a:grpSpLocks/>
          </p:cNvGrpSpPr>
          <p:nvPr/>
        </p:nvGrpSpPr>
        <p:grpSpPr bwMode="auto">
          <a:xfrm>
            <a:off x="-2197100" y="1700213"/>
            <a:ext cx="6049963" cy="2016125"/>
            <a:chOff x="-2201" y="1071"/>
            <a:chExt cx="3811" cy="1270"/>
          </a:xfrm>
        </p:grpSpPr>
        <p:grpSp>
          <p:nvGrpSpPr>
            <p:cNvPr id="32878" name="Group 370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80" name="Freeform 370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81" name="Freeform 370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79" name="Group 370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83" name="Freeform 370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84" name="Freeform 370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85" name="Freeform 370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82" name="Group 3714"/>
          <p:cNvGrpSpPr>
            <a:grpSpLocks/>
          </p:cNvGrpSpPr>
          <p:nvPr/>
        </p:nvGrpSpPr>
        <p:grpSpPr bwMode="auto">
          <a:xfrm>
            <a:off x="-2124075" y="1700213"/>
            <a:ext cx="6049963" cy="2016125"/>
            <a:chOff x="-2201" y="1071"/>
            <a:chExt cx="3811" cy="1270"/>
          </a:xfrm>
        </p:grpSpPr>
        <p:grpSp>
          <p:nvGrpSpPr>
            <p:cNvPr id="32886" name="Group 371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292" name="Freeform 371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93" name="Freeform 371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90" name="Group 371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295" name="Freeform 371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96" name="Freeform 372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297" name="Freeform 372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891" name="Group 3726"/>
          <p:cNvGrpSpPr>
            <a:grpSpLocks/>
          </p:cNvGrpSpPr>
          <p:nvPr/>
        </p:nvGrpSpPr>
        <p:grpSpPr bwMode="auto">
          <a:xfrm>
            <a:off x="-2052638" y="1700213"/>
            <a:ext cx="6049963" cy="2016125"/>
            <a:chOff x="-2201" y="1071"/>
            <a:chExt cx="3811" cy="1270"/>
          </a:xfrm>
        </p:grpSpPr>
        <p:grpSp>
          <p:nvGrpSpPr>
            <p:cNvPr id="32894" name="Group 372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04" name="Freeform 372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05" name="Freeform 372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898" name="Group 373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07" name="Freeform 373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08" name="Freeform 373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09" name="Freeform 373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02" name="Group 3738"/>
          <p:cNvGrpSpPr>
            <a:grpSpLocks/>
          </p:cNvGrpSpPr>
          <p:nvPr/>
        </p:nvGrpSpPr>
        <p:grpSpPr bwMode="auto">
          <a:xfrm>
            <a:off x="-1981200" y="1700213"/>
            <a:ext cx="6049963" cy="2016125"/>
            <a:chOff x="-2201" y="1071"/>
            <a:chExt cx="3811" cy="1270"/>
          </a:xfrm>
        </p:grpSpPr>
        <p:grpSp>
          <p:nvGrpSpPr>
            <p:cNvPr id="32903" name="Group 373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16" name="Freeform 374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17" name="Freeform 374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06" name="Group 374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19" name="Freeform 374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20" name="Freeform 374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21" name="Freeform 374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10" name="Group 3750"/>
          <p:cNvGrpSpPr>
            <a:grpSpLocks/>
          </p:cNvGrpSpPr>
          <p:nvPr/>
        </p:nvGrpSpPr>
        <p:grpSpPr bwMode="auto">
          <a:xfrm>
            <a:off x="-1908175" y="1700213"/>
            <a:ext cx="6049963" cy="2016125"/>
            <a:chOff x="-2201" y="1071"/>
            <a:chExt cx="3811" cy="1270"/>
          </a:xfrm>
        </p:grpSpPr>
        <p:grpSp>
          <p:nvGrpSpPr>
            <p:cNvPr id="32914" name="Group 375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28" name="Freeform 375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29" name="Freeform 375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15" name="Group 375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31" name="Freeform 37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32" name="Freeform 37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33" name="Freeform 37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18" name="Group 3762"/>
          <p:cNvGrpSpPr>
            <a:grpSpLocks/>
          </p:cNvGrpSpPr>
          <p:nvPr/>
        </p:nvGrpSpPr>
        <p:grpSpPr bwMode="auto">
          <a:xfrm>
            <a:off x="-1836738" y="1700213"/>
            <a:ext cx="6049963" cy="2016125"/>
            <a:chOff x="-2201" y="1071"/>
            <a:chExt cx="3811" cy="1270"/>
          </a:xfrm>
        </p:grpSpPr>
        <p:grpSp>
          <p:nvGrpSpPr>
            <p:cNvPr id="32922" name="Group 376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40" name="Freeform 376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41" name="Freeform 376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26" name="Group 376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43" name="Freeform 376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44" name="Freeform 376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45" name="Freeform 376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27" name="Group 3774"/>
          <p:cNvGrpSpPr>
            <a:grpSpLocks/>
          </p:cNvGrpSpPr>
          <p:nvPr/>
        </p:nvGrpSpPr>
        <p:grpSpPr bwMode="auto">
          <a:xfrm>
            <a:off x="-1765300" y="1700213"/>
            <a:ext cx="6049963" cy="2016125"/>
            <a:chOff x="-2201" y="1071"/>
            <a:chExt cx="3811" cy="1270"/>
          </a:xfrm>
        </p:grpSpPr>
        <p:grpSp>
          <p:nvGrpSpPr>
            <p:cNvPr id="32930" name="Group 377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52" name="Freeform 377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53" name="Freeform 377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34" name="Group 377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55" name="Freeform 377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56" name="Freeform 378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57" name="Freeform 378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38" name="Group 3786"/>
          <p:cNvGrpSpPr>
            <a:grpSpLocks/>
          </p:cNvGrpSpPr>
          <p:nvPr/>
        </p:nvGrpSpPr>
        <p:grpSpPr bwMode="auto">
          <a:xfrm>
            <a:off x="-1692275" y="1700213"/>
            <a:ext cx="6049963" cy="2016125"/>
            <a:chOff x="-2201" y="1071"/>
            <a:chExt cx="3811" cy="1270"/>
          </a:xfrm>
        </p:grpSpPr>
        <p:grpSp>
          <p:nvGrpSpPr>
            <p:cNvPr id="32939" name="Group 378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64" name="Freeform 378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65" name="Freeform 378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42" name="Group 379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67" name="Freeform 379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68" name="Freeform 379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69" name="Freeform 379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46" name="Group 3798"/>
          <p:cNvGrpSpPr>
            <a:grpSpLocks/>
          </p:cNvGrpSpPr>
          <p:nvPr/>
        </p:nvGrpSpPr>
        <p:grpSpPr bwMode="auto">
          <a:xfrm>
            <a:off x="-1620838" y="1700213"/>
            <a:ext cx="6049963" cy="2016125"/>
            <a:chOff x="-2201" y="1071"/>
            <a:chExt cx="3811" cy="1270"/>
          </a:xfrm>
        </p:grpSpPr>
        <p:grpSp>
          <p:nvGrpSpPr>
            <p:cNvPr id="32950" name="Group 379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76" name="Freeform 380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77" name="Freeform 380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51" name="Group 380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79" name="Freeform 380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80" name="Freeform 380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81" name="Freeform 380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54" name="Group 3810"/>
          <p:cNvGrpSpPr>
            <a:grpSpLocks/>
          </p:cNvGrpSpPr>
          <p:nvPr/>
        </p:nvGrpSpPr>
        <p:grpSpPr bwMode="auto">
          <a:xfrm>
            <a:off x="-1549400" y="1700213"/>
            <a:ext cx="6049963" cy="2016125"/>
            <a:chOff x="-2201" y="1071"/>
            <a:chExt cx="3811" cy="1270"/>
          </a:xfrm>
        </p:grpSpPr>
        <p:grpSp>
          <p:nvGrpSpPr>
            <p:cNvPr id="32958" name="Group 381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388" name="Freeform 381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89" name="Freeform 381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62" name="Group 381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391" name="Freeform 38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92" name="Freeform 38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393" name="Freeform 38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63" name="Group 3822"/>
          <p:cNvGrpSpPr>
            <a:grpSpLocks/>
          </p:cNvGrpSpPr>
          <p:nvPr/>
        </p:nvGrpSpPr>
        <p:grpSpPr bwMode="auto">
          <a:xfrm>
            <a:off x="-1476375" y="1700213"/>
            <a:ext cx="6049963" cy="2016125"/>
            <a:chOff x="-2201" y="1071"/>
            <a:chExt cx="3811" cy="1270"/>
          </a:xfrm>
        </p:grpSpPr>
        <p:grpSp>
          <p:nvGrpSpPr>
            <p:cNvPr id="32966" name="Group 382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00" name="Freeform 382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01" name="Freeform 382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70" name="Group 382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03" name="Freeform 382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04" name="Freeform 382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05" name="Freeform 382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74" name="Group 3834"/>
          <p:cNvGrpSpPr>
            <a:grpSpLocks/>
          </p:cNvGrpSpPr>
          <p:nvPr/>
        </p:nvGrpSpPr>
        <p:grpSpPr bwMode="auto">
          <a:xfrm>
            <a:off x="-1404938" y="1700213"/>
            <a:ext cx="6049963" cy="2016125"/>
            <a:chOff x="-2201" y="1071"/>
            <a:chExt cx="3811" cy="1270"/>
          </a:xfrm>
        </p:grpSpPr>
        <p:grpSp>
          <p:nvGrpSpPr>
            <p:cNvPr id="32975" name="Group 383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12" name="Freeform 383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13" name="Freeform 383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78" name="Group 383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15" name="Freeform 383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16" name="Freeform 384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17" name="Freeform 384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82" name="Group 3846"/>
          <p:cNvGrpSpPr>
            <a:grpSpLocks/>
          </p:cNvGrpSpPr>
          <p:nvPr/>
        </p:nvGrpSpPr>
        <p:grpSpPr bwMode="auto">
          <a:xfrm>
            <a:off x="-1331913" y="1700213"/>
            <a:ext cx="6049963" cy="2016125"/>
            <a:chOff x="-2201" y="1071"/>
            <a:chExt cx="3811" cy="1270"/>
          </a:xfrm>
        </p:grpSpPr>
        <p:grpSp>
          <p:nvGrpSpPr>
            <p:cNvPr id="32986" name="Group 384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24" name="Freeform 384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25" name="Freeform 384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87" name="Group 385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27" name="Freeform 385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28" name="Freeform 385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29" name="Freeform 385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90" name="Group 3858"/>
          <p:cNvGrpSpPr>
            <a:grpSpLocks/>
          </p:cNvGrpSpPr>
          <p:nvPr/>
        </p:nvGrpSpPr>
        <p:grpSpPr bwMode="auto">
          <a:xfrm>
            <a:off x="-1260475" y="1700213"/>
            <a:ext cx="6049963" cy="2016125"/>
            <a:chOff x="-2201" y="1071"/>
            <a:chExt cx="3811" cy="1270"/>
          </a:xfrm>
        </p:grpSpPr>
        <p:grpSp>
          <p:nvGrpSpPr>
            <p:cNvPr id="32994" name="Group 385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36" name="Freeform 386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37" name="Freeform 386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2998" name="Group 386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39" name="Freeform 386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40" name="Freeform 386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41" name="Freeform 386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2999" name="Group 3870"/>
          <p:cNvGrpSpPr>
            <a:grpSpLocks/>
          </p:cNvGrpSpPr>
          <p:nvPr/>
        </p:nvGrpSpPr>
        <p:grpSpPr bwMode="auto">
          <a:xfrm>
            <a:off x="-1189038" y="1700213"/>
            <a:ext cx="6049963" cy="2016125"/>
            <a:chOff x="-2201" y="1071"/>
            <a:chExt cx="3811" cy="1270"/>
          </a:xfrm>
        </p:grpSpPr>
        <p:grpSp>
          <p:nvGrpSpPr>
            <p:cNvPr id="33002" name="Group 387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48" name="Freeform 387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49" name="Freeform 387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06" name="Group 387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51" name="Freeform 38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52" name="Freeform 38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53" name="Freeform 38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10" name="Group 3882"/>
          <p:cNvGrpSpPr>
            <a:grpSpLocks/>
          </p:cNvGrpSpPr>
          <p:nvPr/>
        </p:nvGrpSpPr>
        <p:grpSpPr bwMode="auto">
          <a:xfrm>
            <a:off x="-1116013" y="1700213"/>
            <a:ext cx="6049963" cy="2016125"/>
            <a:chOff x="-2201" y="1071"/>
            <a:chExt cx="3811" cy="1270"/>
          </a:xfrm>
        </p:grpSpPr>
        <p:grpSp>
          <p:nvGrpSpPr>
            <p:cNvPr id="33011" name="Group 388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60" name="Freeform 388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61" name="Freeform 388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14" name="Group 388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63" name="Freeform 388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64" name="Freeform 388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65" name="Freeform 388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18" name="Group 3894"/>
          <p:cNvGrpSpPr>
            <a:grpSpLocks/>
          </p:cNvGrpSpPr>
          <p:nvPr/>
        </p:nvGrpSpPr>
        <p:grpSpPr bwMode="auto">
          <a:xfrm>
            <a:off x="-1044575" y="1700213"/>
            <a:ext cx="6049963" cy="2016125"/>
            <a:chOff x="-2201" y="1071"/>
            <a:chExt cx="3811" cy="1270"/>
          </a:xfrm>
        </p:grpSpPr>
        <p:grpSp>
          <p:nvGrpSpPr>
            <p:cNvPr id="33022" name="Group 389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72" name="Freeform 389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73" name="Freeform 389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23" name="Group 389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75" name="Freeform 389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76" name="Freeform 390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77" name="Freeform 390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26" name="Group 3906"/>
          <p:cNvGrpSpPr>
            <a:grpSpLocks/>
          </p:cNvGrpSpPr>
          <p:nvPr/>
        </p:nvGrpSpPr>
        <p:grpSpPr bwMode="auto">
          <a:xfrm>
            <a:off x="-973138" y="1700213"/>
            <a:ext cx="6049963" cy="2016125"/>
            <a:chOff x="-2201" y="1071"/>
            <a:chExt cx="3811" cy="1270"/>
          </a:xfrm>
        </p:grpSpPr>
        <p:grpSp>
          <p:nvGrpSpPr>
            <p:cNvPr id="33030" name="Group 390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84" name="Freeform 390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85" name="Freeform 390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34" name="Group 391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87" name="Freeform 391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88" name="Freeform 391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89" name="Freeform 391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35" name="Group 3918"/>
          <p:cNvGrpSpPr>
            <a:grpSpLocks/>
          </p:cNvGrpSpPr>
          <p:nvPr/>
        </p:nvGrpSpPr>
        <p:grpSpPr bwMode="auto">
          <a:xfrm>
            <a:off x="-900113" y="1700213"/>
            <a:ext cx="6049963" cy="2016125"/>
            <a:chOff x="-2201" y="1071"/>
            <a:chExt cx="3811" cy="1270"/>
          </a:xfrm>
        </p:grpSpPr>
        <p:grpSp>
          <p:nvGrpSpPr>
            <p:cNvPr id="33038" name="Group 391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496" name="Freeform 392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497" name="Freeform 392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42" name="Group 392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499" name="Freeform 392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00" name="Freeform 392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01" name="Freeform 392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46" name="Group 3930"/>
          <p:cNvGrpSpPr>
            <a:grpSpLocks/>
          </p:cNvGrpSpPr>
          <p:nvPr/>
        </p:nvGrpSpPr>
        <p:grpSpPr bwMode="auto">
          <a:xfrm>
            <a:off x="-828675" y="1700213"/>
            <a:ext cx="6049963" cy="2016125"/>
            <a:chOff x="-2201" y="1071"/>
            <a:chExt cx="3811" cy="1270"/>
          </a:xfrm>
        </p:grpSpPr>
        <p:grpSp>
          <p:nvGrpSpPr>
            <p:cNvPr id="33047" name="Group 393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08" name="Freeform 393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09" name="Freeform 393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50" name="Group 393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11" name="Freeform 39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12" name="Freeform 39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13" name="Freeform 39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54" name="Group 3942"/>
          <p:cNvGrpSpPr>
            <a:grpSpLocks/>
          </p:cNvGrpSpPr>
          <p:nvPr/>
        </p:nvGrpSpPr>
        <p:grpSpPr bwMode="auto">
          <a:xfrm>
            <a:off x="-757238" y="1700213"/>
            <a:ext cx="6049963" cy="2016125"/>
            <a:chOff x="-2201" y="1071"/>
            <a:chExt cx="3811" cy="1270"/>
          </a:xfrm>
        </p:grpSpPr>
        <p:grpSp>
          <p:nvGrpSpPr>
            <p:cNvPr id="33058" name="Group 394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20" name="Freeform 394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21" name="Freeform 394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59" name="Group 394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23" name="Freeform 394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24" name="Freeform 394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25" name="Freeform 394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62" name="Group 3954"/>
          <p:cNvGrpSpPr>
            <a:grpSpLocks/>
          </p:cNvGrpSpPr>
          <p:nvPr/>
        </p:nvGrpSpPr>
        <p:grpSpPr bwMode="auto">
          <a:xfrm>
            <a:off x="-684213" y="1700213"/>
            <a:ext cx="6049963" cy="2016125"/>
            <a:chOff x="-2201" y="1071"/>
            <a:chExt cx="3811" cy="1270"/>
          </a:xfrm>
        </p:grpSpPr>
        <p:grpSp>
          <p:nvGrpSpPr>
            <p:cNvPr id="33066" name="Group 395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32" name="Freeform 395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33" name="Freeform 395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70" name="Group 395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35" name="Freeform 395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36" name="Freeform 396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37" name="Freeform 396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71" name="Group 3966"/>
          <p:cNvGrpSpPr>
            <a:grpSpLocks/>
          </p:cNvGrpSpPr>
          <p:nvPr/>
        </p:nvGrpSpPr>
        <p:grpSpPr bwMode="auto">
          <a:xfrm>
            <a:off x="-612775" y="1700213"/>
            <a:ext cx="6049963" cy="2016125"/>
            <a:chOff x="-2201" y="1071"/>
            <a:chExt cx="3811" cy="1270"/>
          </a:xfrm>
        </p:grpSpPr>
        <p:grpSp>
          <p:nvGrpSpPr>
            <p:cNvPr id="33074" name="Group 396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44" name="Freeform 396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45" name="Freeform 396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78" name="Group 397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47" name="Freeform 397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48" name="Freeform 397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49" name="Freeform 397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82" name="Group 3978"/>
          <p:cNvGrpSpPr>
            <a:grpSpLocks/>
          </p:cNvGrpSpPr>
          <p:nvPr/>
        </p:nvGrpSpPr>
        <p:grpSpPr bwMode="auto">
          <a:xfrm>
            <a:off x="-541338" y="1700213"/>
            <a:ext cx="6049963" cy="2016125"/>
            <a:chOff x="-2201" y="1071"/>
            <a:chExt cx="3811" cy="1270"/>
          </a:xfrm>
        </p:grpSpPr>
        <p:grpSp>
          <p:nvGrpSpPr>
            <p:cNvPr id="33083" name="Group 397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56" name="Freeform 398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57" name="Freeform 398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86" name="Group 398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59" name="Freeform 398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60" name="Freeform 398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61" name="Freeform 398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90" name="Group 3990"/>
          <p:cNvGrpSpPr>
            <a:grpSpLocks/>
          </p:cNvGrpSpPr>
          <p:nvPr/>
        </p:nvGrpSpPr>
        <p:grpSpPr bwMode="auto">
          <a:xfrm>
            <a:off x="-468313" y="1700213"/>
            <a:ext cx="6049963" cy="2016125"/>
            <a:chOff x="-2201" y="1071"/>
            <a:chExt cx="3811" cy="1270"/>
          </a:xfrm>
        </p:grpSpPr>
        <p:grpSp>
          <p:nvGrpSpPr>
            <p:cNvPr id="33094" name="Group 399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68" name="Freeform 399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69" name="Freeform 399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095" name="Group 399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71" name="Freeform 39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72" name="Freeform 39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73" name="Freeform 39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098" name="Group 4002"/>
          <p:cNvGrpSpPr>
            <a:grpSpLocks/>
          </p:cNvGrpSpPr>
          <p:nvPr/>
        </p:nvGrpSpPr>
        <p:grpSpPr bwMode="auto">
          <a:xfrm>
            <a:off x="-396875" y="1700213"/>
            <a:ext cx="6049963" cy="2016125"/>
            <a:chOff x="-2201" y="1071"/>
            <a:chExt cx="3811" cy="1270"/>
          </a:xfrm>
        </p:grpSpPr>
        <p:grpSp>
          <p:nvGrpSpPr>
            <p:cNvPr id="33102" name="Group 400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80" name="Freeform 400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81" name="Freeform 400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06" name="Group 400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83" name="Freeform 400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84" name="Freeform 400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85" name="Freeform 400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07" name="Group 4014"/>
          <p:cNvGrpSpPr>
            <a:grpSpLocks/>
          </p:cNvGrpSpPr>
          <p:nvPr/>
        </p:nvGrpSpPr>
        <p:grpSpPr bwMode="auto">
          <a:xfrm>
            <a:off x="-323850" y="1700213"/>
            <a:ext cx="6049963" cy="2016125"/>
            <a:chOff x="-2201" y="1071"/>
            <a:chExt cx="3811" cy="1270"/>
          </a:xfrm>
        </p:grpSpPr>
        <p:grpSp>
          <p:nvGrpSpPr>
            <p:cNvPr id="33110" name="Group 401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592" name="Freeform 401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93" name="Freeform 401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14" name="Group 401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595" name="Freeform 401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96" name="Freeform 402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597" name="Freeform 402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18" name="Group 4026"/>
          <p:cNvGrpSpPr>
            <a:grpSpLocks/>
          </p:cNvGrpSpPr>
          <p:nvPr/>
        </p:nvGrpSpPr>
        <p:grpSpPr bwMode="auto">
          <a:xfrm>
            <a:off x="-252413" y="1700213"/>
            <a:ext cx="6049963" cy="2016125"/>
            <a:chOff x="-2201" y="1071"/>
            <a:chExt cx="3811" cy="1270"/>
          </a:xfrm>
        </p:grpSpPr>
        <p:grpSp>
          <p:nvGrpSpPr>
            <p:cNvPr id="33119" name="Group 402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604" name="Freeform 402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05" name="Freeform 402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22" name="Group 403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607" name="Freeform 403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08" name="Freeform 403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09" name="Freeform 403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26" name="Group 4038"/>
          <p:cNvGrpSpPr>
            <a:grpSpLocks/>
          </p:cNvGrpSpPr>
          <p:nvPr/>
        </p:nvGrpSpPr>
        <p:grpSpPr bwMode="auto">
          <a:xfrm>
            <a:off x="-182563" y="1700213"/>
            <a:ext cx="6049963" cy="2016125"/>
            <a:chOff x="-2201" y="1071"/>
            <a:chExt cx="3811" cy="1270"/>
          </a:xfrm>
        </p:grpSpPr>
        <p:grpSp>
          <p:nvGrpSpPr>
            <p:cNvPr id="33130" name="Group 403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616" name="Freeform 404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17" name="Freeform 404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31" name="Group 404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619" name="Freeform 404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20" name="Freeform 404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21" name="Freeform 404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34" name="Group 4050"/>
          <p:cNvGrpSpPr>
            <a:grpSpLocks/>
          </p:cNvGrpSpPr>
          <p:nvPr/>
        </p:nvGrpSpPr>
        <p:grpSpPr bwMode="auto">
          <a:xfrm>
            <a:off x="-109538" y="1700213"/>
            <a:ext cx="6049963" cy="2016125"/>
            <a:chOff x="-2201" y="1071"/>
            <a:chExt cx="3811" cy="1270"/>
          </a:xfrm>
        </p:grpSpPr>
        <p:grpSp>
          <p:nvGrpSpPr>
            <p:cNvPr id="33138" name="Group 405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628" name="Freeform 405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29" name="Freeform 405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42" name="Group 405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631" name="Freeform 40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32" name="Freeform 40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33" name="Freeform 40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43" name="Group 4062"/>
          <p:cNvGrpSpPr>
            <a:grpSpLocks/>
          </p:cNvGrpSpPr>
          <p:nvPr/>
        </p:nvGrpSpPr>
        <p:grpSpPr bwMode="auto">
          <a:xfrm>
            <a:off x="-38100" y="1700213"/>
            <a:ext cx="6049963" cy="2016125"/>
            <a:chOff x="-2201" y="1071"/>
            <a:chExt cx="3811" cy="1270"/>
          </a:xfrm>
        </p:grpSpPr>
        <p:grpSp>
          <p:nvGrpSpPr>
            <p:cNvPr id="33146" name="Group 406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640" name="Freeform 406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41" name="Freeform 406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50" name="Group 406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643" name="Freeform 406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44" name="Freeform 406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45" name="Freeform 406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54" name="Group 4074"/>
          <p:cNvGrpSpPr>
            <a:grpSpLocks/>
          </p:cNvGrpSpPr>
          <p:nvPr/>
        </p:nvGrpSpPr>
        <p:grpSpPr bwMode="auto">
          <a:xfrm>
            <a:off x="33338" y="1700213"/>
            <a:ext cx="6049962" cy="2016125"/>
            <a:chOff x="-2201" y="1071"/>
            <a:chExt cx="3811" cy="1270"/>
          </a:xfrm>
        </p:grpSpPr>
        <p:grpSp>
          <p:nvGrpSpPr>
            <p:cNvPr id="33155" name="Group 407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652" name="Freeform 407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53" name="Freeform 407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58" name="Group 407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655" name="Freeform 407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56" name="Freeform 408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57" name="Freeform 408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62" name="Group 4086"/>
          <p:cNvGrpSpPr>
            <a:grpSpLocks/>
          </p:cNvGrpSpPr>
          <p:nvPr/>
        </p:nvGrpSpPr>
        <p:grpSpPr bwMode="auto">
          <a:xfrm>
            <a:off x="106363" y="1700213"/>
            <a:ext cx="6049962" cy="2016125"/>
            <a:chOff x="-2201" y="1071"/>
            <a:chExt cx="3811" cy="1270"/>
          </a:xfrm>
        </p:grpSpPr>
        <p:grpSp>
          <p:nvGrpSpPr>
            <p:cNvPr id="33180" name="Group 408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28664" name="Freeform 408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65" name="Freeform 408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33181" name="Group 409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28667" name="Freeform 409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68" name="Freeform 409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69" name="Freeform 409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33182" name="Group 4098"/>
          <p:cNvGrpSpPr>
            <a:grpSpLocks/>
          </p:cNvGrpSpPr>
          <p:nvPr/>
        </p:nvGrpSpPr>
        <p:grpSpPr bwMode="auto">
          <a:xfrm>
            <a:off x="177800" y="1700213"/>
            <a:ext cx="6049963" cy="2016125"/>
            <a:chOff x="-2201" y="1071"/>
            <a:chExt cx="3811" cy="1270"/>
          </a:xfrm>
        </p:grpSpPr>
        <p:grpSp>
          <p:nvGrpSpPr>
            <p:cNvPr id="33183" name="Group 409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772" name="Freeform 410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773" name="Freeform 410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68" name="Group 410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775" name="Freeform 410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776" name="Freeform 410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777" name="Freeform 410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69" name="Group 4110"/>
          <p:cNvGrpSpPr>
            <a:grpSpLocks/>
          </p:cNvGrpSpPr>
          <p:nvPr/>
        </p:nvGrpSpPr>
        <p:grpSpPr bwMode="auto">
          <a:xfrm>
            <a:off x="250825" y="1700213"/>
            <a:ext cx="6049963" cy="2016125"/>
            <a:chOff x="-2201" y="1071"/>
            <a:chExt cx="3811" cy="1270"/>
          </a:xfrm>
        </p:grpSpPr>
        <p:grpSp>
          <p:nvGrpSpPr>
            <p:cNvPr id="27970" name="Group 411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784" name="Freeform 411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785" name="Freeform 411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71" name="Group 411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787" name="Freeform 41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788" name="Freeform 41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789" name="Freeform 41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72" name="Group 4122"/>
          <p:cNvGrpSpPr>
            <a:grpSpLocks/>
          </p:cNvGrpSpPr>
          <p:nvPr/>
        </p:nvGrpSpPr>
        <p:grpSpPr bwMode="auto">
          <a:xfrm>
            <a:off x="323850" y="1700213"/>
            <a:ext cx="6049963" cy="2016125"/>
            <a:chOff x="-2201" y="1071"/>
            <a:chExt cx="3811" cy="1270"/>
          </a:xfrm>
        </p:grpSpPr>
        <p:grpSp>
          <p:nvGrpSpPr>
            <p:cNvPr id="27973" name="Group 412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796" name="Freeform 412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797" name="Freeform 412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74" name="Group 412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799" name="Freeform 412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00" name="Freeform 412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01" name="Freeform 412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75" name="Group 4134"/>
          <p:cNvGrpSpPr>
            <a:grpSpLocks/>
          </p:cNvGrpSpPr>
          <p:nvPr/>
        </p:nvGrpSpPr>
        <p:grpSpPr bwMode="auto">
          <a:xfrm>
            <a:off x="395288" y="1700213"/>
            <a:ext cx="6049962" cy="2016125"/>
            <a:chOff x="-2201" y="1071"/>
            <a:chExt cx="3811" cy="1270"/>
          </a:xfrm>
        </p:grpSpPr>
        <p:grpSp>
          <p:nvGrpSpPr>
            <p:cNvPr id="27976" name="Group 413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08" name="Freeform 413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09" name="Freeform 413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77" name="Group 413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11" name="Freeform 413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12" name="Freeform 414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13" name="Freeform 414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78" name="Group 4146"/>
          <p:cNvGrpSpPr>
            <a:grpSpLocks/>
          </p:cNvGrpSpPr>
          <p:nvPr/>
        </p:nvGrpSpPr>
        <p:grpSpPr bwMode="auto">
          <a:xfrm>
            <a:off x="468313" y="1700213"/>
            <a:ext cx="6049962" cy="2016125"/>
            <a:chOff x="-2201" y="1071"/>
            <a:chExt cx="3811" cy="1270"/>
          </a:xfrm>
        </p:grpSpPr>
        <p:grpSp>
          <p:nvGrpSpPr>
            <p:cNvPr id="27979" name="Group 414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20" name="Freeform 414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21" name="Freeform 414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80" name="Group 415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23" name="Freeform 415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24" name="Freeform 415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25" name="Freeform 415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81" name="Group 4158"/>
          <p:cNvGrpSpPr>
            <a:grpSpLocks/>
          </p:cNvGrpSpPr>
          <p:nvPr/>
        </p:nvGrpSpPr>
        <p:grpSpPr bwMode="auto">
          <a:xfrm>
            <a:off x="539750" y="1700213"/>
            <a:ext cx="6049963" cy="2016125"/>
            <a:chOff x="-2201" y="1071"/>
            <a:chExt cx="3811" cy="1270"/>
          </a:xfrm>
        </p:grpSpPr>
        <p:grpSp>
          <p:nvGrpSpPr>
            <p:cNvPr id="27982" name="Group 415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32" name="Freeform 416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33" name="Freeform 416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83" name="Group 416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35" name="Freeform 416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36" name="Freeform 416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37" name="Freeform 416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86" name="Group 4170"/>
          <p:cNvGrpSpPr>
            <a:grpSpLocks/>
          </p:cNvGrpSpPr>
          <p:nvPr/>
        </p:nvGrpSpPr>
        <p:grpSpPr bwMode="auto">
          <a:xfrm>
            <a:off x="611188" y="1700213"/>
            <a:ext cx="6049962" cy="2016125"/>
            <a:chOff x="-2201" y="1071"/>
            <a:chExt cx="3811" cy="1270"/>
          </a:xfrm>
        </p:grpSpPr>
        <p:grpSp>
          <p:nvGrpSpPr>
            <p:cNvPr id="27987" name="Group 417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44" name="Freeform 417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45" name="Freeform 417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88" name="Group 417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47" name="Freeform 41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48" name="Freeform 41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49" name="Freeform 41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89" name="Group 4182"/>
          <p:cNvGrpSpPr>
            <a:grpSpLocks/>
          </p:cNvGrpSpPr>
          <p:nvPr/>
        </p:nvGrpSpPr>
        <p:grpSpPr bwMode="auto">
          <a:xfrm>
            <a:off x="684213" y="1700213"/>
            <a:ext cx="6049962" cy="2016125"/>
            <a:chOff x="-2201" y="1071"/>
            <a:chExt cx="3811" cy="1270"/>
          </a:xfrm>
        </p:grpSpPr>
        <p:grpSp>
          <p:nvGrpSpPr>
            <p:cNvPr id="27990" name="Group 418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56" name="Freeform 418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57" name="Freeform 418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93" name="Group 418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59" name="Freeform 418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60" name="Freeform 418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61" name="Freeform 418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94" name="Group 4194"/>
          <p:cNvGrpSpPr>
            <a:grpSpLocks/>
          </p:cNvGrpSpPr>
          <p:nvPr/>
        </p:nvGrpSpPr>
        <p:grpSpPr bwMode="auto">
          <a:xfrm>
            <a:off x="755650" y="1700213"/>
            <a:ext cx="6049963" cy="2016125"/>
            <a:chOff x="-2201" y="1071"/>
            <a:chExt cx="3811" cy="1270"/>
          </a:xfrm>
        </p:grpSpPr>
        <p:grpSp>
          <p:nvGrpSpPr>
            <p:cNvPr id="27995" name="Group 419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68" name="Freeform 419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69" name="Freeform 419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96" name="Group 419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71" name="Freeform 419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72" name="Freeform 420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73" name="Freeform 420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7997" name="Group 4206"/>
          <p:cNvGrpSpPr>
            <a:grpSpLocks/>
          </p:cNvGrpSpPr>
          <p:nvPr/>
        </p:nvGrpSpPr>
        <p:grpSpPr bwMode="auto">
          <a:xfrm>
            <a:off x="827088" y="1700213"/>
            <a:ext cx="6049962" cy="2016125"/>
            <a:chOff x="-2201" y="1071"/>
            <a:chExt cx="3811" cy="1270"/>
          </a:xfrm>
        </p:grpSpPr>
        <p:grpSp>
          <p:nvGrpSpPr>
            <p:cNvPr id="27998" name="Group 420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80" name="Freeform 420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81" name="Freeform 420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7999" name="Group 421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83" name="Freeform 421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84" name="Freeform 421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85" name="Freeform 421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000" name="Group 4218"/>
          <p:cNvGrpSpPr>
            <a:grpSpLocks/>
          </p:cNvGrpSpPr>
          <p:nvPr/>
        </p:nvGrpSpPr>
        <p:grpSpPr bwMode="auto">
          <a:xfrm>
            <a:off x="900113" y="1700213"/>
            <a:ext cx="6049962" cy="2016125"/>
            <a:chOff x="-2201" y="1071"/>
            <a:chExt cx="3811" cy="1270"/>
          </a:xfrm>
        </p:grpSpPr>
        <p:grpSp>
          <p:nvGrpSpPr>
            <p:cNvPr id="28001" name="Group 421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892" name="Freeform 422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93" name="Freeform 422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002" name="Group 422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895" name="Freeform 422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96" name="Freeform 422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897" name="Freeform 422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003" name="Group 4230"/>
          <p:cNvGrpSpPr>
            <a:grpSpLocks/>
          </p:cNvGrpSpPr>
          <p:nvPr/>
        </p:nvGrpSpPr>
        <p:grpSpPr bwMode="auto">
          <a:xfrm>
            <a:off x="971550" y="1700213"/>
            <a:ext cx="6049963" cy="2016125"/>
            <a:chOff x="-2201" y="1071"/>
            <a:chExt cx="3811" cy="1270"/>
          </a:xfrm>
        </p:grpSpPr>
        <p:grpSp>
          <p:nvGrpSpPr>
            <p:cNvPr id="28062" name="Group 423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04" name="Freeform 423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05" name="Freeform 423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063" name="Group 423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07" name="Freeform 42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08" name="Freeform 42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09" name="Freeform 42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066" name="Group 4242"/>
          <p:cNvGrpSpPr>
            <a:grpSpLocks/>
          </p:cNvGrpSpPr>
          <p:nvPr/>
        </p:nvGrpSpPr>
        <p:grpSpPr bwMode="auto">
          <a:xfrm>
            <a:off x="1042988" y="1700213"/>
            <a:ext cx="6049962" cy="2016125"/>
            <a:chOff x="-2201" y="1071"/>
            <a:chExt cx="3811" cy="1270"/>
          </a:xfrm>
        </p:grpSpPr>
        <p:grpSp>
          <p:nvGrpSpPr>
            <p:cNvPr id="28070" name="Group 424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16" name="Freeform 424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17" name="Freeform 424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074" name="Group 424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19" name="Freeform 424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20" name="Freeform 424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21" name="Freeform 424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075" name="Group 4254"/>
          <p:cNvGrpSpPr>
            <a:grpSpLocks/>
          </p:cNvGrpSpPr>
          <p:nvPr/>
        </p:nvGrpSpPr>
        <p:grpSpPr bwMode="auto">
          <a:xfrm>
            <a:off x="1116013" y="1700213"/>
            <a:ext cx="6049962" cy="2016125"/>
            <a:chOff x="-2201" y="1071"/>
            <a:chExt cx="3811" cy="1270"/>
          </a:xfrm>
        </p:grpSpPr>
        <p:grpSp>
          <p:nvGrpSpPr>
            <p:cNvPr id="28078" name="Group 425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28" name="Freeform 425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29" name="Freeform 425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082" name="Group 425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31" name="Freeform 425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32" name="Freeform 426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33" name="Freeform 426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086" name="Group 4266"/>
          <p:cNvGrpSpPr>
            <a:grpSpLocks/>
          </p:cNvGrpSpPr>
          <p:nvPr/>
        </p:nvGrpSpPr>
        <p:grpSpPr bwMode="auto">
          <a:xfrm>
            <a:off x="1187450" y="1700213"/>
            <a:ext cx="6049963" cy="2016125"/>
            <a:chOff x="-2201" y="1071"/>
            <a:chExt cx="3811" cy="1270"/>
          </a:xfrm>
        </p:grpSpPr>
        <p:grpSp>
          <p:nvGrpSpPr>
            <p:cNvPr id="28087" name="Group 426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40" name="Freeform 426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41" name="Freeform 426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090" name="Group 427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43" name="Freeform 427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44" name="Freeform 427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45" name="Freeform 427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094" name="Group 4278"/>
          <p:cNvGrpSpPr>
            <a:grpSpLocks/>
          </p:cNvGrpSpPr>
          <p:nvPr/>
        </p:nvGrpSpPr>
        <p:grpSpPr bwMode="auto">
          <a:xfrm>
            <a:off x="1258888" y="1700213"/>
            <a:ext cx="6049962" cy="2016125"/>
            <a:chOff x="-2201" y="1071"/>
            <a:chExt cx="3811" cy="1270"/>
          </a:xfrm>
        </p:grpSpPr>
        <p:grpSp>
          <p:nvGrpSpPr>
            <p:cNvPr id="28098" name="Group 427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52" name="Freeform 428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53" name="Freeform 428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099" name="Group 428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55" name="Freeform 428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56" name="Freeform 428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57" name="Freeform 428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102" name="Group 4290"/>
          <p:cNvGrpSpPr>
            <a:grpSpLocks/>
          </p:cNvGrpSpPr>
          <p:nvPr/>
        </p:nvGrpSpPr>
        <p:grpSpPr bwMode="auto">
          <a:xfrm>
            <a:off x="1331913" y="1700213"/>
            <a:ext cx="6049962" cy="2016125"/>
            <a:chOff x="-2201" y="1071"/>
            <a:chExt cx="3811" cy="1270"/>
          </a:xfrm>
        </p:grpSpPr>
        <p:grpSp>
          <p:nvGrpSpPr>
            <p:cNvPr id="28106" name="Group 429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64" name="Freeform 429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65" name="Freeform 429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110" name="Group 429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67" name="Freeform 42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68" name="Freeform 42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69" name="Freeform 42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111" name="Group 4302"/>
          <p:cNvGrpSpPr>
            <a:grpSpLocks/>
          </p:cNvGrpSpPr>
          <p:nvPr/>
        </p:nvGrpSpPr>
        <p:grpSpPr bwMode="auto">
          <a:xfrm>
            <a:off x="1403350" y="1700213"/>
            <a:ext cx="6049963" cy="2016125"/>
            <a:chOff x="-2201" y="1071"/>
            <a:chExt cx="3811" cy="1270"/>
          </a:xfrm>
        </p:grpSpPr>
        <p:grpSp>
          <p:nvGrpSpPr>
            <p:cNvPr id="28114" name="Group 430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76" name="Freeform 430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77" name="Freeform 430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118" name="Group 430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79" name="Freeform 430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80" name="Freeform 430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81" name="Freeform 430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122" name="Group 4314"/>
          <p:cNvGrpSpPr>
            <a:grpSpLocks/>
          </p:cNvGrpSpPr>
          <p:nvPr/>
        </p:nvGrpSpPr>
        <p:grpSpPr bwMode="auto">
          <a:xfrm>
            <a:off x="1476375" y="1700213"/>
            <a:ext cx="6049963" cy="2016125"/>
            <a:chOff x="-2201" y="1071"/>
            <a:chExt cx="3811" cy="1270"/>
          </a:xfrm>
        </p:grpSpPr>
        <p:grpSp>
          <p:nvGrpSpPr>
            <p:cNvPr id="28123" name="Group 431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2988" name="Freeform 431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89" name="Freeform 431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126" name="Group 431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2991" name="Freeform 431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92" name="Freeform 432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2993" name="Freeform 432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130" name="Group 4326"/>
          <p:cNvGrpSpPr>
            <a:grpSpLocks/>
          </p:cNvGrpSpPr>
          <p:nvPr/>
        </p:nvGrpSpPr>
        <p:grpSpPr bwMode="auto">
          <a:xfrm>
            <a:off x="1547813" y="1700213"/>
            <a:ext cx="6049962" cy="2016125"/>
            <a:chOff x="-2201" y="1071"/>
            <a:chExt cx="3811" cy="1270"/>
          </a:xfrm>
        </p:grpSpPr>
        <p:grpSp>
          <p:nvGrpSpPr>
            <p:cNvPr id="28134" name="Group 432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00" name="Freeform 432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01" name="Freeform 432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135" name="Group 433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03" name="Freeform 433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04" name="Freeform 433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05" name="Freeform 433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138" name="Group 4338"/>
          <p:cNvGrpSpPr>
            <a:grpSpLocks/>
          </p:cNvGrpSpPr>
          <p:nvPr/>
        </p:nvGrpSpPr>
        <p:grpSpPr bwMode="auto">
          <a:xfrm>
            <a:off x="1619250" y="1700213"/>
            <a:ext cx="6049963" cy="2016125"/>
            <a:chOff x="-2201" y="1071"/>
            <a:chExt cx="3811" cy="1270"/>
          </a:xfrm>
        </p:grpSpPr>
        <p:grpSp>
          <p:nvGrpSpPr>
            <p:cNvPr id="28142" name="Group 433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12" name="Freeform 434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13" name="Freeform 434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146" name="Group 434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15" name="Freeform 434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16" name="Freeform 434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17" name="Freeform 434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147" name="Group 4350"/>
          <p:cNvGrpSpPr>
            <a:grpSpLocks/>
          </p:cNvGrpSpPr>
          <p:nvPr/>
        </p:nvGrpSpPr>
        <p:grpSpPr bwMode="auto">
          <a:xfrm>
            <a:off x="1692275" y="1700213"/>
            <a:ext cx="6049963" cy="2016125"/>
            <a:chOff x="-2201" y="1071"/>
            <a:chExt cx="3811" cy="1270"/>
          </a:xfrm>
        </p:grpSpPr>
        <p:grpSp>
          <p:nvGrpSpPr>
            <p:cNvPr id="28150" name="Group 435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24" name="Freeform 435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25" name="Freeform 435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154" name="Group 435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27" name="Freeform 43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28" name="Freeform 43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29" name="Freeform 43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8158" name="Group 4362"/>
          <p:cNvGrpSpPr>
            <a:grpSpLocks/>
          </p:cNvGrpSpPr>
          <p:nvPr/>
        </p:nvGrpSpPr>
        <p:grpSpPr bwMode="auto">
          <a:xfrm>
            <a:off x="1763713" y="1700213"/>
            <a:ext cx="6049962" cy="2016125"/>
            <a:chOff x="-2201" y="1071"/>
            <a:chExt cx="3811" cy="1270"/>
          </a:xfrm>
        </p:grpSpPr>
        <p:grpSp>
          <p:nvGrpSpPr>
            <p:cNvPr id="28159" name="Group 436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36" name="Freeform 436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37" name="Freeform 436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12" name="Group 436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39" name="Freeform 436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40" name="Freeform 436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41" name="Freeform 436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13" name="Group 4374"/>
          <p:cNvGrpSpPr>
            <a:grpSpLocks/>
          </p:cNvGrpSpPr>
          <p:nvPr/>
        </p:nvGrpSpPr>
        <p:grpSpPr bwMode="auto">
          <a:xfrm>
            <a:off x="1835150" y="1700213"/>
            <a:ext cx="6049963" cy="2016125"/>
            <a:chOff x="-2201" y="1071"/>
            <a:chExt cx="3811" cy="1270"/>
          </a:xfrm>
        </p:grpSpPr>
        <p:grpSp>
          <p:nvGrpSpPr>
            <p:cNvPr id="22914" name="Group 437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48" name="Freeform 437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49" name="Freeform 437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15" name="Group 437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51" name="Freeform 437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52" name="Freeform 438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53" name="Freeform 438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16" name="Group 4386"/>
          <p:cNvGrpSpPr>
            <a:grpSpLocks/>
          </p:cNvGrpSpPr>
          <p:nvPr/>
        </p:nvGrpSpPr>
        <p:grpSpPr bwMode="auto">
          <a:xfrm>
            <a:off x="1906588" y="1700213"/>
            <a:ext cx="6049962" cy="2016125"/>
            <a:chOff x="-2201" y="1071"/>
            <a:chExt cx="3811" cy="1270"/>
          </a:xfrm>
        </p:grpSpPr>
        <p:grpSp>
          <p:nvGrpSpPr>
            <p:cNvPr id="22917" name="Group 438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60" name="Freeform 438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61" name="Freeform 438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18" name="Group 439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63" name="Freeform 439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64" name="Freeform 439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65" name="Freeform 439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19" name="Group 4398"/>
          <p:cNvGrpSpPr>
            <a:grpSpLocks/>
          </p:cNvGrpSpPr>
          <p:nvPr/>
        </p:nvGrpSpPr>
        <p:grpSpPr bwMode="auto">
          <a:xfrm>
            <a:off x="1978025" y="1700213"/>
            <a:ext cx="6049963" cy="2016125"/>
            <a:chOff x="-2201" y="1071"/>
            <a:chExt cx="3811" cy="1270"/>
          </a:xfrm>
        </p:grpSpPr>
        <p:grpSp>
          <p:nvGrpSpPr>
            <p:cNvPr id="22920" name="Group 439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72" name="Freeform 440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73" name="Freeform 440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21" name="Group 440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75" name="Freeform 440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76" name="Freeform 440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77" name="Freeform 440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24" name="Group 4410"/>
          <p:cNvGrpSpPr>
            <a:grpSpLocks/>
          </p:cNvGrpSpPr>
          <p:nvPr/>
        </p:nvGrpSpPr>
        <p:grpSpPr bwMode="auto">
          <a:xfrm>
            <a:off x="2049463" y="1700213"/>
            <a:ext cx="6049962" cy="2016125"/>
            <a:chOff x="-2201" y="1071"/>
            <a:chExt cx="3811" cy="1270"/>
          </a:xfrm>
        </p:grpSpPr>
        <p:grpSp>
          <p:nvGrpSpPr>
            <p:cNvPr id="22925" name="Group 441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84" name="Freeform 441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85" name="Freeform 441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26" name="Group 441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87" name="Freeform 44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88" name="Freeform 44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89" name="Freeform 44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27" name="Group 4422"/>
          <p:cNvGrpSpPr>
            <a:grpSpLocks/>
          </p:cNvGrpSpPr>
          <p:nvPr/>
        </p:nvGrpSpPr>
        <p:grpSpPr bwMode="auto">
          <a:xfrm>
            <a:off x="2122488" y="1700213"/>
            <a:ext cx="6049962" cy="2016125"/>
            <a:chOff x="-2201" y="1071"/>
            <a:chExt cx="3811" cy="1270"/>
          </a:xfrm>
        </p:grpSpPr>
        <p:grpSp>
          <p:nvGrpSpPr>
            <p:cNvPr id="22928" name="Group 442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096" name="Freeform 442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097" name="Freeform 442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29" name="Group 442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099" name="Freeform 442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00" name="Freeform 442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01" name="Freeform 442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30" name="Group 4434"/>
          <p:cNvGrpSpPr>
            <a:grpSpLocks/>
          </p:cNvGrpSpPr>
          <p:nvPr/>
        </p:nvGrpSpPr>
        <p:grpSpPr bwMode="auto">
          <a:xfrm>
            <a:off x="2193925" y="1700213"/>
            <a:ext cx="6049963" cy="2016125"/>
            <a:chOff x="-2201" y="1071"/>
            <a:chExt cx="3811" cy="1270"/>
          </a:xfrm>
        </p:grpSpPr>
        <p:grpSp>
          <p:nvGrpSpPr>
            <p:cNvPr id="22931" name="Group 4435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108" name="Freeform 4436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09" name="Freeform 4437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32" name="Group 4438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111" name="Freeform 443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12" name="Freeform 444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13" name="Freeform 444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33" name="Group 4446"/>
          <p:cNvGrpSpPr>
            <a:grpSpLocks/>
          </p:cNvGrpSpPr>
          <p:nvPr/>
        </p:nvGrpSpPr>
        <p:grpSpPr bwMode="auto">
          <a:xfrm>
            <a:off x="2268538" y="1700213"/>
            <a:ext cx="6049962" cy="2016125"/>
            <a:chOff x="-2201" y="1071"/>
            <a:chExt cx="3811" cy="1270"/>
          </a:xfrm>
        </p:grpSpPr>
        <p:grpSp>
          <p:nvGrpSpPr>
            <p:cNvPr id="22934" name="Group 4447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120" name="Freeform 4448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21" name="Freeform 4449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35" name="Group 4450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123" name="Freeform 4451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24" name="Freeform 4452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25" name="Freeform 4453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36" name="Group 4458"/>
          <p:cNvGrpSpPr>
            <a:grpSpLocks/>
          </p:cNvGrpSpPr>
          <p:nvPr/>
        </p:nvGrpSpPr>
        <p:grpSpPr bwMode="auto">
          <a:xfrm>
            <a:off x="2339975" y="1700213"/>
            <a:ext cx="6049963" cy="2016125"/>
            <a:chOff x="-2201" y="1071"/>
            <a:chExt cx="3811" cy="1270"/>
          </a:xfrm>
        </p:grpSpPr>
        <p:grpSp>
          <p:nvGrpSpPr>
            <p:cNvPr id="22937" name="Group 4459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132" name="Freeform 4460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33" name="Freeform 4461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38" name="Group 4462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135" name="Freeform 4463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36" name="Freeform 4464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37" name="Freeform 4465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39" name="Group 4470"/>
          <p:cNvGrpSpPr>
            <a:grpSpLocks/>
          </p:cNvGrpSpPr>
          <p:nvPr/>
        </p:nvGrpSpPr>
        <p:grpSpPr bwMode="auto">
          <a:xfrm>
            <a:off x="2411413" y="1700213"/>
            <a:ext cx="6049962" cy="2016125"/>
            <a:chOff x="-2201" y="1071"/>
            <a:chExt cx="3811" cy="1270"/>
          </a:xfrm>
        </p:grpSpPr>
        <p:grpSp>
          <p:nvGrpSpPr>
            <p:cNvPr id="22940" name="Group 4471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144" name="Freeform 4472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45" name="Freeform 4473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2941" name="Group 4474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147" name="Freeform 44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48" name="Freeform 44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49" name="Freeform 44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22942" name="Group 4482"/>
          <p:cNvGrpSpPr>
            <a:grpSpLocks/>
          </p:cNvGrpSpPr>
          <p:nvPr/>
        </p:nvGrpSpPr>
        <p:grpSpPr bwMode="auto">
          <a:xfrm>
            <a:off x="2484438" y="1700213"/>
            <a:ext cx="6049962" cy="2016125"/>
            <a:chOff x="-2201" y="1071"/>
            <a:chExt cx="3811" cy="1270"/>
          </a:xfrm>
        </p:grpSpPr>
        <p:grpSp>
          <p:nvGrpSpPr>
            <p:cNvPr id="22943" name="Group 4483"/>
            <p:cNvGrpSpPr>
              <a:grpSpLocks/>
            </p:cNvGrpSpPr>
            <p:nvPr/>
          </p:nvGrpSpPr>
          <p:grpSpPr bwMode="auto">
            <a:xfrm>
              <a:off x="-2201" y="1071"/>
              <a:ext cx="2541" cy="1270"/>
              <a:chOff x="1609" y="1162"/>
              <a:chExt cx="2541" cy="1270"/>
            </a:xfrm>
          </p:grpSpPr>
          <p:sp>
            <p:nvSpPr>
              <p:cNvPr id="33156" name="Freeform 4484"/>
              <p:cNvSpPr>
                <a:spLocks/>
              </p:cNvSpPr>
              <p:nvPr/>
            </p:nvSpPr>
            <p:spPr bwMode="auto">
              <a:xfrm>
                <a:off x="1609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57" name="Freeform 4485"/>
              <p:cNvSpPr>
                <a:spLocks/>
              </p:cNvSpPr>
              <p:nvPr/>
            </p:nvSpPr>
            <p:spPr bwMode="auto">
              <a:xfrm>
                <a:off x="2880" y="1162"/>
                <a:ext cx="1270" cy="127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8162" name="Group 4486"/>
            <p:cNvGrpSpPr>
              <a:grpSpLocks/>
            </p:cNvGrpSpPr>
            <p:nvPr/>
          </p:nvGrpSpPr>
          <p:grpSpPr bwMode="auto">
            <a:xfrm>
              <a:off x="-2200" y="1389"/>
              <a:ext cx="3810" cy="635"/>
              <a:chOff x="1452" y="1480"/>
              <a:chExt cx="3810" cy="635"/>
            </a:xfrm>
          </p:grpSpPr>
          <p:sp>
            <p:nvSpPr>
              <p:cNvPr id="33159" name="Freeform 4487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60" name="Freeform 4488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33161" name="Freeform 4489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27985" name="Rectangle 3409"/>
          <p:cNvSpPr>
            <a:spLocks noChangeArrowheads="1"/>
          </p:cNvSpPr>
          <p:nvPr/>
        </p:nvSpPr>
        <p:spPr bwMode="auto">
          <a:xfrm>
            <a:off x="539750" y="1555750"/>
            <a:ext cx="2016125" cy="230505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8166" name="Group 3494"/>
          <p:cNvGrpSpPr>
            <a:grpSpLocks/>
          </p:cNvGrpSpPr>
          <p:nvPr/>
        </p:nvGrpSpPr>
        <p:grpSpPr bwMode="auto">
          <a:xfrm>
            <a:off x="-5508625" y="2205038"/>
            <a:ext cx="6048375" cy="1008062"/>
            <a:chOff x="340" y="1480"/>
            <a:chExt cx="3810" cy="635"/>
          </a:xfrm>
        </p:grpSpPr>
        <p:sp>
          <p:nvSpPr>
            <p:cNvPr id="28071" name="Freeform 349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072" name="Freeform 349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073" name="Freeform 349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70" name="Group 3506"/>
          <p:cNvGrpSpPr>
            <a:grpSpLocks/>
          </p:cNvGrpSpPr>
          <p:nvPr/>
        </p:nvGrpSpPr>
        <p:grpSpPr bwMode="auto">
          <a:xfrm>
            <a:off x="-5437188" y="2205038"/>
            <a:ext cx="6048376" cy="1008062"/>
            <a:chOff x="340" y="1480"/>
            <a:chExt cx="3810" cy="635"/>
          </a:xfrm>
        </p:grpSpPr>
        <p:sp>
          <p:nvSpPr>
            <p:cNvPr id="28083" name="Freeform 350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084" name="Freeform 350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085" name="Freeform 350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71" name="Group 3518"/>
          <p:cNvGrpSpPr>
            <a:grpSpLocks/>
          </p:cNvGrpSpPr>
          <p:nvPr/>
        </p:nvGrpSpPr>
        <p:grpSpPr bwMode="auto">
          <a:xfrm>
            <a:off x="-5364163" y="2205038"/>
            <a:ext cx="6048376" cy="1008062"/>
            <a:chOff x="340" y="1480"/>
            <a:chExt cx="3810" cy="635"/>
          </a:xfrm>
        </p:grpSpPr>
        <p:sp>
          <p:nvSpPr>
            <p:cNvPr id="28095" name="Freeform 351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096" name="Freeform 352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097" name="Freeform 352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74" name="Group 3530"/>
          <p:cNvGrpSpPr>
            <a:grpSpLocks/>
          </p:cNvGrpSpPr>
          <p:nvPr/>
        </p:nvGrpSpPr>
        <p:grpSpPr bwMode="auto">
          <a:xfrm>
            <a:off x="-5292725" y="2205038"/>
            <a:ext cx="6048375" cy="1008062"/>
            <a:chOff x="340" y="1480"/>
            <a:chExt cx="3810" cy="635"/>
          </a:xfrm>
        </p:grpSpPr>
        <p:sp>
          <p:nvSpPr>
            <p:cNvPr id="28107" name="Freeform 353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08" name="Freeform 353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09" name="Freeform 353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78" name="Group 3542"/>
          <p:cNvGrpSpPr>
            <a:grpSpLocks/>
          </p:cNvGrpSpPr>
          <p:nvPr/>
        </p:nvGrpSpPr>
        <p:grpSpPr bwMode="auto">
          <a:xfrm>
            <a:off x="-5221288" y="2205038"/>
            <a:ext cx="6048376" cy="1008062"/>
            <a:chOff x="340" y="1480"/>
            <a:chExt cx="3810" cy="635"/>
          </a:xfrm>
        </p:grpSpPr>
        <p:sp>
          <p:nvSpPr>
            <p:cNvPr id="28119" name="Freeform 354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20" name="Freeform 354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21" name="Freeform 354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82" name="Group 3554"/>
          <p:cNvGrpSpPr>
            <a:grpSpLocks/>
          </p:cNvGrpSpPr>
          <p:nvPr/>
        </p:nvGrpSpPr>
        <p:grpSpPr bwMode="auto">
          <a:xfrm>
            <a:off x="-5149850" y="2205038"/>
            <a:ext cx="6048375" cy="1008062"/>
            <a:chOff x="340" y="1480"/>
            <a:chExt cx="3810" cy="635"/>
          </a:xfrm>
        </p:grpSpPr>
        <p:sp>
          <p:nvSpPr>
            <p:cNvPr id="28131" name="Freeform 355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32" name="Freeform 355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33" name="Freeform 355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83" name="Group 3566"/>
          <p:cNvGrpSpPr>
            <a:grpSpLocks/>
          </p:cNvGrpSpPr>
          <p:nvPr/>
        </p:nvGrpSpPr>
        <p:grpSpPr bwMode="auto">
          <a:xfrm>
            <a:off x="-5076825" y="2205038"/>
            <a:ext cx="6048375" cy="1008062"/>
            <a:chOff x="340" y="1480"/>
            <a:chExt cx="3810" cy="635"/>
          </a:xfrm>
        </p:grpSpPr>
        <p:sp>
          <p:nvSpPr>
            <p:cNvPr id="28143" name="Freeform 356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44" name="Freeform 356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45" name="Freeform 356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86" name="Group 3578"/>
          <p:cNvGrpSpPr>
            <a:grpSpLocks/>
          </p:cNvGrpSpPr>
          <p:nvPr/>
        </p:nvGrpSpPr>
        <p:grpSpPr bwMode="auto">
          <a:xfrm>
            <a:off x="-5005388" y="2205038"/>
            <a:ext cx="6048376" cy="1008062"/>
            <a:chOff x="340" y="1480"/>
            <a:chExt cx="3810" cy="635"/>
          </a:xfrm>
        </p:grpSpPr>
        <p:sp>
          <p:nvSpPr>
            <p:cNvPr id="28155" name="Freeform 357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56" name="Freeform 358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57" name="Freeform 358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90" name="Group 3590"/>
          <p:cNvGrpSpPr>
            <a:grpSpLocks/>
          </p:cNvGrpSpPr>
          <p:nvPr/>
        </p:nvGrpSpPr>
        <p:grpSpPr bwMode="auto">
          <a:xfrm>
            <a:off x="-4932363" y="2205038"/>
            <a:ext cx="6048376" cy="1008062"/>
            <a:chOff x="340" y="1480"/>
            <a:chExt cx="3810" cy="635"/>
          </a:xfrm>
        </p:grpSpPr>
        <p:sp>
          <p:nvSpPr>
            <p:cNvPr id="28167" name="Freeform 359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68" name="Freeform 359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69" name="Freeform 359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94" name="Group 3602"/>
          <p:cNvGrpSpPr>
            <a:grpSpLocks/>
          </p:cNvGrpSpPr>
          <p:nvPr/>
        </p:nvGrpSpPr>
        <p:grpSpPr bwMode="auto">
          <a:xfrm>
            <a:off x="-4859338" y="2205038"/>
            <a:ext cx="6048376" cy="1008062"/>
            <a:chOff x="340" y="1480"/>
            <a:chExt cx="3810" cy="635"/>
          </a:xfrm>
        </p:grpSpPr>
        <p:sp>
          <p:nvSpPr>
            <p:cNvPr id="28179" name="Freeform 360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80" name="Freeform 360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81" name="Freeform 360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95" name="Group 3614"/>
          <p:cNvGrpSpPr>
            <a:grpSpLocks/>
          </p:cNvGrpSpPr>
          <p:nvPr/>
        </p:nvGrpSpPr>
        <p:grpSpPr bwMode="auto">
          <a:xfrm>
            <a:off x="-4787900" y="2205038"/>
            <a:ext cx="6048375" cy="1008062"/>
            <a:chOff x="340" y="1480"/>
            <a:chExt cx="3810" cy="635"/>
          </a:xfrm>
        </p:grpSpPr>
        <p:sp>
          <p:nvSpPr>
            <p:cNvPr id="28191" name="Freeform 361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92" name="Freeform 361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193" name="Freeform 361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198" name="Group 3626"/>
          <p:cNvGrpSpPr>
            <a:grpSpLocks/>
          </p:cNvGrpSpPr>
          <p:nvPr/>
        </p:nvGrpSpPr>
        <p:grpSpPr bwMode="auto">
          <a:xfrm>
            <a:off x="-4714875" y="2205038"/>
            <a:ext cx="6048375" cy="1008062"/>
            <a:chOff x="340" y="1480"/>
            <a:chExt cx="3810" cy="635"/>
          </a:xfrm>
        </p:grpSpPr>
        <p:sp>
          <p:nvSpPr>
            <p:cNvPr id="28203" name="Freeform 362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04" name="Freeform 362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05" name="Freeform 362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02" name="Group 3638"/>
          <p:cNvGrpSpPr>
            <a:grpSpLocks/>
          </p:cNvGrpSpPr>
          <p:nvPr/>
        </p:nvGrpSpPr>
        <p:grpSpPr bwMode="auto">
          <a:xfrm>
            <a:off x="-4643438" y="2205038"/>
            <a:ext cx="6048376" cy="1008062"/>
            <a:chOff x="340" y="1480"/>
            <a:chExt cx="3810" cy="635"/>
          </a:xfrm>
        </p:grpSpPr>
        <p:sp>
          <p:nvSpPr>
            <p:cNvPr id="28215" name="Freeform 363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16" name="Freeform 364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17" name="Freeform 364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06" name="Group 3650"/>
          <p:cNvGrpSpPr>
            <a:grpSpLocks/>
          </p:cNvGrpSpPr>
          <p:nvPr/>
        </p:nvGrpSpPr>
        <p:grpSpPr bwMode="auto">
          <a:xfrm>
            <a:off x="-4572000" y="2205038"/>
            <a:ext cx="6048375" cy="1008062"/>
            <a:chOff x="340" y="1480"/>
            <a:chExt cx="3810" cy="635"/>
          </a:xfrm>
        </p:grpSpPr>
        <p:sp>
          <p:nvSpPr>
            <p:cNvPr id="28227" name="Freeform 365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28" name="Freeform 365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29" name="Freeform 365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07" name="Group 3662"/>
          <p:cNvGrpSpPr>
            <a:grpSpLocks/>
          </p:cNvGrpSpPr>
          <p:nvPr/>
        </p:nvGrpSpPr>
        <p:grpSpPr bwMode="auto">
          <a:xfrm>
            <a:off x="-4498975" y="2205038"/>
            <a:ext cx="6048375" cy="1008062"/>
            <a:chOff x="340" y="1480"/>
            <a:chExt cx="3810" cy="635"/>
          </a:xfrm>
        </p:grpSpPr>
        <p:sp>
          <p:nvSpPr>
            <p:cNvPr id="28239" name="Freeform 366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40" name="Freeform 366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41" name="Freeform 366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10" name="Group 3674"/>
          <p:cNvGrpSpPr>
            <a:grpSpLocks/>
          </p:cNvGrpSpPr>
          <p:nvPr/>
        </p:nvGrpSpPr>
        <p:grpSpPr bwMode="auto">
          <a:xfrm>
            <a:off x="-4427538" y="2205038"/>
            <a:ext cx="6048376" cy="1008062"/>
            <a:chOff x="340" y="1480"/>
            <a:chExt cx="3810" cy="635"/>
          </a:xfrm>
        </p:grpSpPr>
        <p:sp>
          <p:nvSpPr>
            <p:cNvPr id="28251" name="Freeform 367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52" name="Freeform 367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53" name="Freeform 367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14" name="Group 3686"/>
          <p:cNvGrpSpPr>
            <a:grpSpLocks/>
          </p:cNvGrpSpPr>
          <p:nvPr/>
        </p:nvGrpSpPr>
        <p:grpSpPr bwMode="auto">
          <a:xfrm>
            <a:off x="-4356100" y="2205038"/>
            <a:ext cx="6048375" cy="1008062"/>
            <a:chOff x="340" y="1480"/>
            <a:chExt cx="3810" cy="635"/>
          </a:xfrm>
        </p:grpSpPr>
        <p:sp>
          <p:nvSpPr>
            <p:cNvPr id="28263" name="Freeform 368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64" name="Freeform 368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65" name="Freeform 368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18" name="Group 3698"/>
          <p:cNvGrpSpPr>
            <a:grpSpLocks/>
          </p:cNvGrpSpPr>
          <p:nvPr/>
        </p:nvGrpSpPr>
        <p:grpSpPr bwMode="auto">
          <a:xfrm>
            <a:off x="-4283075" y="2205038"/>
            <a:ext cx="6048375" cy="1008062"/>
            <a:chOff x="340" y="1480"/>
            <a:chExt cx="3810" cy="635"/>
          </a:xfrm>
        </p:grpSpPr>
        <p:sp>
          <p:nvSpPr>
            <p:cNvPr id="28275" name="Freeform 369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76" name="Freeform 370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77" name="Freeform 370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19" name="Group 3710"/>
          <p:cNvGrpSpPr>
            <a:grpSpLocks/>
          </p:cNvGrpSpPr>
          <p:nvPr/>
        </p:nvGrpSpPr>
        <p:grpSpPr bwMode="auto">
          <a:xfrm>
            <a:off x="-4211638" y="2205038"/>
            <a:ext cx="6048376" cy="1008062"/>
            <a:chOff x="340" y="1480"/>
            <a:chExt cx="3810" cy="635"/>
          </a:xfrm>
        </p:grpSpPr>
        <p:sp>
          <p:nvSpPr>
            <p:cNvPr id="28287" name="Freeform 371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88" name="Freeform 371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289" name="Freeform 371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22" name="Group 3722"/>
          <p:cNvGrpSpPr>
            <a:grpSpLocks/>
          </p:cNvGrpSpPr>
          <p:nvPr/>
        </p:nvGrpSpPr>
        <p:grpSpPr bwMode="auto">
          <a:xfrm>
            <a:off x="-4138613" y="2205038"/>
            <a:ext cx="6048376" cy="1008062"/>
            <a:chOff x="340" y="1480"/>
            <a:chExt cx="3810" cy="635"/>
          </a:xfrm>
        </p:grpSpPr>
        <p:sp>
          <p:nvSpPr>
            <p:cNvPr id="28299" name="Freeform 372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00" name="Freeform 372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01" name="Freeform 372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26" name="Group 3734"/>
          <p:cNvGrpSpPr>
            <a:grpSpLocks/>
          </p:cNvGrpSpPr>
          <p:nvPr/>
        </p:nvGrpSpPr>
        <p:grpSpPr bwMode="auto">
          <a:xfrm>
            <a:off x="-4067175" y="2205038"/>
            <a:ext cx="6048375" cy="1008062"/>
            <a:chOff x="340" y="1480"/>
            <a:chExt cx="3810" cy="635"/>
          </a:xfrm>
        </p:grpSpPr>
        <p:sp>
          <p:nvSpPr>
            <p:cNvPr id="28311" name="Freeform 373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12" name="Freeform 373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13" name="Freeform 373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30" name="Group 3746"/>
          <p:cNvGrpSpPr>
            <a:grpSpLocks/>
          </p:cNvGrpSpPr>
          <p:nvPr/>
        </p:nvGrpSpPr>
        <p:grpSpPr bwMode="auto">
          <a:xfrm>
            <a:off x="-3995738" y="2205038"/>
            <a:ext cx="6048376" cy="1008062"/>
            <a:chOff x="340" y="1480"/>
            <a:chExt cx="3810" cy="635"/>
          </a:xfrm>
        </p:grpSpPr>
        <p:sp>
          <p:nvSpPr>
            <p:cNvPr id="28323" name="Freeform 374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24" name="Freeform 374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25" name="Freeform 374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31" name="Group 3758"/>
          <p:cNvGrpSpPr>
            <a:grpSpLocks/>
          </p:cNvGrpSpPr>
          <p:nvPr/>
        </p:nvGrpSpPr>
        <p:grpSpPr bwMode="auto">
          <a:xfrm>
            <a:off x="-3922713" y="2205038"/>
            <a:ext cx="6048376" cy="1008062"/>
            <a:chOff x="340" y="1480"/>
            <a:chExt cx="3810" cy="635"/>
          </a:xfrm>
        </p:grpSpPr>
        <p:sp>
          <p:nvSpPr>
            <p:cNvPr id="28335" name="Freeform 375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36" name="Freeform 376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37" name="Freeform 376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34" name="Group 3770"/>
          <p:cNvGrpSpPr>
            <a:grpSpLocks/>
          </p:cNvGrpSpPr>
          <p:nvPr/>
        </p:nvGrpSpPr>
        <p:grpSpPr bwMode="auto">
          <a:xfrm>
            <a:off x="-3851275" y="2205038"/>
            <a:ext cx="6048375" cy="1008062"/>
            <a:chOff x="340" y="1480"/>
            <a:chExt cx="3810" cy="635"/>
          </a:xfrm>
        </p:grpSpPr>
        <p:sp>
          <p:nvSpPr>
            <p:cNvPr id="28347" name="Freeform 377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48" name="Freeform 377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49" name="Freeform 377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38" name="Group 3782"/>
          <p:cNvGrpSpPr>
            <a:grpSpLocks/>
          </p:cNvGrpSpPr>
          <p:nvPr/>
        </p:nvGrpSpPr>
        <p:grpSpPr bwMode="auto">
          <a:xfrm>
            <a:off x="-3779838" y="2205038"/>
            <a:ext cx="6048376" cy="1008062"/>
            <a:chOff x="340" y="1480"/>
            <a:chExt cx="3810" cy="635"/>
          </a:xfrm>
        </p:grpSpPr>
        <p:sp>
          <p:nvSpPr>
            <p:cNvPr id="28359" name="Freeform 378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60" name="Freeform 378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61" name="Freeform 378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42" name="Group 3794"/>
          <p:cNvGrpSpPr>
            <a:grpSpLocks/>
          </p:cNvGrpSpPr>
          <p:nvPr/>
        </p:nvGrpSpPr>
        <p:grpSpPr bwMode="auto">
          <a:xfrm>
            <a:off x="-3706813" y="2205038"/>
            <a:ext cx="6048376" cy="1008062"/>
            <a:chOff x="340" y="1480"/>
            <a:chExt cx="3810" cy="635"/>
          </a:xfrm>
        </p:grpSpPr>
        <p:sp>
          <p:nvSpPr>
            <p:cNvPr id="28371" name="Freeform 379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72" name="Freeform 379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73" name="Freeform 379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43" name="Group 3806"/>
          <p:cNvGrpSpPr>
            <a:grpSpLocks/>
          </p:cNvGrpSpPr>
          <p:nvPr/>
        </p:nvGrpSpPr>
        <p:grpSpPr bwMode="auto">
          <a:xfrm>
            <a:off x="-3635375" y="2205038"/>
            <a:ext cx="6048375" cy="1008062"/>
            <a:chOff x="340" y="1480"/>
            <a:chExt cx="3810" cy="635"/>
          </a:xfrm>
        </p:grpSpPr>
        <p:sp>
          <p:nvSpPr>
            <p:cNvPr id="28383" name="Freeform 380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84" name="Freeform 380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85" name="Freeform 380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46" name="Group 3818"/>
          <p:cNvGrpSpPr>
            <a:grpSpLocks/>
          </p:cNvGrpSpPr>
          <p:nvPr/>
        </p:nvGrpSpPr>
        <p:grpSpPr bwMode="auto">
          <a:xfrm>
            <a:off x="-3563938" y="2205038"/>
            <a:ext cx="6048376" cy="1008062"/>
            <a:chOff x="340" y="1480"/>
            <a:chExt cx="3810" cy="635"/>
          </a:xfrm>
        </p:grpSpPr>
        <p:sp>
          <p:nvSpPr>
            <p:cNvPr id="28395" name="Freeform 381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96" name="Freeform 382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397" name="Freeform 382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50" name="Group 3830"/>
          <p:cNvGrpSpPr>
            <a:grpSpLocks/>
          </p:cNvGrpSpPr>
          <p:nvPr/>
        </p:nvGrpSpPr>
        <p:grpSpPr bwMode="auto">
          <a:xfrm>
            <a:off x="-3490913" y="2205038"/>
            <a:ext cx="6048376" cy="1008062"/>
            <a:chOff x="340" y="1480"/>
            <a:chExt cx="3810" cy="635"/>
          </a:xfrm>
        </p:grpSpPr>
        <p:sp>
          <p:nvSpPr>
            <p:cNvPr id="28407" name="Freeform 383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08" name="Freeform 383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09" name="Freeform 383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54" name="Group 3842"/>
          <p:cNvGrpSpPr>
            <a:grpSpLocks/>
          </p:cNvGrpSpPr>
          <p:nvPr/>
        </p:nvGrpSpPr>
        <p:grpSpPr bwMode="auto">
          <a:xfrm>
            <a:off x="-3419475" y="2205038"/>
            <a:ext cx="6048375" cy="1008062"/>
            <a:chOff x="340" y="1480"/>
            <a:chExt cx="3810" cy="635"/>
          </a:xfrm>
        </p:grpSpPr>
        <p:sp>
          <p:nvSpPr>
            <p:cNvPr id="28419" name="Freeform 384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20" name="Freeform 384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21" name="Freeform 384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55" name="Group 3854"/>
          <p:cNvGrpSpPr>
            <a:grpSpLocks/>
          </p:cNvGrpSpPr>
          <p:nvPr/>
        </p:nvGrpSpPr>
        <p:grpSpPr bwMode="auto">
          <a:xfrm>
            <a:off x="-3346450" y="2205038"/>
            <a:ext cx="6048375" cy="1008062"/>
            <a:chOff x="340" y="1480"/>
            <a:chExt cx="3810" cy="635"/>
          </a:xfrm>
        </p:grpSpPr>
        <p:sp>
          <p:nvSpPr>
            <p:cNvPr id="28431" name="Freeform 385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32" name="Freeform 385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33" name="Freeform 385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58" name="Group 3866"/>
          <p:cNvGrpSpPr>
            <a:grpSpLocks/>
          </p:cNvGrpSpPr>
          <p:nvPr/>
        </p:nvGrpSpPr>
        <p:grpSpPr bwMode="auto">
          <a:xfrm>
            <a:off x="-3275013" y="2205038"/>
            <a:ext cx="6048376" cy="1008062"/>
            <a:chOff x="340" y="1480"/>
            <a:chExt cx="3810" cy="635"/>
          </a:xfrm>
        </p:grpSpPr>
        <p:sp>
          <p:nvSpPr>
            <p:cNvPr id="28443" name="Freeform 386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44" name="Freeform 386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45" name="Freeform 386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62" name="Group 3878"/>
          <p:cNvGrpSpPr>
            <a:grpSpLocks/>
          </p:cNvGrpSpPr>
          <p:nvPr/>
        </p:nvGrpSpPr>
        <p:grpSpPr bwMode="auto">
          <a:xfrm>
            <a:off x="-3203575" y="2205038"/>
            <a:ext cx="6048375" cy="1008062"/>
            <a:chOff x="340" y="1480"/>
            <a:chExt cx="3810" cy="635"/>
          </a:xfrm>
        </p:grpSpPr>
        <p:sp>
          <p:nvSpPr>
            <p:cNvPr id="28455" name="Freeform 387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56" name="Freeform 388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57" name="Freeform 388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66" name="Group 3890"/>
          <p:cNvGrpSpPr>
            <a:grpSpLocks/>
          </p:cNvGrpSpPr>
          <p:nvPr/>
        </p:nvGrpSpPr>
        <p:grpSpPr bwMode="auto">
          <a:xfrm>
            <a:off x="-3130550" y="2205038"/>
            <a:ext cx="6048375" cy="1008062"/>
            <a:chOff x="340" y="1480"/>
            <a:chExt cx="3810" cy="635"/>
          </a:xfrm>
        </p:grpSpPr>
        <p:sp>
          <p:nvSpPr>
            <p:cNvPr id="28467" name="Freeform 389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68" name="Freeform 389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69" name="Freeform 389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67" name="Group 3902"/>
          <p:cNvGrpSpPr>
            <a:grpSpLocks/>
          </p:cNvGrpSpPr>
          <p:nvPr/>
        </p:nvGrpSpPr>
        <p:grpSpPr bwMode="auto">
          <a:xfrm>
            <a:off x="-3059113" y="2205038"/>
            <a:ext cx="6048376" cy="1008062"/>
            <a:chOff x="340" y="1480"/>
            <a:chExt cx="3810" cy="635"/>
          </a:xfrm>
        </p:grpSpPr>
        <p:sp>
          <p:nvSpPr>
            <p:cNvPr id="28479" name="Freeform 390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80" name="Freeform 390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81" name="Freeform 390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70" name="Group 3914"/>
          <p:cNvGrpSpPr>
            <a:grpSpLocks/>
          </p:cNvGrpSpPr>
          <p:nvPr/>
        </p:nvGrpSpPr>
        <p:grpSpPr bwMode="auto">
          <a:xfrm>
            <a:off x="-2987675" y="2205038"/>
            <a:ext cx="6048375" cy="1008062"/>
            <a:chOff x="340" y="1480"/>
            <a:chExt cx="3810" cy="635"/>
          </a:xfrm>
        </p:grpSpPr>
        <p:sp>
          <p:nvSpPr>
            <p:cNvPr id="28491" name="Freeform 391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92" name="Freeform 391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493" name="Freeform 391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74" name="Group 3926"/>
          <p:cNvGrpSpPr>
            <a:grpSpLocks/>
          </p:cNvGrpSpPr>
          <p:nvPr/>
        </p:nvGrpSpPr>
        <p:grpSpPr bwMode="auto">
          <a:xfrm>
            <a:off x="-2914650" y="2205038"/>
            <a:ext cx="6048375" cy="1008062"/>
            <a:chOff x="340" y="1480"/>
            <a:chExt cx="3810" cy="635"/>
          </a:xfrm>
        </p:grpSpPr>
        <p:sp>
          <p:nvSpPr>
            <p:cNvPr id="28503" name="Freeform 392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04" name="Freeform 392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05" name="Freeform 392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78" name="Group 3938"/>
          <p:cNvGrpSpPr>
            <a:grpSpLocks/>
          </p:cNvGrpSpPr>
          <p:nvPr/>
        </p:nvGrpSpPr>
        <p:grpSpPr bwMode="auto">
          <a:xfrm>
            <a:off x="-2843213" y="2205038"/>
            <a:ext cx="6048376" cy="1008062"/>
            <a:chOff x="340" y="1480"/>
            <a:chExt cx="3810" cy="635"/>
          </a:xfrm>
        </p:grpSpPr>
        <p:sp>
          <p:nvSpPr>
            <p:cNvPr id="28515" name="Freeform 393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16" name="Freeform 394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17" name="Freeform 394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79" name="Group 3950"/>
          <p:cNvGrpSpPr>
            <a:grpSpLocks/>
          </p:cNvGrpSpPr>
          <p:nvPr/>
        </p:nvGrpSpPr>
        <p:grpSpPr bwMode="auto">
          <a:xfrm>
            <a:off x="-2771775" y="2205038"/>
            <a:ext cx="6048375" cy="1008062"/>
            <a:chOff x="340" y="1480"/>
            <a:chExt cx="3810" cy="635"/>
          </a:xfrm>
        </p:grpSpPr>
        <p:sp>
          <p:nvSpPr>
            <p:cNvPr id="28527" name="Freeform 395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28" name="Freeform 395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29" name="Freeform 395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82" name="Group 3962"/>
          <p:cNvGrpSpPr>
            <a:grpSpLocks/>
          </p:cNvGrpSpPr>
          <p:nvPr/>
        </p:nvGrpSpPr>
        <p:grpSpPr bwMode="auto">
          <a:xfrm>
            <a:off x="-2698750" y="2205038"/>
            <a:ext cx="6048375" cy="1008062"/>
            <a:chOff x="340" y="1480"/>
            <a:chExt cx="3810" cy="635"/>
          </a:xfrm>
        </p:grpSpPr>
        <p:sp>
          <p:nvSpPr>
            <p:cNvPr id="28539" name="Freeform 396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40" name="Freeform 396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41" name="Freeform 396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86" name="Group 3974"/>
          <p:cNvGrpSpPr>
            <a:grpSpLocks/>
          </p:cNvGrpSpPr>
          <p:nvPr/>
        </p:nvGrpSpPr>
        <p:grpSpPr bwMode="auto">
          <a:xfrm>
            <a:off x="-2627313" y="2205038"/>
            <a:ext cx="6048376" cy="1008062"/>
            <a:chOff x="340" y="1480"/>
            <a:chExt cx="3810" cy="635"/>
          </a:xfrm>
        </p:grpSpPr>
        <p:sp>
          <p:nvSpPr>
            <p:cNvPr id="28551" name="Freeform 397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52" name="Freeform 397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53" name="Freeform 397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48" name="Group 3986"/>
          <p:cNvGrpSpPr>
            <a:grpSpLocks/>
          </p:cNvGrpSpPr>
          <p:nvPr/>
        </p:nvGrpSpPr>
        <p:grpSpPr bwMode="auto">
          <a:xfrm>
            <a:off x="-2555875" y="2205038"/>
            <a:ext cx="6048375" cy="1008062"/>
            <a:chOff x="340" y="1480"/>
            <a:chExt cx="3810" cy="635"/>
          </a:xfrm>
        </p:grpSpPr>
        <p:sp>
          <p:nvSpPr>
            <p:cNvPr id="28563" name="Freeform 398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64" name="Freeform 398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65" name="Freeform 398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49" name="Group 3998"/>
          <p:cNvGrpSpPr>
            <a:grpSpLocks/>
          </p:cNvGrpSpPr>
          <p:nvPr/>
        </p:nvGrpSpPr>
        <p:grpSpPr bwMode="auto">
          <a:xfrm>
            <a:off x="-2482850" y="2205038"/>
            <a:ext cx="6048375" cy="1008062"/>
            <a:chOff x="340" y="1480"/>
            <a:chExt cx="3810" cy="635"/>
          </a:xfrm>
        </p:grpSpPr>
        <p:sp>
          <p:nvSpPr>
            <p:cNvPr id="28575" name="Freeform 399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76" name="Freeform 400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77" name="Freeform 400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0" name="Group 4010"/>
          <p:cNvGrpSpPr>
            <a:grpSpLocks/>
          </p:cNvGrpSpPr>
          <p:nvPr/>
        </p:nvGrpSpPr>
        <p:grpSpPr bwMode="auto">
          <a:xfrm>
            <a:off x="-2411413" y="2205038"/>
            <a:ext cx="6048376" cy="1008062"/>
            <a:chOff x="340" y="1480"/>
            <a:chExt cx="3810" cy="635"/>
          </a:xfrm>
        </p:grpSpPr>
        <p:sp>
          <p:nvSpPr>
            <p:cNvPr id="28587" name="Freeform 401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88" name="Freeform 401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589" name="Freeform 401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1" name="Group 4022"/>
          <p:cNvGrpSpPr>
            <a:grpSpLocks/>
          </p:cNvGrpSpPr>
          <p:nvPr/>
        </p:nvGrpSpPr>
        <p:grpSpPr bwMode="auto">
          <a:xfrm>
            <a:off x="-2338388" y="2205038"/>
            <a:ext cx="6048376" cy="1008062"/>
            <a:chOff x="340" y="1480"/>
            <a:chExt cx="3810" cy="635"/>
          </a:xfrm>
        </p:grpSpPr>
        <p:sp>
          <p:nvSpPr>
            <p:cNvPr id="28599" name="Freeform 402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00" name="Freeform 402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01" name="Freeform 402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3" name="Group 4034"/>
          <p:cNvGrpSpPr>
            <a:grpSpLocks/>
          </p:cNvGrpSpPr>
          <p:nvPr/>
        </p:nvGrpSpPr>
        <p:grpSpPr bwMode="auto">
          <a:xfrm>
            <a:off x="-2266950" y="2205038"/>
            <a:ext cx="6048375" cy="1008062"/>
            <a:chOff x="340" y="1480"/>
            <a:chExt cx="3810" cy="635"/>
          </a:xfrm>
        </p:grpSpPr>
        <p:sp>
          <p:nvSpPr>
            <p:cNvPr id="28611" name="Freeform 403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12" name="Freeform 403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13" name="Freeform 403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4" name="Group 4046"/>
          <p:cNvGrpSpPr>
            <a:grpSpLocks/>
          </p:cNvGrpSpPr>
          <p:nvPr/>
        </p:nvGrpSpPr>
        <p:grpSpPr bwMode="auto">
          <a:xfrm>
            <a:off x="-2197100" y="2205038"/>
            <a:ext cx="6048375" cy="1008062"/>
            <a:chOff x="340" y="1480"/>
            <a:chExt cx="3810" cy="635"/>
          </a:xfrm>
        </p:grpSpPr>
        <p:sp>
          <p:nvSpPr>
            <p:cNvPr id="28623" name="Freeform 404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24" name="Freeform 404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25" name="Freeform 404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5" name="Group 4058"/>
          <p:cNvGrpSpPr>
            <a:grpSpLocks/>
          </p:cNvGrpSpPr>
          <p:nvPr/>
        </p:nvGrpSpPr>
        <p:grpSpPr bwMode="auto">
          <a:xfrm>
            <a:off x="-2124075" y="2205038"/>
            <a:ext cx="6048375" cy="1008062"/>
            <a:chOff x="340" y="1480"/>
            <a:chExt cx="3810" cy="635"/>
          </a:xfrm>
        </p:grpSpPr>
        <p:sp>
          <p:nvSpPr>
            <p:cNvPr id="28635" name="Freeform 405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36" name="Freeform 406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37" name="Freeform 406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6" name="Group 4070"/>
          <p:cNvGrpSpPr>
            <a:grpSpLocks/>
          </p:cNvGrpSpPr>
          <p:nvPr/>
        </p:nvGrpSpPr>
        <p:grpSpPr bwMode="auto">
          <a:xfrm>
            <a:off x="-2052638" y="2205038"/>
            <a:ext cx="6048376" cy="1008062"/>
            <a:chOff x="340" y="1480"/>
            <a:chExt cx="3810" cy="635"/>
          </a:xfrm>
        </p:grpSpPr>
        <p:sp>
          <p:nvSpPr>
            <p:cNvPr id="28647" name="Freeform 407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48" name="Freeform 407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49" name="Freeform 407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7" name="Group 4082"/>
          <p:cNvGrpSpPr>
            <a:grpSpLocks/>
          </p:cNvGrpSpPr>
          <p:nvPr/>
        </p:nvGrpSpPr>
        <p:grpSpPr bwMode="auto">
          <a:xfrm>
            <a:off x="-1981200" y="2205038"/>
            <a:ext cx="6048375" cy="1008062"/>
            <a:chOff x="340" y="1480"/>
            <a:chExt cx="3810" cy="635"/>
          </a:xfrm>
        </p:grpSpPr>
        <p:sp>
          <p:nvSpPr>
            <p:cNvPr id="28659" name="Freeform 408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60" name="Freeform 408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61" name="Freeform 408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8" name="Group 4094"/>
          <p:cNvGrpSpPr>
            <a:grpSpLocks/>
          </p:cNvGrpSpPr>
          <p:nvPr/>
        </p:nvGrpSpPr>
        <p:grpSpPr bwMode="auto">
          <a:xfrm>
            <a:off x="-1908175" y="2205038"/>
            <a:ext cx="6048375" cy="1008062"/>
            <a:chOff x="340" y="1480"/>
            <a:chExt cx="3810" cy="635"/>
          </a:xfrm>
        </p:grpSpPr>
        <p:sp>
          <p:nvSpPr>
            <p:cNvPr id="28671" name="Freeform 409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768" name="Freeform 409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769" name="Freeform 409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59" name="Group 4106"/>
          <p:cNvGrpSpPr>
            <a:grpSpLocks/>
          </p:cNvGrpSpPr>
          <p:nvPr/>
        </p:nvGrpSpPr>
        <p:grpSpPr bwMode="auto">
          <a:xfrm>
            <a:off x="-1836738" y="2205038"/>
            <a:ext cx="6048376" cy="1008062"/>
            <a:chOff x="340" y="1480"/>
            <a:chExt cx="3810" cy="635"/>
          </a:xfrm>
        </p:grpSpPr>
        <p:sp>
          <p:nvSpPr>
            <p:cNvPr id="32779" name="Freeform 410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780" name="Freeform 410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781" name="Freeform 410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0" name="Group 4118"/>
          <p:cNvGrpSpPr>
            <a:grpSpLocks/>
          </p:cNvGrpSpPr>
          <p:nvPr/>
        </p:nvGrpSpPr>
        <p:grpSpPr bwMode="auto">
          <a:xfrm>
            <a:off x="-1763713" y="2205038"/>
            <a:ext cx="6048376" cy="1008062"/>
            <a:chOff x="340" y="1480"/>
            <a:chExt cx="3810" cy="635"/>
          </a:xfrm>
        </p:grpSpPr>
        <p:sp>
          <p:nvSpPr>
            <p:cNvPr id="32791" name="Freeform 411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792" name="Freeform 412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793" name="Freeform 412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1" name="Group 4130"/>
          <p:cNvGrpSpPr>
            <a:grpSpLocks/>
          </p:cNvGrpSpPr>
          <p:nvPr/>
        </p:nvGrpSpPr>
        <p:grpSpPr bwMode="auto">
          <a:xfrm>
            <a:off x="-1690688" y="2205038"/>
            <a:ext cx="6048376" cy="1008062"/>
            <a:chOff x="340" y="1480"/>
            <a:chExt cx="3810" cy="635"/>
          </a:xfrm>
        </p:grpSpPr>
        <p:sp>
          <p:nvSpPr>
            <p:cNvPr id="32803" name="Freeform 413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04" name="Freeform 413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05" name="Freeform 413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2" name="Group 4142"/>
          <p:cNvGrpSpPr>
            <a:grpSpLocks/>
          </p:cNvGrpSpPr>
          <p:nvPr/>
        </p:nvGrpSpPr>
        <p:grpSpPr bwMode="auto">
          <a:xfrm>
            <a:off x="-1619250" y="2205038"/>
            <a:ext cx="6048375" cy="1008062"/>
            <a:chOff x="340" y="1480"/>
            <a:chExt cx="3810" cy="635"/>
          </a:xfrm>
        </p:grpSpPr>
        <p:sp>
          <p:nvSpPr>
            <p:cNvPr id="32815" name="Freeform 414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16" name="Freeform 414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17" name="Freeform 414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3" name="Group 4154"/>
          <p:cNvGrpSpPr>
            <a:grpSpLocks/>
          </p:cNvGrpSpPr>
          <p:nvPr/>
        </p:nvGrpSpPr>
        <p:grpSpPr bwMode="auto">
          <a:xfrm>
            <a:off x="-1546225" y="2205038"/>
            <a:ext cx="6048375" cy="1008062"/>
            <a:chOff x="340" y="1480"/>
            <a:chExt cx="3810" cy="635"/>
          </a:xfrm>
        </p:grpSpPr>
        <p:sp>
          <p:nvSpPr>
            <p:cNvPr id="32827" name="Freeform 415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28" name="Freeform 415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29" name="Freeform 415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4" name="Group 4166"/>
          <p:cNvGrpSpPr>
            <a:grpSpLocks/>
          </p:cNvGrpSpPr>
          <p:nvPr/>
        </p:nvGrpSpPr>
        <p:grpSpPr bwMode="auto">
          <a:xfrm>
            <a:off x="-1474788" y="2205038"/>
            <a:ext cx="6048376" cy="1008062"/>
            <a:chOff x="340" y="1480"/>
            <a:chExt cx="3810" cy="635"/>
          </a:xfrm>
        </p:grpSpPr>
        <p:sp>
          <p:nvSpPr>
            <p:cNvPr id="32839" name="Freeform 416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40" name="Freeform 416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41" name="Freeform 416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5" name="Group 4178"/>
          <p:cNvGrpSpPr>
            <a:grpSpLocks/>
          </p:cNvGrpSpPr>
          <p:nvPr/>
        </p:nvGrpSpPr>
        <p:grpSpPr bwMode="auto">
          <a:xfrm>
            <a:off x="-1403350" y="2205038"/>
            <a:ext cx="6048375" cy="1008062"/>
            <a:chOff x="340" y="1480"/>
            <a:chExt cx="3810" cy="635"/>
          </a:xfrm>
        </p:grpSpPr>
        <p:sp>
          <p:nvSpPr>
            <p:cNvPr id="32851" name="Freeform 417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52" name="Freeform 418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53" name="Freeform 418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6" name="Group 4190"/>
          <p:cNvGrpSpPr>
            <a:grpSpLocks/>
          </p:cNvGrpSpPr>
          <p:nvPr/>
        </p:nvGrpSpPr>
        <p:grpSpPr bwMode="auto">
          <a:xfrm>
            <a:off x="-1330325" y="2205038"/>
            <a:ext cx="6048375" cy="1008062"/>
            <a:chOff x="340" y="1480"/>
            <a:chExt cx="3810" cy="635"/>
          </a:xfrm>
        </p:grpSpPr>
        <p:sp>
          <p:nvSpPr>
            <p:cNvPr id="32863" name="Freeform 419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64" name="Freeform 419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65" name="Freeform 419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7" name="Group 4202"/>
          <p:cNvGrpSpPr>
            <a:grpSpLocks/>
          </p:cNvGrpSpPr>
          <p:nvPr/>
        </p:nvGrpSpPr>
        <p:grpSpPr bwMode="auto">
          <a:xfrm>
            <a:off x="-1258888" y="2205038"/>
            <a:ext cx="6048376" cy="1008062"/>
            <a:chOff x="340" y="1480"/>
            <a:chExt cx="3810" cy="635"/>
          </a:xfrm>
        </p:grpSpPr>
        <p:sp>
          <p:nvSpPr>
            <p:cNvPr id="32875" name="Freeform 420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76" name="Freeform 420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77" name="Freeform 420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8" name="Group 4214"/>
          <p:cNvGrpSpPr>
            <a:grpSpLocks/>
          </p:cNvGrpSpPr>
          <p:nvPr/>
        </p:nvGrpSpPr>
        <p:grpSpPr bwMode="auto">
          <a:xfrm>
            <a:off x="-1187450" y="2205038"/>
            <a:ext cx="6048375" cy="1008062"/>
            <a:chOff x="340" y="1480"/>
            <a:chExt cx="3810" cy="635"/>
          </a:xfrm>
        </p:grpSpPr>
        <p:sp>
          <p:nvSpPr>
            <p:cNvPr id="32887" name="Freeform 421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88" name="Freeform 421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889" name="Freeform 421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69" name="Group 4226"/>
          <p:cNvGrpSpPr>
            <a:grpSpLocks/>
          </p:cNvGrpSpPr>
          <p:nvPr/>
        </p:nvGrpSpPr>
        <p:grpSpPr bwMode="auto">
          <a:xfrm>
            <a:off x="-1114425" y="2205038"/>
            <a:ext cx="6048375" cy="1008062"/>
            <a:chOff x="340" y="1480"/>
            <a:chExt cx="3810" cy="635"/>
          </a:xfrm>
        </p:grpSpPr>
        <p:sp>
          <p:nvSpPr>
            <p:cNvPr id="32899" name="Freeform 422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00" name="Freeform 422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01" name="Freeform 422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0" name="Group 4238"/>
          <p:cNvGrpSpPr>
            <a:grpSpLocks/>
          </p:cNvGrpSpPr>
          <p:nvPr/>
        </p:nvGrpSpPr>
        <p:grpSpPr bwMode="auto">
          <a:xfrm>
            <a:off x="-1042988" y="2205038"/>
            <a:ext cx="6048376" cy="1008062"/>
            <a:chOff x="340" y="1480"/>
            <a:chExt cx="3810" cy="635"/>
          </a:xfrm>
        </p:grpSpPr>
        <p:sp>
          <p:nvSpPr>
            <p:cNvPr id="32911" name="Freeform 423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12" name="Freeform 424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13" name="Freeform 424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1" name="Group 4250"/>
          <p:cNvGrpSpPr>
            <a:grpSpLocks/>
          </p:cNvGrpSpPr>
          <p:nvPr/>
        </p:nvGrpSpPr>
        <p:grpSpPr bwMode="auto">
          <a:xfrm>
            <a:off x="-971550" y="2205038"/>
            <a:ext cx="6048375" cy="1008062"/>
            <a:chOff x="340" y="1480"/>
            <a:chExt cx="3810" cy="635"/>
          </a:xfrm>
        </p:grpSpPr>
        <p:sp>
          <p:nvSpPr>
            <p:cNvPr id="32923" name="Freeform 425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24" name="Freeform 425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25" name="Freeform 425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2" name="Group 4262"/>
          <p:cNvGrpSpPr>
            <a:grpSpLocks/>
          </p:cNvGrpSpPr>
          <p:nvPr/>
        </p:nvGrpSpPr>
        <p:grpSpPr bwMode="auto">
          <a:xfrm>
            <a:off x="-898525" y="2205038"/>
            <a:ext cx="6048375" cy="1008062"/>
            <a:chOff x="340" y="1480"/>
            <a:chExt cx="3810" cy="635"/>
          </a:xfrm>
        </p:grpSpPr>
        <p:sp>
          <p:nvSpPr>
            <p:cNvPr id="32935" name="Freeform 426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36" name="Freeform 426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37" name="Freeform 426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3" name="Group 4274"/>
          <p:cNvGrpSpPr>
            <a:grpSpLocks/>
          </p:cNvGrpSpPr>
          <p:nvPr/>
        </p:nvGrpSpPr>
        <p:grpSpPr bwMode="auto">
          <a:xfrm>
            <a:off x="-827088" y="2205038"/>
            <a:ext cx="6048376" cy="1008062"/>
            <a:chOff x="340" y="1480"/>
            <a:chExt cx="3810" cy="635"/>
          </a:xfrm>
        </p:grpSpPr>
        <p:sp>
          <p:nvSpPr>
            <p:cNvPr id="32947" name="Freeform 427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48" name="Freeform 427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49" name="Freeform 427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4" name="Group 4286"/>
          <p:cNvGrpSpPr>
            <a:grpSpLocks/>
          </p:cNvGrpSpPr>
          <p:nvPr/>
        </p:nvGrpSpPr>
        <p:grpSpPr bwMode="auto">
          <a:xfrm>
            <a:off x="-755650" y="2205038"/>
            <a:ext cx="6048375" cy="1008062"/>
            <a:chOff x="340" y="1480"/>
            <a:chExt cx="3810" cy="635"/>
          </a:xfrm>
        </p:grpSpPr>
        <p:sp>
          <p:nvSpPr>
            <p:cNvPr id="32959" name="Freeform 428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60" name="Freeform 428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61" name="Freeform 428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5" name="Group 4298"/>
          <p:cNvGrpSpPr>
            <a:grpSpLocks/>
          </p:cNvGrpSpPr>
          <p:nvPr/>
        </p:nvGrpSpPr>
        <p:grpSpPr bwMode="auto">
          <a:xfrm>
            <a:off x="-682625" y="2205038"/>
            <a:ext cx="6048375" cy="1008062"/>
            <a:chOff x="340" y="1480"/>
            <a:chExt cx="3810" cy="635"/>
          </a:xfrm>
        </p:grpSpPr>
        <p:sp>
          <p:nvSpPr>
            <p:cNvPr id="32971" name="Freeform 429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72" name="Freeform 430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73" name="Freeform 430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6" name="Group 4310"/>
          <p:cNvGrpSpPr>
            <a:grpSpLocks/>
          </p:cNvGrpSpPr>
          <p:nvPr/>
        </p:nvGrpSpPr>
        <p:grpSpPr bwMode="auto">
          <a:xfrm>
            <a:off x="-611188" y="2205038"/>
            <a:ext cx="6048376" cy="1008062"/>
            <a:chOff x="340" y="1480"/>
            <a:chExt cx="3810" cy="635"/>
          </a:xfrm>
        </p:grpSpPr>
        <p:sp>
          <p:nvSpPr>
            <p:cNvPr id="32983" name="Freeform 431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84" name="Freeform 431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85" name="Freeform 431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7" name="Group 4322"/>
          <p:cNvGrpSpPr>
            <a:grpSpLocks/>
          </p:cNvGrpSpPr>
          <p:nvPr/>
        </p:nvGrpSpPr>
        <p:grpSpPr bwMode="auto">
          <a:xfrm>
            <a:off x="-538163" y="2205038"/>
            <a:ext cx="6048376" cy="1008062"/>
            <a:chOff x="340" y="1480"/>
            <a:chExt cx="3810" cy="635"/>
          </a:xfrm>
        </p:grpSpPr>
        <p:sp>
          <p:nvSpPr>
            <p:cNvPr id="32995" name="Freeform 432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96" name="Freeform 432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2997" name="Freeform 432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8" name="Group 4334"/>
          <p:cNvGrpSpPr>
            <a:grpSpLocks/>
          </p:cNvGrpSpPr>
          <p:nvPr/>
        </p:nvGrpSpPr>
        <p:grpSpPr bwMode="auto">
          <a:xfrm>
            <a:off x="-466725" y="2205038"/>
            <a:ext cx="6048375" cy="1008062"/>
            <a:chOff x="340" y="1480"/>
            <a:chExt cx="3810" cy="635"/>
          </a:xfrm>
        </p:grpSpPr>
        <p:sp>
          <p:nvSpPr>
            <p:cNvPr id="33007" name="Freeform 433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08" name="Freeform 433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09" name="Freeform 433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79" name="Group 4346"/>
          <p:cNvGrpSpPr>
            <a:grpSpLocks/>
          </p:cNvGrpSpPr>
          <p:nvPr/>
        </p:nvGrpSpPr>
        <p:grpSpPr bwMode="auto">
          <a:xfrm>
            <a:off x="-395288" y="2205038"/>
            <a:ext cx="6048376" cy="1008062"/>
            <a:chOff x="340" y="1480"/>
            <a:chExt cx="3810" cy="635"/>
          </a:xfrm>
        </p:grpSpPr>
        <p:sp>
          <p:nvSpPr>
            <p:cNvPr id="33019" name="Freeform 434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20" name="Freeform 434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21" name="Freeform 434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90" name="Group 4358"/>
          <p:cNvGrpSpPr>
            <a:grpSpLocks/>
          </p:cNvGrpSpPr>
          <p:nvPr/>
        </p:nvGrpSpPr>
        <p:grpSpPr bwMode="auto">
          <a:xfrm>
            <a:off x="-322263" y="2205038"/>
            <a:ext cx="6048376" cy="1008062"/>
            <a:chOff x="340" y="1480"/>
            <a:chExt cx="3810" cy="635"/>
          </a:xfrm>
        </p:grpSpPr>
        <p:sp>
          <p:nvSpPr>
            <p:cNvPr id="33031" name="Freeform 435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32" name="Freeform 436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33" name="Freeform 436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91" name="Group 4370"/>
          <p:cNvGrpSpPr>
            <a:grpSpLocks/>
          </p:cNvGrpSpPr>
          <p:nvPr/>
        </p:nvGrpSpPr>
        <p:grpSpPr bwMode="auto">
          <a:xfrm>
            <a:off x="-250825" y="2205038"/>
            <a:ext cx="6048375" cy="1008062"/>
            <a:chOff x="340" y="1480"/>
            <a:chExt cx="3810" cy="635"/>
          </a:xfrm>
        </p:grpSpPr>
        <p:sp>
          <p:nvSpPr>
            <p:cNvPr id="33043" name="Freeform 437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44" name="Freeform 437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45" name="Freeform 437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94" name="Group 4382"/>
          <p:cNvGrpSpPr>
            <a:grpSpLocks/>
          </p:cNvGrpSpPr>
          <p:nvPr/>
        </p:nvGrpSpPr>
        <p:grpSpPr bwMode="auto">
          <a:xfrm>
            <a:off x="-179388" y="2205038"/>
            <a:ext cx="6048376" cy="1008062"/>
            <a:chOff x="340" y="1480"/>
            <a:chExt cx="3810" cy="635"/>
          </a:xfrm>
        </p:grpSpPr>
        <p:sp>
          <p:nvSpPr>
            <p:cNvPr id="33055" name="Freeform 438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56" name="Freeform 438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57" name="Freeform 438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298" name="Group 4394"/>
          <p:cNvGrpSpPr>
            <a:grpSpLocks/>
          </p:cNvGrpSpPr>
          <p:nvPr/>
        </p:nvGrpSpPr>
        <p:grpSpPr bwMode="auto">
          <a:xfrm>
            <a:off x="-107950" y="2205038"/>
            <a:ext cx="6048375" cy="1008062"/>
            <a:chOff x="340" y="1480"/>
            <a:chExt cx="3810" cy="635"/>
          </a:xfrm>
        </p:grpSpPr>
        <p:sp>
          <p:nvSpPr>
            <p:cNvPr id="33067" name="Freeform 439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68" name="Freeform 439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69" name="Freeform 439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02" name="Group 4406"/>
          <p:cNvGrpSpPr>
            <a:grpSpLocks/>
          </p:cNvGrpSpPr>
          <p:nvPr/>
        </p:nvGrpSpPr>
        <p:grpSpPr bwMode="auto">
          <a:xfrm>
            <a:off x="-36513" y="2205038"/>
            <a:ext cx="6048376" cy="1008062"/>
            <a:chOff x="340" y="1480"/>
            <a:chExt cx="3810" cy="635"/>
          </a:xfrm>
        </p:grpSpPr>
        <p:sp>
          <p:nvSpPr>
            <p:cNvPr id="33079" name="Freeform 440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80" name="Freeform 440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81" name="Freeform 440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03" name="Group 4418"/>
          <p:cNvGrpSpPr>
            <a:grpSpLocks/>
          </p:cNvGrpSpPr>
          <p:nvPr/>
        </p:nvGrpSpPr>
        <p:grpSpPr bwMode="auto">
          <a:xfrm>
            <a:off x="34925" y="2205038"/>
            <a:ext cx="6048375" cy="1008062"/>
            <a:chOff x="340" y="1480"/>
            <a:chExt cx="3810" cy="635"/>
          </a:xfrm>
        </p:grpSpPr>
        <p:sp>
          <p:nvSpPr>
            <p:cNvPr id="33091" name="Freeform 441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92" name="Freeform 442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093" name="Freeform 442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06" name="Group 4430"/>
          <p:cNvGrpSpPr>
            <a:grpSpLocks/>
          </p:cNvGrpSpPr>
          <p:nvPr/>
        </p:nvGrpSpPr>
        <p:grpSpPr bwMode="auto">
          <a:xfrm>
            <a:off x="107950" y="2205038"/>
            <a:ext cx="6048375" cy="1008062"/>
            <a:chOff x="340" y="1480"/>
            <a:chExt cx="3810" cy="635"/>
          </a:xfrm>
        </p:grpSpPr>
        <p:sp>
          <p:nvSpPr>
            <p:cNvPr id="33103" name="Freeform 443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04" name="Freeform 443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05" name="Freeform 443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10" name="Group 4442"/>
          <p:cNvGrpSpPr>
            <a:grpSpLocks/>
          </p:cNvGrpSpPr>
          <p:nvPr/>
        </p:nvGrpSpPr>
        <p:grpSpPr bwMode="auto">
          <a:xfrm>
            <a:off x="179388" y="2205038"/>
            <a:ext cx="6048375" cy="1008062"/>
            <a:chOff x="340" y="1480"/>
            <a:chExt cx="3810" cy="635"/>
          </a:xfrm>
        </p:grpSpPr>
        <p:sp>
          <p:nvSpPr>
            <p:cNvPr id="33115" name="Freeform 4443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16" name="Freeform 4444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17" name="Freeform 4445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14" name="Group 4454"/>
          <p:cNvGrpSpPr>
            <a:grpSpLocks/>
          </p:cNvGrpSpPr>
          <p:nvPr/>
        </p:nvGrpSpPr>
        <p:grpSpPr bwMode="auto">
          <a:xfrm>
            <a:off x="254000" y="2205038"/>
            <a:ext cx="6048375" cy="1008062"/>
            <a:chOff x="340" y="1480"/>
            <a:chExt cx="3810" cy="635"/>
          </a:xfrm>
        </p:grpSpPr>
        <p:sp>
          <p:nvSpPr>
            <p:cNvPr id="33127" name="Freeform 4455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28" name="Freeform 4456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29" name="Freeform 4457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15" name="Group 4466"/>
          <p:cNvGrpSpPr>
            <a:grpSpLocks/>
          </p:cNvGrpSpPr>
          <p:nvPr/>
        </p:nvGrpSpPr>
        <p:grpSpPr bwMode="auto">
          <a:xfrm>
            <a:off x="325438" y="2205038"/>
            <a:ext cx="6048375" cy="1008062"/>
            <a:chOff x="340" y="1480"/>
            <a:chExt cx="3810" cy="635"/>
          </a:xfrm>
        </p:grpSpPr>
        <p:sp>
          <p:nvSpPr>
            <p:cNvPr id="33139" name="Freeform 4467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40" name="Freeform 4468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41" name="Freeform 4469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18" name="Group 4478"/>
          <p:cNvGrpSpPr>
            <a:grpSpLocks/>
          </p:cNvGrpSpPr>
          <p:nvPr/>
        </p:nvGrpSpPr>
        <p:grpSpPr bwMode="auto">
          <a:xfrm>
            <a:off x="396875" y="2205038"/>
            <a:ext cx="6048375" cy="1008062"/>
            <a:chOff x="340" y="1480"/>
            <a:chExt cx="3810" cy="635"/>
          </a:xfrm>
        </p:grpSpPr>
        <p:sp>
          <p:nvSpPr>
            <p:cNvPr id="33151" name="Freeform 4479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52" name="Freeform 4480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53" name="Freeform 4481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322" name="Group 4490"/>
          <p:cNvGrpSpPr>
            <a:grpSpLocks/>
          </p:cNvGrpSpPr>
          <p:nvPr/>
        </p:nvGrpSpPr>
        <p:grpSpPr bwMode="auto">
          <a:xfrm>
            <a:off x="469900" y="2205038"/>
            <a:ext cx="6048375" cy="1008062"/>
            <a:chOff x="340" y="1480"/>
            <a:chExt cx="3810" cy="635"/>
          </a:xfrm>
        </p:grpSpPr>
        <p:sp>
          <p:nvSpPr>
            <p:cNvPr id="33163" name="Freeform 4491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64" name="Freeform 4492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3165" name="Freeform 4493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7984" name="Rectangle 3408"/>
          <p:cNvSpPr>
            <a:spLocks noChangeArrowheads="1"/>
          </p:cNvSpPr>
          <p:nvPr/>
        </p:nvSpPr>
        <p:spPr bwMode="auto">
          <a:xfrm>
            <a:off x="0" y="1555750"/>
            <a:ext cx="539750" cy="230505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8004" name="Line 3428"/>
          <p:cNvSpPr>
            <a:spLocks noChangeShapeType="1"/>
          </p:cNvSpPr>
          <p:nvPr/>
        </p:nvSpPr>
        <p:spPr bwMode="auto">
          <a:xfrm>
            <a:off x="4683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05" name="Line 3429"/>
          <p:cNvSpPr>
            <a:spLocks noChangeShapeType="1"/>
          </p:cNvSpPr>
          <p:nvPr/>
        </p:nvSpPr>
        <p:spPr bwMode="auto">
          <a:xfrm>
            <a:off x="6111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06" name="Line 3430"/>
          <p:cNvSpPr>
            <a:spLocks noChangeShapeType="1"/>
          </p:cNvSpPr>
          <p:nvPr/>
        </p:nvSpPr>
        <p:spPr bwMode="auto">
          <a:xfrm>
            <a:off x="75723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07" name="Line 3431"/>
          <p:cNvSpPr>
            <a:spLocks noChangeShapeType="1"/>
          </p:cNvSpPr>
          <p:nvPr/>
        </p:nvSpPr>
        <p:spPr bwMode="auto">
          <a:xfrm>
            <a:off x="9001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08" name="Line 3432"/>
          <p:cNvSpPr>
            <a:spLocks noChangeShapeType="1"/>
          </p:cNvSpPr>
          <p:nvPr/>
        </p:nvSpPr>
        <p:spPr bwMode="auto">
          <a:xfrm>
            <a:off x="104457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09" name="Line 3433"/>
          <p:cNvSpPr>
            <a:spLocks noChangeShapeType="1"/>
          </p:cNvSpPr>
          <p:nvPr/>
        </p:nvSpPr>
        <p:spPr bwMode="auto">
          <a:xfrm>
            <a:off x="118745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0" name="Line 3434"/>
          <p:cNvSpPr>
            <a:spLocks noChangeShapeType="1"/>
          </p:cNvSpPr>
          <p:nvPr/>
        </p:nvSpPr>
        <p:spPr bwMode="auto">
          <a:xfrm>
            <a:off x="13319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1" name="Line 3435"/>
          <p:cNvSpPr>
            <a:spLocks noChangeShapeType="1"/>
          </p:cNvSpPr>
          <p:nvPr/>
        </p:nvSpPr>
        <p:spPr bwMode="auto">
          <a:xfrm>
            <a:off x="14747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2" name="Line 3436"/>
          <p:cNvSpPr>
            <a:spLocks noChangeShapeType="1"/>
          </p:cNvSpPr>
          <p:nvPr/>
        </p:nvSpPr>
        <p:spPr bwMode="auto">
          <a:xfrm>
            <a:off x="162083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3" name="Line 3437"/>
          <p:cNvSpPr>
            <a:spLocks noChangeShapeType="1"/>
          </p:cNvSpPr>
          <p:nvPr/>
        </p:nvSpPr>
        <p:spPr bwMode="auto">
          <a:xfrm>
            <a:off x="17637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4" name="Line 3438"/>
          <p:cNvSpPr>
            <a:spLocks noChangeShapeType="1"/>
          </p:cNvSpPr>
          <p:nvPr/>
        </p:nvSpPr>
        <p:spPr bwMode="auto">
          <a:xfrm>
            <a:off x="190817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5" name="Line 3439"/>
          <p:cNvSpPr>
            <a:spLocks noChangeShapeType="1"/>
          </p:cNvSpPr>
          <p:nvPr/>
        </p:nvSpPr>
        <p:spPr bwMode="auto">
          <a:xfrm>
            <a:off x="205105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6" name="Line 3440"/>
          <p:cNvSpPr>
            <a:spLocks noChangeShapeType="1"/>
          </p:cNvSpPr>
          <p:nvPr/>
        </p:nvSpPr>
        <p:spPr bwMode="auto">
          <a:xfrm>
            <a:off x="2214546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7" name="Line 3441"/>
          <p:cNvSpPr>
            <a:spLocks noChangeShapeType="1"/>
          </p:cNvSpPr>
          <p:nvPr/>
        </p:nvSpPr>
        <p:spPr bwMode="auto">
          <a:xfrm>
            <a:off x="233997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8" name="Line 3442"/>
          <p:cNvSpPr>
            <a:spLocks noChangeShapeType="1"/>
          </p:cNvSpPr>
          <p:nvPr/>
        </p:nvSpPr>
        <p:spPr bwMode="auto">
          <a:xfrm>
            <a:off x="248602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19" name="Line 3443"/>
          <p:cNvSpPr>
            <a:spLocks noChangeShapeType="1"/>
          </p:cNvSpPr>
          <p:nvPr/>
        </p:nvSpPr>
        <p:spPr bwMode="auto">
          <a:xfrm>
            <a:off x="262890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0" name="Line 3444"/>
          <p:cNvSpPr>
            <a:spLocks noChangeShapeType="1"/>
          </p:cNvSpPr>
          <p:nvPr/>
        </p:nvSpPr>
        <p:spPr bwMode="auto">
          <a:xfrm>
            <a:off x="277336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1" name="Line 3445"/>
          <p:cNvSpPr>
            <a:spLocks noChangeShapeType="1"/>
          </p:cNvSpPr>
          <p:nvPr/>
        </p:nvSpPr>
        <p:spPr bwMode="auto">
          <a:xfrm>
            <a:off x="291623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2" name="Line 3446"/>
          <p:cNvSpPr>
            <a:spLocks noChangeShapeType="1"/>
          </p:cNvSpPr>
          <p:nvPr/>
        </p:nvSpPr>
        <p:spPr bwMode="auto">
          <a:xfrm>
            <a:off x="306070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3" name="Line 3447"/>
          <p:cNvSpPr>
            <a:spLocks noChangeShapeType="1"/>
          </p:cNvSpPr>
          <p:nvPr/>
        </p:nvSpPr>
        <p:spPr bwMode="auto">
          <a:xfrm>
            <a:off x="320357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4" name="Line 3448"/>
          <p:cNvSpPr>
            <a:spLocks noChangeShapeType="1"/>
          </p:cNvSpPr>
          <p:nvPr/>
        </p:nvSpPr>
        <p:spPr bwMode="auto">
          <a:xfrm>
            <a:off x="334962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5" name="Line 3449"/>
          <p:cNvSpPr>
            <a:spLocks noChangeShapeType="1"/>
          </p:cNvSpPr>
          <p:nvPr/>
        </p:nvSpPr>
        <p:spPr bwMode="auto">
          <a:xfrm>
            <a:off x="349250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6" name="Line 3450"/>
          <p:cNvSpPr>
            <a:spLocks noChangeShapeType="1"/>
          </p:cNvSpPr>
          <p:nvPr/>
        </p:nvSpPr>
        <p:spPr bwMode="auto">
          <a:xfrm>
            <a:off x="363696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7" name="Line 3451"/>
          <p:cNvSpPr>
            <a:spLocks noChangeShapeType="1"/>
          </p:cNvSpPr>
          <p:nvPr/>
        </p:nvSpPr>
        <p:spPr bwMode="auto">
          <a:xfrm>
            <a:off x="377983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8" name="Line 3452"/>
          <p:cNvSpPr>
            <a:spLocks noChangeShapeType="1"/>
          </p:cNvSpPr>
          <p:nvPr/>
        </p:nvSpPr>
        <p:spPr bwMode="auto">
          <a:xfrm>
            <a:off x="392430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29" name="Line 3453"/>
          <p:cNvSpPr>
            <a:spLocks noChangeShapeType="1"/>
          </p:cNvSpPr>
          <p:nvPr/>
        </p:nvSpPr>
        <p:spPr bwMode="auto">
          <a:xfrm>
            <a:off x="406717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0" name="Line 3454"/>
          <p:cNvSpPr>
            <a:spLocks noChangeShapeType="1"/>
          </p:cNvSpPr>
          <p:nvPr/>
        </p:nvSpPr>
        <p:spPr bwMode="auto">
          <a:xfrm>
            <a:off x="421322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1" name="Line 3455"/>
          <p:cNvSpPr>
            <a:spLocks noChangeShapeType="1"/>
          </p:cNvSpPr>
          <p:nvPr/>
        </p:nvSpPr>
        <p:spPr bwMode="auto">
          <a:xfrm>
            <a:off x="435610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2" name="Line 3456"/>
          <p:cNvSpPr>
            <a:spLocks noChangeShapeType="1"/>
          </p:cNvSpPr>
          <p:nvPr/>
        </p:nvSpPr>
        <p:spPr bwMode="auto">
          <a:xfrm>
            <a:off x="450056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3" name="Line 3457"/>
          <p:cNvSpPr>
            <a:spLocks noChangeShapeType="1"/>
          </p:cNvSpPr>
          <p:nvPr/>
        </p:nvSpPr>
        <p:spPr bwMode="auto">
          <a:xfrm>
            <a:off x="464343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4" name="Line 3458"/>
          <p:cNvSpPr>
            <a:spLocks noChangeShapeType="1"/>
          </p:cNvSpPr>
          <p:nvPr/>
        </p:nvSpPr>
        <p:spPr bwMode="auto">
          <a:xfrm>
            <a:off x="47894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5" name="Line 3459"/>
          <p:cNvSpPr>
            <a:spLocks noChangeShapeType="1"/>
          </p:cNvSpPr>
          <p:nvPr/>
        </p:nvSpPr>
        <p:spPr bwMode="auto">
          <a:xfrm>
            <a:off x="493236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6" name="Line 3460"/>
          <p:cNvSpPr>
            <a:spLocks noChangeShapeType="1"/>
          </p:cNvSpPr>
          <p:nvPr/>
        </p:nvSpPr>
        <p:spPr bwMode="auto">
          <a:xfrm>
            <a:off x="50784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7" name="Line 3461"/>
          <p:cNvSpPr>
            <a:spLocks noChangeShapeType="1"/>
          </p:cNvSpPr>
          <p:nvPr/>
        </p:nvSpPr>
        <p:spPr bwMode="auto">
          <a:xfrm>
            <a:off x="52212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8" name="Line 3462"/>
          <p:cNvSpPr>
            <a:spLocks noChangeShapeType="1"/>
          </p:cNvSpPr>
          <p:nvPr/>
        </p:nvSpPr>
        <p:spPr bwMode="auto">
          <a:xfrm>
            <a:off x="536575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39" name="Line 3463"/>
          <p:cNvSpPr>
            <a:spLocks noChangeShapeType="1"/>
          </p:cNvSpPr>
          <p:nvPr/>
        </p:nvSpPr>
        <p:spPr bwMode="auto">
          <a:xfrm>
            <a:off x="550862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0" name="Line 3464"/>
          <p:cNvSpPr>
            <a:spLocks noChangeShapeType="1"/>
          </p:cNvSpPr>
          <p:nvPr/>
        </p:nvSpPr>
        <p:spPr bwMode="auto">
          <a:xfrm>
            <a:off x="56530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1" name="Line 3465"/>
          <p:cNvSpPr>
            <a:spLocks noChangeShapeType="1"/>
          </p:cNvSpPr>
          <p:nvPr/>
        </p:nvSpPr>
        <p:spPr bwMode="auto">
          <a:xfrm>
            <a:off x="579596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2" name="Line 3466"/>
          <p:cNvSpPr>
            <a:spLocks noChangeShapeType="1"/>
          </p:cNvSpPr>
          <p:nvPr/>
        </p:nvSpPr>
        <p:spPr bwMode="auto">
          <a:xfrm>
            <a:off x="59420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3" name="Line 3467"/>
          <p:cNvSpPr>
            <a:spLocks noChangeShapeType="1"/>
          </p:cNvSpPr>
          <p:nvPr/>
        </p:nvSpPr>
        <p:spPr bwMode="auto">
          <a:xfrm>
            <a:off x="60848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4" name="Line 3468"/>
          <p:cNvSpPr>
            <a:spLocks noChangeShapeType="1"/>
          </p:cNvSpPr>
          <p:nvPr/>
        </p:nvSpPr>
        <p:spPr bwMode="auto">
          <a:xfrm>
            <a:off x="622935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5" name="Line 3469"/>
          <p:cNvSpPr>
            <a:spLocks noChangeShapeType="1"/>
          </p:cNvSpPr>
          <p:nvPr/>
        </p:nvSpPr>
        <p:spPr bwMode="auto">
          <a:xfrm>
            <a:off x="637222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6" name="Line 3470"/>
          <p:cNvSpPr>
            <a:spLocks noChangeShapeType="1"/>
          </p:cNvSpPr>
          <p:nvPr/>
        </p:nvSpPr>
        <p:spPr bwMode="auto">
          <a:xfrm>
            <a:off x="65166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7" name="Line 3471"/>
          <p:cNvSpPr>
            <a:spLocks noChangeShapeType="1"/>
          </p:cNvSpPr>
          <p:nvPr/>
        </p:nvSpPr>
        <p:spPr bwMode="auto">
          <a:xfrm>
            <a:off x="665956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8" name="Line 3472"/>
          <p:cNvSpPr>
            <a:spLocks noChangeShapeType="1"/>
          </p:cNvSpPr>
          <p:nvPr/>
        </p:nvSpPr>
        <p:spPr bwMode="auto">
          <a:xfrm>
            <a:off x="68056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49" name="Line 3473"/>
          <p:cNvSpPr>
            <a:spLocks noChangeShapeType="1"/>
          </p:cNvSpPr>
          <p:nvPr/>
        </p:nvSpPr>
        <p:spPr bwMode="auto">
          <a:xfrm>
            <a:off x="69484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0" name="Line 3474"/>
          <p:cNvSpPr>
            <a:spLocks noChangeShapeType="1"/>
          </p:cNvSpPr>
          <p:nvPr/>
        </p:nvSpPr>
        <p:spPr bwMode="auto">
          <a:xfrm>
            <a:off x="709295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1" name="Line 3475"/>
          <p:cNvSpPr>
            <a:spLocks noChangeShapeType="1"/>
          </p:cNvSpPr>
          <p:nvPr/>
        </p:nvSpPr>
        <p:spPr bwMode="auto">
          <a:xfrm>
            <a:off x="723582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2" name="Line 3476"/>
          <p:cNvSpPr>
            <a:spLocks noChangeShapeType="1"/>
          </p:cNvSpPr>
          <p:nvPr/>
        </p:nvSpPr>
        <p:spPr bwMode="auto">
          <a:xfrm>
            <a:off x="738187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3" name="Line 3477"/>
          <p:cNvSpPr>
            <a:spLocks noChangeShapeType="1"/>
          </p:cNvSpPr>
          <p:nvPr/>
        </p:nvSpPr>
        <p:spPr bwMode="auto">
          <a:xfrm>
            <a:off x="752475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4" name="Line 3478"/>
          <p:cNvSpPr>
            <a:spLocks noChangeShapeType="1"/>
          </p:cNvSpPr>
          <p:nvPr/>
        </p:nvSpPr>
        <p:spPr bwMode="auto">
          <a:xfrm>
            <a:off x="767080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5" name="Line 3479"/>
          <p:cNvSpPr>
            <a:spLocks noChangeShapeType="1"/>
          </p:cNvSpPr>
          <p:nvPr/>
        </p:nvSpPr>
        <p:spPr bwMode="auto">
          <a:xfrm>
            <a:off x="7813675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6" name="Line 3480"/>
          <p:cNvSpPr>
            <a:spLocks noChangeShapeType="1"/>
          </p:cNvSpPr>
          <p:nvPr/>
        </p:nvSpPr>
        <p:spPr bwMode="auto">
          <a:xfrm>
            <a:off x="795813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7" name="Line 3481"/>
          <p:cNvSpPr>
            <a:spLocks noChangeShapeType="1"/>
          </p:cNvSpPr>
          <p:nvPr/>
        </p:nvSpPr>
        <p:spPr bwMode="auto">
          <a:xfrm>
            <a:off x="81010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8" name="Line 3482"/>
          <p:cNvSpPr>
            <a:spLocks noChangeShapeType="1"/>
          </p:cNvSpPr>
          <p:nvPr/>
        </p:nvSpPr>
        <p:spPr bwMode="auto">
          <a:xfrm>
            <a:off x="82438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59" name="Line 3483"/>
          <p:cNvSpPr>
            <a:spLocks noChangeShapeType="1"/>
          </p:cNvSpPr>
          <p:nvPr/>
        </p:nvSpPr>
        <p:spPr bwMode="auto">
          <a:xfrm>
            <a:off x="8388350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60" name="Line 3484"/>
          <p:cNvSpPr>
            <a:spLocks noChangeShapeType="1"/>
          </p:cNvSpPr>
          <p:nvPr/>
        </p:nvSpPr>
        <p:spPr bwMode="auto">
          <a:xfrm>
            <a:off x="8532813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8061" name="Line 3485"/>
          <p:cNvSpPr>
            <a:spLocks noChangeShapeType="1"/>
          </p:cNvSpPr>
          <p:nvPr/>
        </p:nvSpPr>
        <p:spPr bwMode="auto">
          <a:xfrm>
            <a:off x="8675688" y="1484313"/>
            <a:ext cx="0" cy="2447925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7991" name="Arc 3415"/>
          <p:cNvSpPr>
            <a:spLocks/>
          </p:cNvSpPr>
          <p:nvPr/>
        </p:nvSpPr>
        <p:spPr bwMode="auto">
          <a:xfrm flipH="1">
            <a:off x="539750" y="2636838"/>
            <a:ext cx="985838" cy="957262"/>
          </a:xfrm>
          <a:custGeom>
            <a:avLst/>
            <a:gdLst>
              <a:gd name="G0" fmla="+- 0 0 0"/>
              <a:gd name="G1" fmla="+- 13047 0 0"/>
              <a:gd name="G2" fmla="+- 21600 0 0"/>
              <a:gd name="T0" fmla="*/ 17214 w 17402"/>
              <a:gd name="T1" fmla="*/ 0 h 13047"/>
              <a:gd name="T2" fmla="*/ 17402 w 17402"/>
              <a:gd name="T3" fmla="*/ 251 h 13047"/>
              <a:gd name="T4" fmla="*/ 0 w 17402"/>
              <a:gd name="T5" fmla="*/ 13047 h 13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02" h="13047" fill="none" extrusionOk="0">
                <a:moveTo>
                  <a:pt x="17214" y="-1"/>
                </a:moveTo>
                <a:cubicBezTo>
                  <a:pt x="17277" y="83"/>
                  <a:pt x="17339" y="166"/>
                  <a:pt x="17401" y="251"/>
                </a:cubicBezTo>
              </a:path>
              <a:path w="17402" h="13047" stroke="0" extrusionOk="0">
                <a:moveTo>
                  <a:pt x="17214" y="-1"/>
                </a:moveTo>
                <a:cubicBezTo>
                  <a:pt x="17277" y="83"/>
                  <a:pt x="17339" y="166"/>
                  <a:pt x="17401" y="251"/>
                </a:cubicBezTo>
                <a:lnTo>
                  <a:pt x="0" y="13047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922" name="Rectangle 2442"/>
          <p:cNvSpPr>
            <a:spLocks noChangeArrowheads="1"/>
          </p:cNvSpPr>
          <p:nvPr/>
        </p:nvSpPr>
        <p:spPr bwMode="auto">
          <a:xfrm>
            <a:off x="368300" y="26527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7992" name="Arc 3416"/>
          <p:cNvSpPr>
            <a:spLocks/>
          </p:cNvSpPr>
          <p:nvPr/>
        </p:nvSpPr>
        <p:spPr bwMode="auto">
          <a:xfrm flipH="1">
            <a:off x="2513013" y="2647950"/>
            <a:ext cx="619125" cy="1381125"/>
          </a:xfrm>
          <a:custGeom>
            <a:avLst/>
            <a:gdLst>
              <a:gd name="G0" fmla="+- 0 0 0"/>
              <a:gd name="G1" fmla="+- 18811 0 0"/>
              <a:gd name="G2" fmla="+- 21600 0 0"/>
              <a:gd name="T0" fmla="*/ 10617 w 10912"/>
              <a:gd name="T1" fmla="*/ 0 h 18811"/>
              <a:gd name="T2" fmla="*/ 10912 w 10912"/>
              <a:gd name="T3" fmla="*/ 170 h 18811"/>
              <a:gd name="T4" fmla="*/ 0 w 10912"/>
              <a:gd name="T5" fmla="*/ 18811 h 18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12" h="18811" fill="none" extrusionOk="0">
                <a:moveTo>
                  <a:pt x="10616" y="0"/>
                </a:moveTo>
                <a:cubicBezTo>
                  <a:pt x="10715" y="56"/>
                  <a:pt x="10814" y="112"/>
                  <a:pt x="10912" y="169"/>
                </a:cubicBezTo>
              </a:path>
              <a:path w="10912" h="18811" stroke="0" extrusionOk="0">
                <a:moveTo>
                  <a:pt x="10616" y="0"/>
                </a:moveTo>
                <a:cubicBezTo>
                  <a:pt x="10715" y="56"/>
                  <a:pt x="10814" y="112"/>
                  <a:pt x="10912" y="169"/>
                </a:cubicBezTo>
                <a:lnTo>
                  <a:pt x="0" y="18811"/>
                </a:lnTo>
                <a:close/>
              </a:path>
            </a:pathLst>
          </a:custGeom>
          <a:noFill/>
          <a:ln w="9525">
            <a:solidFill>
              <a:srgbClr val="0000CC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2923" name="Rectangle 2443"/>
          <p:cNvSpPr>
            <a:spLocks noChangeArrowheads="1"/>
          </p:cNvSpPr>
          <p:nvPr/>
        </p:nvSpPr>
        <p:spPr bwMode="auto">
          <a:xfrm>
            <a:off x="2341563" y="26368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hr-HR" dirty="0"/>
              <a:t>Konstruktivna interferencija</a:t>
            </a:r>
          </a:p>
        </p:txBody>
      </p:sp>
      <p:sp>
        <p:nvSpPr>
          <p:cNvPr id="33166" name="Line 4494"/>
          <p:cNvSpPr>
            <a:spLocks noChangeShapeType="1"/>
          </p:cNvSpPr>
          <p:nvPr/>
        </p:nvSpPr>
        <p:spPr bwMode="auto">
          <a:xfrm>
            <a:off x="2555875" y="42926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167" name="Line 4495"/>
          <p:cNvSpPr>
            <a:spLocks noChangeShapeType="1"/>
          </p:cNvSpPr>
          <p:nvPr/>
        </p:nvSpPr>
        <p:spPr bwMode="auto">
          <a:xfrm>
            <a:off x="539750" y="4940300"/>
            <a:ext cx="5976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168" name="Line 4496"/>
          <p:cNvSpPr>
            <a:spLocks noChangeShapeType="1"/>
          </p:cNvSpPr>
          <p:nvPr/>
        </p:nvSpPr>
        <p:spPr bwMode="auto">
          <a:xfrm>
            <a:off x="6516688" y="42926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169" name="Rectangle 4497"/>
          <p:cNvSpPr>
            <a:spLocks noChangeArrowheads="1"/>
          </p:cNvSpPr>
          <p:nvPr/>
        </p:nvSpPr>
        <p:spPr bwMode="auto">
          <a:xfrm>
            <a:off x="4367213" y="3835400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170" name="Rectangle 4498"/>
          <p:cNvSpPr>
            <a:spLocks noChangeArrowheads="1"/>
          </p:cNvSpPr>
          <p:nvPr/>
        </p:nvSpPr>
        <p:spPr bwMode="auto">
          <a:xfrm>
            <a:off x="3143250" y="4437063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171" name="Rectangle 4499"/>
          <p:cNvSpPr>
            <a:spLocks noChangeArrowheads="1"/>
          </p:cNvSpPr>
          <p:nvPr/>
        </p:nvSpPr>
        <p:spPr bwMode="auto">
          <a:xfrm>
            <a:off x="7092950" y="38354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 = </a:t>
            </a:r>
          </a:p>
        </p:txBody>
      </p:sp>
      <p:sp>
        <p:nvSpPr>
          <p:cNvPr id="33172" name="Rectangle 4500"/>
          <p:cNvSpPr>
            <a:spLocks noChangeArrowheads="1"/>
          </p:cNvSpPr>
          <p:nvPr/>
        </p:nvSpPr>
        <p:spPr bwMode="auto">
          <a:xfrm>
            <a:off x="903288" y="5897563"/>
            <a:ext cx="216693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</a:t>
            </a:r>
            <a:r>
              <a:rPr lang="hr-HR" sz="2400" i="1">
                <a:latin typeface="Times New Roman" pitchFamily="18" charset="0"/>
              </a:rPr>
              <a:t> = 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– x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2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= k</a:t>
            </a:r>
            <a:endParaRPr lang="hr-HR" sz="24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173" name="Rectangle 4501"/>
          <p:cNvSpPr>
            <a:spLocks noChangeArrowheads="1"/>
          </p:cNvSpPr>
          <p:nvPr/>
        </p:nvSpPr>
        <p:spPr bwMode="auto">
          <a:xfrm>
            <a:off x="2990850" y="5897563"/>
            <a:ext cx="189706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,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k =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0,1,2,3...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174" name="Rectangle 4502"/>
          <p:cNvSpPr>
            <a:spLocks noChangeArrowheads="1"/>
          </p:cNvSpPr>
          <p:nvPr/>
        </p:nvSpPr>
        <p:spPr bwMode="auto">
          <a:xfrm>
            <a:off x="900113" y="5322888"/>
            <a:ext cx="32448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</a:t>
            </a:r>
            <a:r>
              <a:rPr lang="hr-HR" sz="2400" i="1">
                <a:latin typeface="Times New Roman" pitchFamily="18" charset="0"/>
              </a:rPr>
              <a:t> </a:t>
            </a:r>
            <a:r>
              <a:rPr lang="hr-HR" sz="2400"/>
              <a:t>- razlika hoda valova</a:t>
            </a:r>
            <a:endParaRPr lang="hr-HR" sz="24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175" name="Rectangle 4503"/>
          <p:cNvSpPr>
            <a:spLocks noChangeArrowheads="1"/>
          </p:cNvSpPr>
          <p:nvPr/>
        </p:nvSpPr>
        <p:spPr bwMode="auto">
          <a:xfrm>
            <a:off x="4791075" y="5876925"/>
            <a:ext cx="38131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/>
              <a:t>konstruktivna interferencija</a:t>
            </a:r>
            <a:endParaRPr lang="hr-HR" sz="24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176" name="Line 4504"/>
          <p:cNvSpPr>
            <a:spLocks noChangeShapeType="1"/>
          </p:cNvSpPr>
          <p:nvPr/>
        </p:nvSpPr>
        <p:spPr bwMode="auto">
          <a:xfrm>
            <a:off x="539750" y="37163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177" name="Line 4505"/>
          <p:cNvSpPr>
            <a:spLocks noChangeShapeType="1"/>
          </p:cNvSpPr>
          <p:nvPr/>
        </p:nvSpPr>
        <p:spPr bwMode="auto">
          <a:xfrm>
            <a:off x="2555875" y="38608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178" name="Line 4506"/>
          <p:cNvSpPr>
            <a:spLocks noChangeShapeType="1"/>
          </p:cNvSpPr>
          <p:nvPr/>
        </p:nvSpPr>
        <p:spPr bwMode="auto">
          <a:xfrm>
            <a:off x="8532813" y="32845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3179" name="Line 4507"/>
          <p:cNvSpPr>
            <a:spLocks noChangeShapeType="1"/>
          </p:cNvSpPr>
          <p:nvPr/>
        </p:nvSpPr>
        <p:spPr bwMode="auto">
          <a:xfrm>
            <a:off x="6516688" y="32845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089" name="TextBox 1088"/>
          <p:cNvSpPr txBox="1"/>
          <p:nvPr/>
        </p:nvSpPr>
        <p:spPr>
          <a:xfrm>
            <a:off x="428596" y="1000108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Brjegovi se preklapaju s brjegovima i dolovi s dolovima valova</a:t>
            </a:r>
          </a:p>
        </p:txBody>
      </p:sp>
      <p:sp>
        <p:nvSpPr>
          <p:cNvPr id="1090" name="TextBox 1089"/>
          <p:cNvSpPr txBox="1"/>
          <p:nvPr/>
        </p:nvSpPr>
        <p:spPr>
          <a:xfrm>
            <a:off x="428596" y="6427113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Razlika hoda valova jednaka je cijelom broju valnih duljina.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27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7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2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1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10"/>
                            </p:stCondLst>
                            <p:childTnLst>
                              <p:par>
                                <p:cTn id="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10"/>
                            </p:stCondLst>
                            <p:childTnLst>
                              <p:par>
                                <p:cTn id="1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1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1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10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1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10"/>
                            </p:stCondLst>
                            <p:childTnLst>
                              <p:par>
                                <p:cTn id="1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1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10"/>
                            </p:stCondLst>
                            <p:childTnLst>
                              <p:par>
                                <p:cTn id="1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10"/>
                            </p:stCondLst>
                            <p:childTnLst>
                              <p:par>
                                <p:cTn id="1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10"/>
                            </p:stCondLst>
                            <p:childTnLst>
                              <p:par>
                                <p:cTn id="1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10"/>
                            </p:stCondLst>
                            <p:childTnLst>
                              <p:par>
                                <p:cTn id="1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10"/>
                            </p:stCondLst>
                            <p:childTnLst>
                              <p:par>
                                <p:cTn id="1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10"/>
                            </p:stCondLst>
                            <p:childTnLst>
                              <p:par>
                                <p:cTn id="1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410"/>
                            </p:stCondLst>
                            <p:childTnLst>
                              <p:par>
                                <p:cTn id="1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10"/>
                            </p:stCondLst>
                            <p:childTnLst>
                              <p:par>
                                <p:cTn id="1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610"/>
                            </p:stCondLst>
                            <p:childTnLst>
                              <p:par>
                                <p:cTn id="1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10"/>
                            </p:stCondLst>
                            <p:childTnLst>
                              <p:par>
                                <p:cTn id="1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10"/>
                            </p:stCondLst>
                            <p:childTnLst>
                              <p:par>
                                <p:cTn id="1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10"/>
                            </p:stCondLst>
                            <p:childTnLst>
                              <p:par>
                                <p:cTn id="1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10"/>
                            </p:stCondLst>
                            <p:childTnLst>
                              <p:par>
                                <p:cTn id="1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110"/>
                            </p:stCondLst>
                            <p:childTnLst>
                              <p:par>
                                <p:cTn id="2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210"/>
                            </p:stCondLst>
                            <p:childTnLst>
                              <p:par>
                                <p:cTn id="2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310"/>
                            </p:stCondLst>
                            <p:childTnLst>
                              <p:par>
                                <p:cTn id="2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410"/>
                            </p:stCondLst>
                            <p:childTnLst>
                              <p:par>
                                <p:cTn id="2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10"/>
                            </p:stCondLst>
                            <p:childTnLst>
                              <p:par>
                                <p:cTn id="2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610"/>
                            </p:stCondLst>
                            <p:childTnLst>
                              <p:par>
                                <p:cTn id="2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710"/>
                            </p:stCondLst>
                            <p:childTnLst>
                              <p:par>
                                <p:cTn id="2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810"/>
                            </p:stCondLst>
                            <p:childTnLst>
                              <p:par>
                                <p:cTn id="2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910"/>
                            </p:stCondLst>
                            <p:childTnLst>
                              <p:par>
                                <p:cTn id="2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10"/>
                            </p:stCondLst>
                            <p:childTnLst>
                              <p:par>
                                <p:cTn id="2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110"/>
                            </p:stCondLst>
                            <p:childTnLst>
                              <p:par>
                                <p:cTn id="2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210"/>
                            </p:stCondLst>
                            <p:childTnLst>
                              <p:par>
                                <p:cTn id="2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10"/>
                            </p:stCondLst>
                            <p:childTnLst>
                              <p:par>
                                <p:cTn id="2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410"/>
                            </p:stCondLst>
                            <p:childTnLst>
                              <p:par>
                                <p:cTn id="2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510"/>
                            </p:stCondLst>
                            <p:childTnLst>
                              <p:par>
                                <p:cTn id="2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610"/>
                            </p:stCondLst>
                            <p:childTnLst>
                              <p:par>
                                <p:cTn id="2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710"/>
                            </p:stCondLst>
                            <p:childTnLst>
                              <p:par>
                                <p:cTn id="2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810"/>
                            </p:stCondLst>
                            <p:childTnLst>
                              <p:par>
                                <p:cTn id="2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910"/>
                            </p:stCondLst>
                            <p:childTnLst>
                              <p:par>
                                <p:cTn id="2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10"/>
                            </p:stCondLst>
                            <p:childTnLst>
                              <p:par>
                                <p:cTn id="2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110"/>
                            </p:stCondLst>
                            <p:childTnLst>
                              <p:par>
                                <p:cTn id="3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210"/>
                            </p:stCondLst>
                            <p:childTnLst>
                              <p:par>
                                <p:cTn id="3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310"/>
                            </p:stCondLst>
                            <p:childTnLst>
                              <p:par>
                                <p:cTn id="3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410"/>
                            </p:stCondLst>
                            <p:childTnLst>
                              <p:par>
                                <p:cTn id="3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510"/>
                            </p:stCondLst>
                            <p:childTnLst>
                              <p:par>
                                <p:cTn id="3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610"/>
                            </p:stCondLst>
                            <p:childTnLst>
                              <p:par>
                                <p:cTn id="3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710"/>
                            </p:stCondLst>
                            <p:childTnLst>
                              <p:par>
                                <p:cTn id="3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810"/>
                            </p:stCondLst>
                            <p:childTnLst>
                              <p:par>
                                <p:cTn id="3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5910"/>
                            </p:stCondLst>
                            <p:childTnLst>
                              <p:par>
                                <p:cTn id="3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10"/>
                            </p:stCondLst>
                            <p:childTnLst>
                              <p:par>
                                <p:cTn id="3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110"/>
                            </p:stCondLst>
                            <p:childTnLst>
                              <p:par>
                                <p:cTn id="3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210"/>
                            </p:stCondLst>
                            <p:childTnLst>
                              <p:par>
                                <p:cTn id="3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310"/>
                            </p:stCondLst>
                            <p:childTnLst>
                              <p:par>
                                <p:cTn id="3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410"/>
                            </p:stCondLst>
                            <p:childTnLst>
                              <p:par>
                                <p:cTn id="3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510"/>
                            </p:stCondLst>
                            <p:childTnLst>
                              <p:par>
                                <p:cTn id="3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610"/>
                            </p:stCondLst>
                            <p:childTnLst>
                              <p:par>
                                <p:cTn id="3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710"/>
                            </p:stCondLst>
                            <p:childTnLst>
                              <p:par>
                                <p:cTn id="3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810"/>
                            </p:stCondLst>
                            <p:childTnLst>
                              <p:par>
                                <p:cTn id="3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910"/>
                            </p:stCondLst>
                            <p:childTnLst>
                              <p:par>
                                <p:cTn id="3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7010"/>
                            </p:stCondLst>
                            <p:childTnLst>
                              <p:par>
                                <p:cTn id="3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110"/>
                            </p:stCondLst>
                            <p:childTnLst>
                              <p:par>
                                <p:cTn id="4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7210"/>
                            </p:stCondLst>
                            <p:childTnLst>
                              <p:par>
                                <p:cTn id="4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310"/>
                            </p:stCondLst>
                            <p:childTnLst>
                              <p:par>
                                <p:cTn id="4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7410"/>
                            </p:stCondLst>
                            <p:childTnLst>
                              <p:par>
                                <p:cTn id="4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10"/>
                            </p:stCondLst>
                            <p:childTnLst>
                              <p:par>
                                <p:cTn id="4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7610"/>
                            </p:stCondLst>
                            <p:childTnLst>
                              <p:par>
                                <p:cTn id="4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7710"/>
                            </p:stCondLst>
                            <p:childTnLst>
                              <p:par>
                                <p:cTn id="4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7810"/>
                            </p:stCondLst>
                            <p:childTnLst>
                              <p:par>
                                <p:cTn id="4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7910"/>
                            </p:stCondLst>
                            <p:childTnLst>
                              <p:par>
                                <p:cTn id="4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8010"/>
                            </p:stCondLst>
                            <p:childTnLst>
                              <p:par>
                                <p:cTn id="4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8110"/>
                            </p:stCondLst>
                            <p:childTnLst>
                              <p:par>
                                <p:cTn id="4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8210"/>
                            </p:stCondLst>
                            <p:childTnLst>
                              <p:par>
                                <p:cTn id="4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0" dur="500"/>
                                        <p:tgtEl>
                                          <p:spTgt spid="3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3" dur="500"/>
                                        <p:tgtEl>
                                          <p:spTgt spid="3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"/>
                            </p:stCondLst>
                            <p:childTnLst>
                              <p:par>
                                <p:cTn id="4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00"/>
                            </p:stCondLst>
                            <p:childTnLst>
                              <p:par>
                                <p:cTn id="4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1" dur="500"/>
                                        <p:tgtEl>
                                          <p:spTgt spid="3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6" dur="500"/>
                                        <p:tgtEl>
                                          <p:spTgt spid="3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00"/>
                            </p:stCondLst>
                            <p:childTnLst>
                              <p:par>
                                <p:cTn id="4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0" dur="500"/>
                                        <p:tgtEl>
                                          <p:spTgt spid="3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000"/>
                            </p:stCondLst>
                            <p:childTnLst>
                              <p:par>
                                <p:cTn id="4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3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9" dur="500"/>
                                        <p:tgtEl>
                                          <p:spTgt spid="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500"/>
                            </p:stCondLst>
                            <p:childTnLst>
                              <p:par>
                                <p:cTn id="5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500"/>
                                        <p:tgtEl>
                                          <p:spTgt spid="3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000"/>
                            </p:stCondLst>
                            <p:childTnLst>
                              <p:par>
                                <p:cTn id="5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3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2" dur="500"/>
                                        <p:tgtEl>
                                          <p:spTgt spid="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2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91" grpId="0" animBg="1"/>
      <p:bldP spid="27991" grpId="1" animBg="1"/>
      <p:bldP spid="27991" grpId="2" animBg="1"/>
      <p:bldP spid="22922" grpId="0"/>
      <p:bldP spid="27992" grpId="0" animBg="1"/>
      <p:bldP spid="27992" grpId="1" animBg="1"/>
      <p:bldP spid="27992" grpId="2" animBg="1"/>
      <p:bldP spid="22923" grpId="0"/>
      <p:bldP spid="2052" grpId="0"/>
      <p:bldP spid="33166" grpId="0" animBg="1"/>
      <p:bldP spid="33167" grpId="0" animBg="1"/>
      <p:bldP spid="33168" grpId="0" animBg="1"/>
      <p:bldP spid="33169" grpId="0"/>
      <p:bldP spid="33170" grpId="0"/>
      <p:bldP spid="33171" grpId="0"/>
      <p:bldP spid="33172" grpId="0"/>
      <p:bldP spid="33173" grpId="0"/>
      <p:bldP spid="33174" grpId="0"/>
      <p:bldP spid="33175" grpId="0"/>
      <p:bldP spid="33176" grpId="0" animBg="1"/>
      <p:bldP spid="33177" grpId="0" animBg="1"/>
      <p:bldP spid="33178" grpId="0" animBg="1"/>
      <p:bldP spid="33179" grpId="0" animBg="1"/>
      <p:bldP spid="1089" grpId="0"/>
      <p:bldP spid="10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06CF5D2-40FD-4C3C-B4FF-205647D60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VAL</a:t>
            </a:r>
            <a:endParaRPr lang="en-US" sz="2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632FBEA-EF53-4D5A-85D7-EB5097A0C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143000"/>
            <a:ext cx="8229600" cy="642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hr-HR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način prenošenja energije prostorom titranjem</a:t>
            </a:r>
            <a:endParaRPr lang="en-US" sz="20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9B0F7C2B-B883-49ED-A2DD-248F293A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6000750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hr-HR" sz="24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47109" name="Picture 8">
            <a:extLst>
              <a:ext uri="{FF2B5EF4-FFF2-40B4-BE49-F238E27FC236}">
                <a16:creationId xmlns:a16="http://schemas.microsoft.com/office/drawing/2014/main" id="{5A8AAD10-6FF7-4C0E-A654-1D98D7B2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857375"/>
            <a:ext cx="8359776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A773F-1A9A-4889-B197-809979013826}"/>
              </a:ext>
            </a:extLst>
          </p:cNvPr>
          <p:cNvSpPr txBox="1"/>
          <p:nvPr/>
        </p:nvSpPr>
        <p:spPr>
          <a:xfrm rot="16200000">
            <a:off x="6722269" y="3123407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17415"/>
          <p:cNvSpPr>
            <a:spLocks noChangeArrowheads="1"/>
          </p:cNvSpPr>
          <p:nvPr/>
        </p:nvSpPr>
        <p:spPr bwMode="auto">
          <a:xfrm>
            <a:off x="3502025" y="4962525"/>
            <a:ext cx="1668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>
                <a:latin typeface="Times New Roman" pitchFamily="18" charset="0"/>
              </a:rPr>
              <a:t>,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k =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1,2,3...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endParaRPr lang="hr-HR" sz="2400" i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560" name="Rectangle 17416"/>
          <p:cNvSpPr>
            <a:spLocks noChangeArrowheads="1"/>
          </p:cNvSpPr>
          <p:nvPr/>
        </p:nvSpPr>
        <p:spPr bwMode="auto">
          <a:xfrm>
            <a:off x="5194300" y="4962525"/>
            <a:ext cx="36607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r>
              <a:rPr lang="hr-HR" sz="2400"/>
              <a:t>destruktivna interferencija</a:t>
            </a:r>
            <a:endParaRPr lang="hr-HR" sz="240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3563" name="Object 17419"/>
          <p:cNvGraphicFramePr>
            <a:graphicFrameLocks noChangeAspect="1"/>
          </p:cNvGraphicFramePr>
          <p:nvPr/>
        </p:nvGraphicFramePr>
        <p:xfrm>
          <a:off x="6084888" y="2708275"/>
          <a:ext cx="863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708275"/>
                        <a:ext cx="8636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7421"/>
          <p:cNvGraphicFramePr>
            <a:graphicFrameLocks noChangeAspect="1"/>
          </p:cNvGraphicFramePr>
          <p:nvPr/>
        </p:nvGraphicFramePr>
        <p:xfrm>
          <a:off x="539750" y="4797425"/>
          <a:ext cx="28432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5" imgW="1409400" imgH="393480" progId="Equation.3">
                  <p:embed/>
                </p:oleObj>
              </mc:Choice>
              <mc:Fallback>
                <p:oleObj name="Equation" r:id="rId5" imgW="1409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97425"/>
                        <a:ext cx="28432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358"/>
          <p:cNvGrpSpPr>
            <a:grpSpLocks/>
          </p:cNvGrpSpPr>
          <p:nvPr/>
        </p:nvGrpSpPr>
        <p:grpSpPr bwMode="auto">
          <a:xfrm>
            <a:off x="-4213225" y="1414463"/>
            <a:ext cx="6048375" cy="1008062"/>
            <a:chOff x="-2699" y="1888"/>
            <a:chExt cx="3810" cy="635"/>
          </a:xfrm>
        </p:grpSpPr>
        <p:grpSp>
          <p:nvGrpSpPr>
            <p:cNvPr id="3" name="Group 17838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3983" name="Freeform 17839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3984" name="Freeform 17840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3985" name="Freeform 17841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01" name="Line 18357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4" name="Group 18363"/>
          <p:cNvGrpSpPr>
            <a:grpSpLocks/>
          </p:cNvGrpSpPr>
          <p:nvPr/>
        </p:nvGrpSpPr>
        <p:grpSpPr bwMode="auto">
          <a:xfrm>
            <a:off x="-4429125" y="1412875"/>
            <a:ext cx="6337300" cy="1008063"/>
            <a:chOff x="-2699" y="1888"/>
            <a:chExt cx="3810" cy="635"/>
          </a:xfrm>
        </p:grpSpPr>
        <p:grpSp>
          <p:nvGrpSpPr>
            <p:cNvPr id="5" name="Group 183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4509" name="Freeform 183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10" name="Freeform 183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11" name="Freeform 183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12" name="Line 183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6" name="Group 18373"/>
          <p:cNvGrpSpPr>
            <a:grpSpLocks/>
          </p:cNvGrpSpPr>
          <p:nvPr/>
        </p:nvGrpSpPr>
        <p:grpSpPr bwMode="auto">
          <a:xfrm>
            <a:off x="-4357688" y="1412875"/>
            <a:ext cx="6337301" cy="1008063"/>
            <a:chOff x="-2699" y="1888"/>
            <a:chExt cx="3810" cy="635"/>
          </a:xfrm>
        </p:grpSpPr>
        <p:grpSp>
          <p:nvGrpSpPr>
            <p:cNvPr id="7" name="Group 183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4519" name="Freeform 183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20" name="Freeform 183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21" name="Freeform 183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22" name="Line 183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8" name="Group 18383"/>
          <p:cNvGrpSpPr>
            <a:grpSpLocks/>
          </p:cNvGrpSpPr>
          <p:nvPr/>
        </p:nvGrpSpPr>
        <p:grpSpPr bwMode="auto">
          <a:xfrm>
            <a:off x="-4286250" y="1412875"/>
            <a:ext cx="6337300" cy="1008063"/>
            <a:chOff x="-2699" y="1888"/>
            <a:chExt cx="3810" cy="635"/>
          </a:xfrm>
        </p:grpSpPr>
        <p:grpSp>
          <p:nvGrpSpPr>
            <p:cNvPr id="9" name="Group 183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4529" name="Freeform 183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30" name="Freeform 183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31" name="Freeform 183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32" name="Line 183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" name="Group 18393"/>
          <p:cNvGrpSpPr>
            <a:grpSpLocks/>
          </p:cNvGrpSpPr>
          <p:nvPr/>
        </p:nvGrpSpPr>
        <p:grpSpPr bwMode="auto">
          <a:xfrm>
            <a:off x="-4214813" y="1412875"/>
            <a:ext cx="6337301" cy="1008063"/>
            <a:chOff x="-2699" y="1888"/>
            <a:chExt cx="3810" cy="635"/>
          </a:xfrm>
        </p:grpSpPr>
        <p:grpSp>
          <p:nvGrpSpPr>
            <p:cNvPr id="11" name="Group 1839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4539" name="Freeform 183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40" name="Freeform 183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41" name="Freeform 183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42" name="Line 1839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2" name="Group 18403"/>
          <p:cNvGrpSpPr>
            <a:grpSpLocks/>
          </p:cNvGrpSpPr>
          <p:nvPr/>
        </p:nvGrpSpPr>
        <p:grpSpPr bwMode="auto">
          <a:xfrm>
            <a:off x="-4141788" y="1412875"/>
            <a:ext cx="6337301" cy="1008063"/>
            <a:chOff x="-2699" y="1888"/>
            <a:chExt cx="3810" cy="635"/>
          </a:xfrm>
        </p:grpSpPr>
        <p:grpSp>
          <p:nvGrpSpPr>
            <p:cNvPr id="13" name="Group 1840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4549" name="Freeform 1840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50" name="Freeform 1840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51" name="Freeform 1840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52" name="Line 1840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4" name="Group 18413"/>
          <p:cNvGrpSpPr>
            <a:grpSpLocks/>
          </p:cNvGrpSpPr>
          <p:nvPr/>
        </p:nvGrpSpPr>
        <p:grpSpPr bwMode="auto">
          <a:xfrm>
            <a:off x="-4070350" y="1412875"/>
            <a:ext cx="6337300" cy="1008063"/>
            <a:chOff x="-2699" y="1888"/>
            <a:chExt cx="3810" cy="635"/>
          </a:xfrm>
        </p:grpSpPr>
        <p:grpSp>
          <p:nvGrpSpPr>
            <p:cNvPr id="15" name="Group 1841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4559" name="Freeform 184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60" name="Freeform 184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61" name="Freeform 184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62" name="Line 1841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6" name="Group 18423"/>
          <p:cNvGrpSpPr>
            <a:grpSpLocks/>
          </p:cNvGrpSpPr>
          <p:nvPr/>
        </p:nvGrpSpPr>
        <p:grpSpPr bwMode="auto">
          <a:xfrm>
            <a:off x="-3997325" y="1412875"/>
            <a:ext cx="6337300" cy="1008063"/>
            <a:chOff x="-2699" y="1888"/>
            <a:chExt cx="3810" cy="635"/>
          </a:xfrm>
        </p:grpSpPr>
        <p:grpSp>
          <p:nvGrpSpPr>
            <p:cNvPr id="17" name="Group 1842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4569" name="Freeform 1842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70" name="Freeform 1842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571" name="Freeform 1842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4572" name="Line 1842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8" name="Group 18433"/>
          <p:cNvGrpSpPr>
            <a:grpSpLocks/>
          </p:cNvGrpSpPr>
          <p:nvPr/>
        </p:nvGrpSpPr>
        <p:grpSpPr bwMode="auto">
          <a:xfrm>
            <a:off x="-3925888" y="1412875"/>
            <a:ext cx="6337301" cy="1008063"/>
            <a:chOff x="-2699" y="1888"/>
            <a:chExt cx="3810" cy="635"/>
          </a:xfrm>
        </p:grpSpPr>
        <p:grpSp>
          <p:nvGrpSpPr>
            <p:cNvPr id="19" name="Group 1843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675" name="Freeform 184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76" name="Freeform 184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77" name="Freeform 184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678" name="Line 1843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0" name="Group 18443"/>
          <p:cNvGrpSpPr>
            <a:grpSpLocks/>
          </p:cNvGrpSpPr>
          <p:nvPr/>
        </p:nvGrpSpPr>
        <p:grpSpPr bwMode="auto">
          <a:xfrm>
            <a:off x="-3852863" y="1412875"/>
            <a:ext cx="6337301" cy="1008063"/>
            <a:chOff x="-2699" y="1888"/>
            <a:chExt cx="3810" cy="635"/>
          </a:xfrm>
        </p:grpSpPr>
        <p:grpSp>
          <p:nvGrpSpPr>
            <p:cNvPr id="21" name="Group 1844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685" name="Freeform 1844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86" name="Freeform 1844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87" name="Freeform 1844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688" name="Line 1844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2" name="Group 18453"/>
          <p:cNvGrpSpPr>
            <a:grpSpLocks/>
          </p:cNvGrpSpPr>
          <p:nvPr/>
        </p:nvGrpSpPr>
        <p:grpSpPr bwMode="auto">
          <a:xfrm>
            <a:off x="-3781425" y="1412875"/>
            <a:ext cx="6337300" cy="1008063"/>
            <a:chOff x="-2699" y="1888"/>
            <a:chExt cx="3810" cy="635"/>
          </a:xfrm>
        </p:grpSpPr>
        <p:grpSp>
          <p:nvGrpSpPr>
            <p:cNvPr id="23" name="Group 1845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695" name="Freeform 184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96" name="Freeform 184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697" name="Freeform 184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698" name="Line 1845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" name="Group 18463"/>
          <p:cNvGrpSpPr>
            <a:grpSpLocks/>
          </p:cNvGrpSpPr>
          <p:nvPr/>
        </p:nvGrpSpPr>
        <p:grpSpPr bwMode="auto">
          <a:xfrm>
            <a:off x="-3709988" y="1412875"/>
            <a:ext cx="6337301" cy="1008063"/>
            <a:chOff x="-2699" y="1888"/>
            <a:chExt cx="3810" cy="635"/>
          </a:xfrm>
        </p:grpSpPr>
        <p:grpSp>
          <p:nvGrpSpPr>
            <p:cNvPr id="25" name="Group 184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05" name="Freeform 184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06" name="Freeform 184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07" name="Freeform 184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08" name="Line 184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6" name="Group 18473"/>
          <p:cNvGrpSpPr>
            <a:grpSpLocks/>
          </p:cNvGrpSpPr>
          <p:nvPr/>
        </p:nvGrpSpPr>
        <p:grpSpPr bwMode="auto">
          <a:xfrm>
            <a:off x="-3636963" y="1412875"/>
            <a:ext cx="6337301" cy="1008063"/>
            <a:chOff x="-2699" y="1888"/>
            <a:chExt cx="3810" cy="635"/>
          </a:xfrm>
        </p:grpSpPr>
        <p:grpSp>
          <p:nvGrpSpPr>
            <p:cNvPr id="27" name="Group 184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15" name="Freeform 184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16" name="Freeform 184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17" name="Freeform 184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18" name="Line 184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" name="Group 18483"/>
          <p:cNvGrpSpPr>
            <a:grpSpLocks/>
          </p:cNvGrpSpPr>
          <p:nvPr/>
        </p:nvGrpSpPr>
        <p:grpSpPr bwMode="auto">
          <a:xfrm>
            <a:off x="-3565525" y="1412875"/>
            <a:ext cx="6337300" cy="1008063"/>
            <a:chOff x="-2699" y="1888"/>
            <a:chExt cx="3810" cy="635"/>
          </a:xfrm>
        </p:grpSpPr>
        <p:grpSp>
          <p:nvGrpSpPr>
            <p:cNvPr id="29" name="Group 184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25" name="Freeform 184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26" name="Freeform 184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27" name="Freeform 184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28" name="Line 184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30" name="Group 18493"/>
          <p:cNvGrpSpPr>
            <a:grpSpLocks/>
          </p:cNvGrpSpPr>
          <p:nvPr/>
        </p:nvGrpSpPr>
        <p:grpSpPr bwMode="auto">
          <a:xfrm>
            <a:off x="-3494088" y="1412875"/>
            <a:ext cx="6337301" cy="1008063"/>
            <a:chOff x="-2699" y="1888"/>
            <a:chExt cx="3810" cy="635"/>
          </a:xfrm>
        </p:grpSpPr>
        <p:grpSp>
          <p:nvGrpSpPr>
            <p:cNvPr id="31" name="Group 1849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35" name="Freeform 184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36" name="Freeform 184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37" name="Freeform 184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38" name="Line 1849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04" name="Group 18503"/>
          <p:cNvGrpSpPr>
            <a:grpSpLocks/>
          </p:cNvGrpSpPr>
          <p:nvPr/>
        </p:nvGrpSpPr>
        <p:grpSpPr bwMode="auto">
          <a:xfrm>
            <a:off x="-3421063" y="1412875"/>
            <a:ext cx="6337301" cy="1008063"/>
            <a:chOff x="-2699" y="1888"/>
            <a:chExt cx="3810" cy="635"/>
          </a:xfrm>
        </p:grpSpPr>
        <p:grpSp>
          <p:nvGrpSpPr>
            <p:cNvPr id="28709" name="Group 1850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45" name="Freeform 1850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46" name="Freeform 1850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47" name="Freeform 1850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48" name="Line 1850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13" name="Group 18513"/>
          <p:cNvGrpSpPr>
            <a:grpSpLocks/>
          </p:cNvGrpSpPr>
          <p:nvPr/>
        </p:nvGrpSpPr>
        <p:grpSpPr bwMode="auto">
          <a:xfrm>
            <a:off x="-3349625" y="1412875"/>
            <a:ext cx="6337300" cy="1008063"/>
            <a:chOff x="-2699" y="1888"/>
            <a:chExt cx="3810" cy="635"/>
          </a:xfrm>
        </p:grpSpPr>
        <p:grpSp>
          <p:nvGrpSpPr>
            <p:cNvPr id="28714" name="Group 1851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55" name="Freeform 185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56" name="Freeform 185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57" name="Freeform 185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58" name="Line 1851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19" name="Group 18523"/>
          <p:cNvGrpSpPr>
            <a:grpSpLocks/>
          </p:cNvGrpSpPr>
          <p:nvPr/>
        </p:nvGrpSpPr>
        <p:grpSpPr bwMode="auto">
          <a:xfrm>
            <a:off x="-3278188" y="1412875"/>
            <a:ext cx="6337301" cy="1008063"/>
            <a:chOff x="-2699" y="1888"/>
            <a:chExt cx="3810" cy="635"/>
          </a:xfrm>
        </p:grpSpPr>
        <p:grpSp>
          <p:nvGrpSpPr>
            <p:cNvPr id="28723" name="Group 1852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65" name="Freeform 1852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66" name="Freeform 1852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67" name="Freeform 1852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68" name="Line 1852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24" name="Group 18533"/>
          <p:cNvGrpSpPr>
            <a:grpSpLocks/>
          </p:cNvGrpSpPr>
          <p:nvPr/>
        </p:nvGrpSpPr>
        <p:grpSpPr bwMode="auto">
          <a:xfrm>
            <a:off x="-3205163" y="1412875"/>
            <a:ext cx="6337301" cy="1008063"/>
            <a:chOff x="-2699" y="1888"/>
            <a:chExt cx="3810" cy="635"/>
          </a:xfrm>
        </p:grpSpPr>
        <p:grpSp>
          <p:nvGrpSpPr>
            <p:cNvPr id="28729" name="Group 1853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75" name="Freeform 185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76" name="Freeform 185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77" name="Freeform 185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78" name="Line 1853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33" name="Group 18543"/>
          <p:cNvGrpSpPr>
            <a:grpSpLocks/>
          </p:cNvGrpSpPr>
          <p:nvPr/>
        </p:nvGrpSpPr>
        <p:grpSpPr bwMode="auto">
          <a:xfrm>
            <a:off x="-3133725" y="1412875"/>
            <a:ext cx="6337300" cy="1008063"/>
            <a:chOff x="-2699" y="1888"/>
            <a:chExt cx="3810" cy="635"/>
          </a:xfrm>
        </p:grpSpPr>
        <p:grpSp>
          <p:nvGrpSpPr>
            <p:cNvPr id="28734" name="Group 1854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85" name="Freeform 1854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86" name="Freeform 1854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87" name="Freeform 1854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88" name="Line 1854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453" name="Group 18553"/>
          <p:cNvGrpSpPr>
            <a:grpSpLocks/>
          </p:cNvGrpSpPr>
          <p:nvPr/>
        </p:nvGrpSpPr>
        <p:grpSpPr bwMode="auto">
          <a:xfrm>
            <a:off x="-3060700" y="1412875"/>
            <a:ext cx="6337300" cy="1008063"/>
            <a:chOff x="-2699" y="1888"/>
            <a:chExt cx="3810" cy="635"/>
          </a:xfrm>
        </p:grpSpPr>
        <p:grpSp>
          <p:nvGrpSpPr>
            <p:cNvPr id="29454" name="Group 1855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795" name="Freeform 185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96" name="Freeform 185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797" name="Freeform 185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798" name="Line 1855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455" name="Group 18563"/>
          <p:cNvGrpSpPr>
            <a:grpSpLocks/>
          </p:cNvGrpSpPr>
          <p:nvPr/>
        </p:nvGrpSpPr>
        <p:grpSpPr bwMode="auto">
          <a:xfrm>
            <a:off x="-2989263" y="1412875"/>
            <a:ext cx="6337301" cy="1008063"/>
            <a:chOff x="-2699" y="1888"/>
            <a:chExt cx="3810" cy="635"/>
          </a:xfrm>
        </p:grpSpPr>
        <p:grpSp>
          <p:nvGrpSpPr>
            <p:cNvPr id="29456" name="Group 185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05" name="Freeform 185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06" name="Freeform 185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07" name="Freeform 185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08" name="Line 185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457" name="Group 18573"/>
          <p:cNvGrpSpPr>
            <a:grpSpLocks/>
          </p:cNvGrpSpPr>
          <p:nvPr/>
        </p:nvGrpSpPr>
        <p:grpSpPr bwMode="auto">
          <a:xfrm>
            <a:off x="-2917825" y="1412875"/>
            <a:ext cx="6337300" cy="1008063"/>
            <a:chOff x="-2699" y="1888"/>
            <a:chExt cx="3810" cy="635"/>
          </a:xfrm>
        </p:grpSpPr>
        <p:grpSp>
          <p:nvGrpSpPr>
            <p:cNvPr id="29458" name="Group 185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15" name="Freeform 185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16" name="Freeform 185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17" name="Freeform 185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18" name="Line 185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464" name="Group 18583"/>
          <p:cNvGrpSpPr>
            <a:grpSpLocks/>
          </p:cNvGrpSpPr>
          <p:nvPr/>
        </p:nvGrpSpPr>
        <p:grpSpPr bwMode="auto">
          <a:xfrm>
            <a:off x="-2844800" y="1412875"/>
            <a:ext cx="6337300" cy="1008063"/>
            <a:chOff x="-2699" y="1888"/>
            <a:chExt cx="3810" cy="635"/>
          </a:xfrm>
        </p:grpSpPr>
        <p:grpSp>
          <p:nvGrpSpPr>
            <p:cNvPr id="29465" name="Group 185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25" name="Freeform 185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26" name="Freeform 185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27" name="Freeform 185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28" name="Line 185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466" name="Group 18593"/>
          <p:cNvGrpSpPr>
            <a:grpSpLocks/>
          </p:cNvGrpSpPr>
          <p:nvPr/>
        </p:nvGrpSpPr>
        <p:grpSpPr bwMode="auto">
          <a:xfrm>
            <a:off x="-2773363" y="1412875"/>
            <a:ext cx="6337301" cy="1008063"/>
            <a:chOff x="-2699" y="1888"/>
            <a:chExt cx="3810" cy="635"/>
          </a:xfrm>
        </p:grpSpPr>
        <p:grpSp>
          <p:nvGrpSpPr>
            <p:cNvPr id="29467" name="Group 1859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35" name="Freeform 185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36" name="Freeform 185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37" name="Freeform 185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38" name="Line 1859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468" name="Group 18603"/>
          <p:cNvGrpSpPr>
            <a:grpSpLocks/>
          </p:cNvGrpSpPr>
          <p:nvPr/>
        </p:nvGrpSpPr>
        <p:grpSpPr bwMode="auto">
          <a:xfrm>
            <a:off x="-2701925" y="1412875"/>
            <a:ext cx="6337300" cy="1008063"/>
            <a:chOff x="-2699" y="1888"/>
            <a:chExt cx="3810" cy="635"/>
          </a:xfrm>
        </p:grpSpPr>
        <p:grpSp>
          <p:nvGrpSpPr>
            <p:cNvPr id="29469" name="Group 1860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45" name="Freeform 1860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46" name="Freeform 1860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47" name="Freeform 1860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48" name="Line 1860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470" name="Group 18613"/>
          <p:cNvGrpSpPr>
            <a:grpSpLocks/>
          </p:cNvGrpSpPr>
          <p:nvPr/>
        </p:nvGrpSpPr>
        <p:grpSpPr bwMode="auto">
          <a:xfrm>
            <a:off x="-2628900" y="1412875"/>
            <a:ext cx="6337300" cy="1008063"/>
            <a:chOff x="-2699" y="1888"/>
            <a:chExt cx="3810" cy="635"/>
          </a:xfrm>
        </p:grpSpPr>
        <p:grpSp>
          <p:nvGrpSpPr>
            <p:cNvPr id="29471" name="Group 1861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55" name="Freeform 186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56" name="Freeform 186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57" name="Freeform 186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58" name="Line 1861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52" name="Group 18623"/>
          <p:cNvGrpSpPr>
            <a:grpSpLocks/>
          </p:cNvGrpSpPr>
          <p:nvPr/>
        </p:nvGrpSpPr>
        <p:grpSpPr bwMode="auto">
          <a:xfrm>
            <a:off x="-2557463" y="1412875"/>
            <a:ext cx="6337301" cy="1008063"/>
            <a:chOff x="-2699" y="1888"/>
            <a:chExt cx="3810" cy="635"/>
          </a:xfrm>
        </p:grpSpPr>
        <p:grpSp>
          <p:nvGrpSpPr>
            <p:cNvPr id="23553" name="Group 1862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65" name="Freeform 1862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66" name="Freeform 1862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67" name="Freeform 1862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68" name="Line 1862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54" name="Group 18633"/>
          <p:cNvGrpSpPr>
            <a:grpSpLocks/>
          </p:cNvGrpSpPr>
          <p:nvPr/>
        </p:nvGrpSpPr>
        <p:grpSpPr bwMode="auto">
          <a:xfrm>
            <a:off x="-2486025" y="1412875"/>
            <a:ext cx="6337300" cy="1008063"/>
            <a:chOff x="-2699" y="1888"/>
            <a:chExt cx="3810" cy="635"/>
          </a:xfrm>
        </p:grpSpPr>
        <p:grpSp>
          <p:nvGrpSpPr>
            <p:cNvPr id="23555" name="Group 1863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75" name="Freeform 186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76" name="Freeform 186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77" name="Freeform 186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78" name="Line 1863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56" name="Group 18643"/>
          <p:cNvGrpSpPr>
            <a:grpSpLocks/>
          </p:cNvGrpSpPr>
          <p:nvPr/>
        </p:nvGrpSpPr>
        <p:grpSpPr bwMode="auto">
          <a:xfrm>
            <a:off x="-2413000" y="1412875"/>
            <a:ext cx="6337300" cy="1008063"/>
            <a:chOff x="-2699" y="1888"/>
            <a:chExt cx="3810" cy="635"/>
          </a:xfrm>
        </p:grpSpPr>
        <p:grpSp>
          <p:nvGrpSpPr>
            <p:cNvPr id="23557" name="Group 1864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85" name="Freeform 1864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86" name="Freeform 1864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87" name="Freeform 1864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88" name="Line 1864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58" name="Group 18653"/>
          <p:cNvGrpSpPr>
            <a:grpSpLocks/>
          </p:cNvGrpSpPr>
          <p:nvPr/>
        </p:nvGrpSpPr>
        <p:grpSpPr bwMode="auto">
          <a:xfrm>
            <a:off x="-2341563" y="1412875"/>
            <a:ext cx="6337301" cy="1008063"/>
            <a:chOff x="-2699" y="1888"/>
            <a:chExt cx="3810" cy="635"/>
          </a:xfrm>
        </p:grpSpPr>
        <p:grpSp>
          <p:nvGrpSpPr>
            <p:cNvPr id="23561" name="Group 1865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895" name="Freeform 186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96" name="Freeform 186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897" name="Freeform 186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898" name="Line 1865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62" name="Group 18663"/>
          <p:cNvGrpSpPr>
            <a:grpSpLocks/>
          </p:cNvGrpSpPr>
          <p:nvPr/>
        </p:nvGrpSpPr>
        <p:grpSpPr bwMode="auto">
          <a:xfrm>
            <a:off x="-2270125" y="1412875"/>
            <a:ext cx="6337300" cy="1008063"/>
            <a:chOff x="-2699" y="1888"/>
            <a:chExt cx="3810" cy="635"/>
          </a:xfrm>
        </p:grpSpPr>
        <p:grpSp>
          <p:nvGrpSpPr>
            <p:cNvPr id="23564" name="Group 186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05" name="Freeform 186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06" name="Freeform 186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07" name="Freeform 186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08" name="Line 186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66" name="Group 18673"/>
          <p:cNvGrpSpPr>
            <a:grpSpLocks/>
          </p:cNvGrpSpPr>
          <p:nvPr/>
        </p:nvGrpSpPr>
        <p:grpSpPr bwMode="auto">
          <a:xfrm>
            <a:off x="-2197100" y="1412875"/>
            <a:ext cx="6337300" cy="1008063"/>
            <a:chOff x="-2699" y="1888"/>
            <a:chExt cx="3810" cy="635"/>
          </a:xfrm>
        </p:grpSpPr>
        <p:grpSp>
          <p:nvGrpSpPr>
            <p:cNvPr id="23567" name="Group 186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15" name="Freeform 186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16" name="Freeform 186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17" name="Freeform 186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18" name="Line 186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68" name="Group 18683"/>
          <p:cNvGrpSpPr>
            <a:grpSpLocks/>
          </p:cNvGrpSpPr>
          <p:nvPr/>
        </p:nvGrpSpPr>
        <p:grpSpPr bwMode="auto">
          <a:xfrm>
            <a:off x="-2125663" y="1412875"/>
            <a:ext cx="6337301" cy="1008063"/>
            <a:chOff x="-2699" y="1888"/>
            <a:chExt cx="3810" cy="635"/>
          </a:xfrm>
        </p:grpSpPr>
        <p:grpSp>
          <p:nvGrpSpPr>
            <p:cNvPr id="23569" name="Group 186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25" name="Freeform 186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26" name="Freeform 186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27" name="Freeform 186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28" name="Line 186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70" name="Group 18693"/>
          <p:cNvGrpSpPr>
            <a:grpSpLocks/>
          </p:cNvGrpSpPr>
          <p:nvPr/>
        </p:nvGrpSpPr>
        <p:grpSpPr bwMode="auto">
          <a:xfrm>
            <a:off x="-2052638" y="1412875"/>
            <a:ext cx="6337301" cy="1008063"/>
            <a:chOff x="-2699" y="1888"/>
            <a:chExt cx="3810" cy="635"/>
          </a:xfrm>
        </p:grpSpPr>
        <p:grpSp>
          <p:nvGrpSpPr>
            <p:cNvPr id="23571" name="Group 1869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35" name="Freeform 186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36" name="Freeform 186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37" name="Freeform 186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38" name="Line 1869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72" name="Group 18703"/>
          <p:cNvGrpSpPr>
            <a:grpSpLocks/>
          </p:cNvGrpSpPr>
          <p:nvPr/>
        </p:nvGrpSpPr>
        <p:grpSpPr bwMode="auto">
          <a:xfrm>
            <a:off x="-1981200" y="1412875"/>
            <a:ext cx="6337300" cy="1008063"/>
            <a:chOff x="-2699" y="1888"/>
            <a:chExt cx="3810" cy="635"/>
          </a:xfrm>
        </p:grpSpPr>
        <p:grpSp>
          <p:nvGrpSpPr>
            <p:cNvPr id="23573" name="Group 1870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45" name="Freeform 1870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46" name="Freeform 1870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47" name="Freeform 1870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48" name="Line 1870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74" name="Group 18713"/>
          <p:cNvGrpSpPr>
            <a:grpSpLocks/>
          </p:cNvGrpSpPr>
          <p:nvPr/>
        </p:nvGrpSpPr>
        <p:grpSpPr bwMode="auto">
          <a:xfrm>
            <a:off x="-1909763" y="1412875"/>
            <a:ext cx="6337301" cy="1008063"/>
            <a:chOff x="-2699" y="1888"/>
            <a:chExt cx="3810" cy="635"/>
          </a:xfrm>
        </p:grpSpPr>
        <p:grpSp>
          <p:nvGrpSpPr>
            <p:cNvPr id="23575" name="Group 1871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55" name="Freeform 187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56" name="Freeform 187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57" name="Freeform 187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58" name="Line 1871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76" name="Group 18723"/>
          <p:cNvGrpSpPr>
            <a:grpSpLocks/>
          </p:cNvGrpSpPr>
          <p:nvPr/>
        </p:nvGrpSpPr>
        <p:grpSpPr bwMode="auto">
          <a:xfrm>
            <a:off x="-1836738" y="1412875"/>
            <a:ext cx="6337301" cy="1008063"/>
            <a:chOff x="-2699" y="1888"/>
            <a:chExt cx="3810" cy="635"/>
          </a:xfrm>
        </p:grpSpPr>
        <p:grpSp>
          <p:nvGrpSpPr>
            <p:cNvPr id="23577" name="Group 1872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65" name="Freeform 1872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66" name="Freeform 1872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67" name="Freeform 1872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68" name="Line 1872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78" name="Group 18733"/>
          <p:cNvGrpSpPr>
            <a:grpSpLocks/>
          </p:cNvGrpSpPr>
          <p:nvPr/>
        </p:nvGrpSpPr>
        <p:grpSpPr bwMode="auto">
          <a:xfrm>
            <a:off x="-1765300" y="1412875"/>
            <a:ext cx="6337300" cy="1008063"/>
            <a:chOff x="-2699" y="1888"/>
            <a:chExt cx="3810" cy="635"/>
          </a:xfrm>
        </p:grpSpPr>
        <p:grpSp>
          <p:nvGrpSpPr>
            <p:cNvPr id="23579" name="Group 1873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75" name="Freeform 187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76" name="Freeform 187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77" name="Freeform 187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78" name="Line 1873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80" name="Group 18743"/>
          <p:cNvGrpSpPr>
            <a:grpSpLocks/>
          </p:cNvGrpSpPr>
          <p:nvPr/>
        </p:nvGrpSpPr>
        <p:grpSpPr bwMode="auto">
          <a:xfrm>
            <a:off x="-1693863" y="1412875"/>
            <a:ext cx="6337301" cy="1008063"/>
            <a:chOff x="-2699" y="1888"/>
            <a:chExt cx="3810" cy="635"/>
          </a:xfrm>
        </p:grpSpPr>
        <p:grpSp>
          <p:nvGrpSpPr>
            <p:cNvPr id="23581" name="Group 1874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85" name="Freeform 1874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86" name="Freeform 1874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87" name="Freeform 1874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88" name="Line 1874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3582" name="Group 18753"/>
          <p:cNvGrpSpPr>
            <a:grpSpLocks/>
          </p:cNvGrpSpPr>
          <p:nvPr/>
        </p:nvGrpSpPr>
        <p:grpSpPr bwMode="auto">
          <a:xfrm>
            <a:off x="-1620838" y="1412875"/>
            <a:ext cx="6337301" cy="1008063"/>
            <a:chOff x="-2699" y="1888"/>
            <a:chExt cx="3810" cy="635"/>
          </a:xfrm>
        </p:grpSpPr>
        <p:grpSp>
          <p:nvGrpSpPr>
            <p:cNvPr id="23583" name="Group 1875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8995" name="Freeform 187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96" name="Freeform 187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8997" name="Freeform 187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8998" name="Line 1875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39" name="Group 18763"/>
          <p:cNvGrpSpPr>
            <a:grpSpLocks/>
          </p:cNvGrpSpPr>
          <p:nvPr/>
        </p:nvGrpSpPr>
        <p:grpSpPr bwMode="auto">
          <a:xfrm>
            <a:off x="-1549400" y="1412875"/>
            <a:ext cx="6337300" cy="1008063"/>
            <a:chOff x="-2699" y="1888"/>
            <a:chExt cx="3810" cy="635"/>
          </a:xfrm>
        </p:grpSpPr>
        <p:grpSp>
          <p:nvGrpSpPr>
            <p:cNvPr id="28743" name="Group 187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05" name="Freeform 187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06" name="Freeform 187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07" name="Freeform 187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08" name="Line 187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44" name="Group 18773"/>
          <p:cNvGrpSpPr>
            <a:grpSpLocks/>
          </p:cNvGrpSpPr>
          <p:nvPr/>
        </p:nvGrpSpPr>
        <p:grpSpPr bwMode="auto">
          <a:xfrm>
            <a:off x="-1477963" y="1412875"/>
            <a:ext cx="6337301" cy="1008063"/>
            <a:chOff x="-2699" y="1888"/>
            <a:chExt cx="3810" cy="635"/>
          </a:xfrm>
        </p:grpSpPr>
        <p:grpSp>
          <p:nvGrpSpPr>
            <p:cNvPr id="28749" name="Group 187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15" name="Freeform 187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16" name="Freeform 187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17" name="Freeform 187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18" name="Line 187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53" name="Group 18783"/>
          <p:cNvGrpSpPr>
            <a:grpSpLocks/>
          </p:cNvGrpSpPr>
          <p:nvPr/>
        </p:nvGrpSpPr>
        <p:grpSpPr bwMode="auto">
          <a:xfrm>
            <a:off x="-1404938" y="1412875"/>
            <a:ext cx="6337301" cy="1008063"/>
            <a:chOff x="-2699" y="1888"/>
            <a:chExt cx="3810" cy="635"/>
          </a:xfrm>
        </p:grpSpPr>
        <p:grpSp>
          <p:nvGrpSpPr>
            <p:cNvPr id="28754" name="Group 187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25" name="Freeform 187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26" name="Freeform 187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27" name="Freeform 187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28" name="Line 187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59" name="Group 18793"/>
          <p:cNvGrpSpPr>
            <a:grpSpLocks/>
          </p:cNvGrpSpPr>
          <p:nvPr/>
        </p:nvGrpSpPr>
        <p:grpSpPr bwMode="auto">
          <a:xfrm>
            <a:off x="-1333500" y="1412875"/>
            <a:ext cx="6337300" cy="1008063"/>
            <a:chOff x="-2699" y="1888"/>
            <a:chExt cx="3810" cy="635"/>
          </a:xfrm>
        </p:grpSpPr>
        <p:grpSp>
          <p:nvGrpSpPr>
            <p:cNvPr id="28763" name="Group 1879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35" name="Freeform 187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36" name="Freeform 187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37" name="Freeform 187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38" name="Line 1879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64" name="Group 18803"/>
          <p:cNvGrpSpPr>
            <a:grpSpLocks/>
          </p:cNvGrpSpPr>
          <p:nvPr/>
        </p:nvGrpSpPr>
        <p:grpSpPr bwMode="auto">
          <a:xfrm>
            <a:off x="-1262063" y="1412875"/>
            <a:ext cx="6337301" cy="1008063"/>
            <a:chOff x="-2699" y="1888"/>
            <a:chExt cx="3810" cy="635"/>
          </a:xfrm>
        </p:grpSpPr>
        <p:grpSp>
          <p:nvGrpSpPr>
            <p:cNvPr id="28769" name="Group 1880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45" name="Freeform 1880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46" name="Freeform 1880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47" name="Freeform 1880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48" name="Line 1880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73" name="Group 18813"/>
          <p:cNvGrpSpPr>
            <a:grpSpLocks/>
          </p:cNvGrpSpPr>
          <p:nvPr/>
        </p:nvGrpSpPr>
        <p:grpSpPr bwMode="auto">
          <a:xfrm>
            <a:off x="-1189038" y="1412875"/>
            <a:ext cx="6337301" cy="1008063"/>
            <a:chOff x="-2699" y="1888"/>
            <a:chExt cx="3810" cy="635"/>
          </a:xfrm>
        </p:grpSpPr>
        <p:grpSp>
          <p:nvGrpSpPr>
            <p:cNvPr id="28774" name="Group 1881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55" name="Freeform 188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56" name="Freeform 188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57" name="Freeform 188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58" name="Line 1881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79" name="Group 18823"/>
          <p:cNvGrpSpPr>
            <a:grpSpLocks/>
          </p:cNvGrpSpPr>
          <p:nvPr/>
        </p:nvGrpSpPr>
        <p:grpSpPr bwMode="auto">
          <a:xfrm>
            <a:off x="-1117600" y="1412875"/>
            <a:ext cx="6337300" cy="1008063"/>
            <a:chOff x="-2699" y="1888"/>
            <a:chExt cx="3810" cy="635"/>
          </a:xfrm>
        </p:grpSpPr>
        <p:grpSp>
          <p:nvGrpSpPr>
            <p:cNvPr id="28783" name="Group 1882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65" name="Freeform 1882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66" name="Freeform 1882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67" name="Freeform 1882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68" name="Line 1882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84" name="Group 18833"/>
          <p:cNvGrpSpPr>
            <a:grpSpLocks/>
          </p:cNvGrpSpPr>
          <p:nvPr/>
        </p:nvGrpSpPr>
        <p:grpSpPr bwMode="auto">
          <a:xfrm>
            <a:off x="-1044575" y="1412875"/>
            <a:ext cx="6337300" cy="1008063"/>
            <a:chOff x="-2699" y="1888"/>
            <a:chExt cx="3810" cy="635"/>
          </a:xfrm>
        </p:grpSpPr>
        <p:grpSp>
          <p:nvGrpSpPr>
            <p:cNvPr id="28789" name="Group 1883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75" name="Freeform 188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76" name="Freeform 188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77" name="Freeform 188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78" name="Line 1883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93" name="Group 18843"/>
          <p:cNvGrpSpPr>
            <a:grpSpLocks/>
          </p:cNvGrpSpPr>
          <p:nvPr/>
        </p:nvGrpSpPr>
        <p:grpSpPr bwMode="auto">
          <a:xfrm>
            <a:off x="-973138" y="1412875"/>
            <a:ext cx="6337301" cy="1008063"/>
            <a:chOff x="-2699" y="1888"/>
            <a:chExt cx="3810" cy="635"/>
          </a:xfrm>
        </p:grpSpPr>
        <p:grpSp>
          <p:nvGrpSpPr>
            <p:cNvPr id="28794" name="Group 1884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85" name="Freeform 1884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86" name="Freeform 1884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87" name="Freeform 1884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88" name="Line 1884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799" name="Group 18853"/>
          <p:cNvGrpSpPr>
            <a:grpSpLocks/>
          </p:cNvGrpSpPr>
          <p:nvPr/>
        </p:nvGrpSpPr>
        <p:grpSpPr bwMode="auto">
          <a:xfrm>
            <a:off x="-901700" y="1412875"/>
            <a:ext cx="6337300" cy="1008063"/>
            <a:chOff x="-2699" y="1888"/>
            <a:chExt cx="3810" cy="635"/>
          </a:xfrm>
        </p:grpSpPr>
        <p:grpSp>
          <p:nvGrpSpPr>
            <p:cNvPr id="28803" name="Group 1885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095" name="Freeform 188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96" name="Freeform 188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097" name="Freeform 188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098" name="Line 1885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04" name="Group 18863"/>
          <p:cNvGrpSpPr>
            <a:grpSpLocks/>
          </p:cNvGrpSpPr>
          <p:nvPr/>
        </p:nvGrpSpPr>
        <p:grpSpPr bwMode="auto">
          <a:xfrm>
            <a:off x="-828675" y="1412875"/>
            <a:ext cx="6337300" cy="1008063"/>
            <a:chOff x="-2699" y="1888"/>
            <a:chExt cx="3810" cy="635"/>
          </a:xfrm>
        </p:grpSpPr>
        <p:grpSp>
          <p:nvGrpSpPr>
            <p:cNvPr id="28809" name="Group 188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05" name="Freeform 188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06" name="Freeform 188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07" name="Freeform 188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08" name="Line 188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13" name="Group 18873"/>
          <p:cNvGrpSpPr>
            <a:grpSpLocks/>
          </p:cNvGrpSpPr>
          <p:nvPr/>
        </p:nvGrpSpPr>
        <p:grpSpPr bwMode="auto">
          <a:xfrm>
            <a:off x="-757238" y="1412875"/>
            <a:ext cx="6337301" cy="1008063"/>
            <a:chOff x="-2699" y="1888"/>
            <a:chExt cx="3810" cy="635"/>
          </a:xfrm>
        </p:grpSpPr>
        <p:grpSp>
          <p:nvGrpSpPr>
            <p:cNvPr id="28814" name="Group 188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15" name="Freeform 188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16" name="Freeform 188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17" name="Freeform 188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18" name="Line 188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19" name="Group 18883"/>
          <p:cNvGrpSpPr>
            <a:grpSpLocks/>
          </p:cNvGrpSpPr>
          <p:nvPr/>
        </p:nvGrpSpPr>
        <p:grpSpPr bwMode="auto">
          <a:xfrm>
            <a:off x="-685800" y="1412875"/>
            <a:ext cx="6337300" cy="1008063"/>
            <a:chOff x="-2699" y="1888"/>
            <a:chExt cx="3810" cy="635"/>
          </a:xfrm>
        </p:grpSpPr>
        <p:grpSp>
          <p:nvGrpSpPr>
            <p:cNvPr id="28823" name="Group 188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25" name="Freeform 188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26" name="Freeform 188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27" name="Freeform 188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28" name="Line 188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24" name="Group 18893"/>
          <p:cNvGrpSpPr>
            <a:grpSpLocks/>
          </p:cNvGrpSpPr>
          <p:nvPr/>
        </p:nvGrpSpPr>
        <p:grpSpPr bwMode="auto">
          <a:xfrm>
            <a:off x="-612775" y="1412875"/>
            <a:ext cx="6337300" cy="1008063"/>
            <a:chOff x="-2699" y="1888"/>
            <a:chExt cx="3810" cy="635"/>
          </a:xfrm>
        </p:grpSpPr>
        <p:grpSp>
          <p:nvGrpSpPr>
            <p:cNvPr id="28829" name="Group 1889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35" name="Freeform 188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36" name="Freeform 188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37" name="Freeform 188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38" name="Line 1889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33" name="Group 18903"/>
          <p:cNvGrpSpPr>
            <a:grpSpLocks/>
          </p:cNvGrpSpPr>
          <p:nvPr/>
        </p:nvGrpSpPr>
        <p:grpSpPr bwMode="auto">
          <a:xfrm>
            <a:off x="-541338" y="1412875"/>
            <a:ext cx="6337301" cy="1008063"/>
            <a:chOff x="-2699" y="1888"/>
            <a:chExt cx="3810" cy="635"/>
          </a:xfrm>
        </p:grpSpPr>
        <p:grpSp>
          <p:nvGrpSpPr>
            <p:cNvPr id="28834" name="Group 1890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45" name="Freeform 1890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46" name="Freeform 1890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47" name="Freeform 1890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48" name="Line 1890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39" name="Group 18913"/>
          <p:cNvGrpSpPr>
            <a:grpSpLocks/>
          </p:cNvGrpSpPr>
          <p:nvPr/>
        </p:nvGrpSpPr>
        <p:grpSpPr bwMode="auto">
          <a:xfrm>
            <a:off x="-469900" y="1412875"/>
            <a:ext cx="6337300" cy="1008063"/>
            <a:chOff x="-2699" y="1888"/>
            <a:chExt cx="3810" cy="635"/>
          </a:xfrm>
        </p:grpSpPr>
        <p:grpSp>
          <p:nvGrpSpPr>
            <p:cNvPr id="28843" name="Group 1891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55" name="Freeform 189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56" name="Freeform 189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57" name="Freeform 189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58" name="Line 1891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44" name="Group 18923"/>
          <p:cNvGrpSpPr>
            <a:grpSpLocks/>
          </p:cNvGrpSpPr>
          <p:nvPr/>
        </p:nvGrpSpPr>
        <p:grpSpPr bwMode="auto">
          <a:xfrm>
            <a:off x="-396875" y="1412875"/>
            <a:ext cx="6337300" cy="1008063"/>
            <a:chOff x="-2699" y="1888"/>
            <a:chExt cx="3810" cy="635"/>
          </a:xfrm>
        </p:grpSpPr>
        <p:grpSp>
          <p:nvGrpSpPr>
            <p:cNvPr id="28849" name="Group 1892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65" name="Freeform 1892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66" name="Freeform 1892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67" name="Freeform 1892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68" name="Line 1892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53" name="Group 18933"/>
          <p:cNvGrpSpPr>
            <a:grpSpLocks/>
          </p:cNvGrpSpPr>
          <p:nvPr/>
        </p:nvGrpSpPr>
        <p:grpSpPr bwMode="auto">
          <a:xfrm>
            <a:off x="-325438" y="1412875"/>
            <a:ext cx="6337301" cy="1008063"/>
            <a:chOff x="-2699" y="1888"/>
            <a:chExt cx="3810" cy="635"/>
          </a:xfrm>
        </p:grpSpPr>
        <p:grpSp>
          <p:nvGrpSpPr>
            <p:cNvPr id="28854" name="Group 1893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75" name="Freeform 189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76" name="Freeform 189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77" name="Freeform 189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78" name="Line 1893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59" name="Group 18943"/>
          <p:cNvGrpSpPr>
            <a:grpSpLocks/>
          </p:cNvGrpSpPr>
          <p:nvPr/>
        </p:nvGrpSpPr>
        <p:grpSpPr bwMode="auto">
          <a:xfrm>
            <a:off x="-252413" y="1412875"/>
            <a:ext cx="6337301" cy="1008063"/>
            <a:chOff x="-2699" y="1888"/>
            <a:chExt cx="3810" cy="635"/>
          </a:xfrm>
        </p:grpSpPr>
        <p:grpSp>
          <p:nvGrpSpPr>
            <p:cNvPr id="28863" name="Group 1894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85" name="Freeform 1894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86" name="Freeform 1894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87" name="Freeform 1894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88" name="Line 1894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64" name="Group 18953"/>
          <p:cNvGrpSpPr>
            <a:grpSpLocks/>
          </p:cNvGrpSpPr>
          <p:nvPr/>
        </p:nvGrpSpPr>
        <p:grpSpPr bwMode="auto">
          <a:xfrm>
            <a:off x="-180975" y="1412875"/>
            <a:ext cx="6337300" cy="1008063"/>
            <a:chOff x="-2699" y="1888"/>
            <a:chExt cx="3810" cy="635"/>
          </a:xfrm>
        </p:grpSpPr>
        <p:grpSp>
          <p:nvGrpSpPr>
            <p:cNvPr id="28869" name="Group 1895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195" name="Freeform 189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96" name="Freeform 189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197" name="Freeform 189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198" name="Line 1895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73" name="Group 18963"/>
          <p:cNvGrpSpPr>
            <a:grpSpLocks/>
          </p:cNvGrpSpPr>
          <p:nvPr/>
        </p:nvGrpSpPr>
        <p:grpSpPr bwMode="auto">
          <a:xfrm>
            <a:off x="-109538" y="1412875"/>
            <a:ext cx="6337301" cy="1008063"/>
            <a:chOff x="-2699" y="1888"/>
            <a:chExt cx="3810" cy="635"/>
          </a:xfrm>
        </p:grpSpPr>
        <p:grpSp>
          <p:nvGrpSpPr>
            <p:cNvPr id="28874" name="Group 189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05" name="Freeform 189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06" name="Freeform 189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07" name="Freeform 189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08" name="Line 189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79" name="Group 18973"/>
          <p:cNvGrpSpPr>
            <a:grpSpLocks/>
          </p:cNvGrpSpPr>
          <p:nvPr/>
        </p:nvGrpSpPr>
        <p:grpSpPr bwMode="auto">
          <a:xfrm>
            <a:off x="-36513" y="1412875"/>
            <a:ext cx="6337301" cy="1008063"/>
            <a:chOff x="-2699" y="1888"/>
            <a:chExt cx="3810" cy="635"/>
          </a:xfrm>
        </p:grpSpPr>
        <p:grpSp>
          <p:nvGrpSpPr>
            <p:cNvPr id="28883" name="Group 189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15" name="Freeform 189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16" name="Freeform 189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17" name="Freeform 189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18" name="Line 189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84" name="Group 18983"/>
          <p:cNvGrpSpPr>
            <a:grpSpLocks/>
          </p:cNvGrpSpPr>
          <p:nvPr/>
        </p:nvGrpSpPr>
        <p:grpSpPr bwMode="auto">
          <a:xfrm>
            <a:off x="34925" y="1412875"/>
            <a:ext cx="6337300" cy="1008063"/>
            <a:chOff x="-2699" y="1888"/>
            <a:chExt cx="3810" cy="635"/>
          </a:xfrm>
        </p:grpSpPr>
        <p:grpSp>
          <p:nvGrpSpPr>
            <p:cNvPr id="28889" name="Group 189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25" name="Freeform 189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26" name="Freeform 189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27" name="Freeform 189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28" name="Line 189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93" name="Group 18993"/>
          <p:cNvGrpSpPr>
            <a:grpSpLocks/>
          </p:cNvGrpSpPr>
          <p:nvPr/>
        </p:nvGrpSpPr>
        <p:grpSpPr bwMode="auto">
          <a:xfrm>
            <a:off x="106363" y="1412875"/>
            <a:ext cx="6337300" cy="1008063"/>
            <a:chOff x="-2699" y="1888"/>
            <a:chExt cx="3810" cy="635"/>
          </a:xfrm>
        </p:grpSpPr>
        <p:grpSp>
          <p:nvGrpSpPr>
            <p:cNvPr id="28894" name="Group 1899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35" name="Freeform 1899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36" name="Freeform 1899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37" name="Freeform 1899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38" name="Line 1899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80" name="Group 19003"/>
          <p:cNvGrpSpPr>
            <a:grpSpLocks/>
          </p:cNvGrpSpPr>
          <p:nvPr/>
        </p:nvGrpSpPr>
        <p:grpSpPr bwMode="auto">
          <a:xfrm>
            <a:off x="179388" y="1412875"/>
            <a:ext cx="6337300" cy="1008063"/>
            <a:chOff x="-2699" y="1888"/>
            <a:chExt cx="3810" cy="635"/>
          </a:xfrm>
        </p:grpSpPr>
        <p:grpSp>
          <p:nvGrpSpPr>
            <p:cNvPr id="24481" name="Group 1900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45" name="Freeform 1900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46" name="Freeform 1900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47" name="Freeform 1900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48" name="Line 1900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82" name="Group 19013"/>
          <p:cNvGrpSpPr>
            <a:grpSpLocks/>
          </p:cNvGrpSpPr>
          <p:nvPr/>
        </p:nvGrpSpPr>
        <p:grpSpPr bwMode="auto">
          <a:xfrm>
            <a:off x="250825" y="1412875"/>
            <a:ext cx="6337300" cy="1008063"/>
            <a:chOff x="-2699" y="1888"/>
            <a:chExt cx="3810" cy="635"/>
          </a:xfrm>
        </p:grpSpPr>
        <p:grpSp>
          <p:nvGrpSpPr>
            <p:cNvPr id="24483" name="Group 1901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55" name="Freeform 1901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56" name="Freeform 1901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57" name="Freeform 1901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58" name="Line 1901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86" name="Group 19023"/>
          <p:cNvGrpSpPr>
            <a:grpSpLocks/>
          </p:cNvGrpSpPr>
          <p:nvPr/>
        </p:nvGrpSpPr>
        <p:grpSpPr bwMode="auto">
          <a:xfrm>
            <a:off x="322263" y="1412875"/>
            <a:ext cx="6337300" cy="1008063"/>
            <a:chOff x="-2699" y="1888"/>
            <a:chExt cx="3810" cy="635"/>
          </a:xfrm>
        </p:grpSpPr>
        <p:grpSp>
          <p:nvGrpSpPr>
            <p:cNvPr id="24487" name="Group 1902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65" name="Freeform 1902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66" name="Freeform 1902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67" name="Freeform 1902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68" name="Line 1902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88" name="Group 19033"/>
          <p:cNvGrpSpPr>
            <a:grpSpLocks/>
          </p:cNvGrpSpPr>
          <p:nvPr/>
        </p:nvGrpSpPr>
        <p:grpSpPr bwMode="auto">
          <a:xfrm>
            <a:off x="395288" y="1412875"/>
            <a:ext cx="6337300" cy="1008063"/>
            <a:chOff x="-2699" y="1888"/>
            <a:chExt cx="3810" cy="635"/>
          </a:xfrm>
        </p:grpSpPr>
        <p:grpSp>
          <p:nvGrpSpPr>
            <p:cNvPr id="24489" name="Group 1903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75" name="Freeform 1903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76" name="Freeform 1903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77" name="Freeform 1903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78" name="Line 1903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90" name="Group 19043"/>
          <p:cNvGrpSpPr>
            <a:grpSpLocks/>
          </p:cNvGrpSpPr>
          <p:nvPr/>
        </p:nvGrpSpPr>
        <p:grpSpPr bwMode="auto">
          <a:xfrm>
            <a:off x="466725" y="1412875"/>
            <a:ext cx="6337300" cy="1008063"/>
            <a:chOff x="-2699" y="1888"/>
            <a:chExt cx="3810" cy="635"/>
          </a:xfrm>
        </p:grpSpPr>
        <p:grpSp>
          <p:nvGrpSpPr>
            <p:cNvPr id="24491" name="Group 1904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85" name="Freeform 1904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86" name="Freeform 1904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87" name="Freeform 1904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88" name="Line 1904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92" name="Group 19053"/>
          <p:cNvGrpSpPr>
            <a:grpSpLocks/>
          </p:cNvGrpSpPr>
          <p:nvPr/>
        </p:nvGrpSpPr>
        <p:grpSpPr bwMode="auto">
          <a:xfrm>
            <a:off x="538163" y="1412875"/>
            <a:ext cx="6337300" cy="1008063"/>
            <a:chOff x="-2699" y="1888"/>
            <a:chExt cx="3810" cy="635"/>
          </a:xfrm>
        </p:grpSpPr>
        <p:grpSp>
          <p:nvGrpSpPr>
            <p:cNvPr id="24493" name="Group 1905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295" name="Freeform 1905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96" name="Freeform 1905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297" name="Freeform 1905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298" name="Line 1905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94" name="Group 19063"/>
          <p:cNvGrpSpPr>
            <a:grpSpLocks/>
          </p:cNvGrpSpPr>
          <p:nvPr/>
        </p:nvGrpSpPr>
        <p:grpSpPr bwMode="auto">
          <a:xfrm>
            <a:off x="611188" y="1412875"/>
            <a:ext cx="6337300" cy="1008063"/>
            <a:chOff x="-2699" y="1888"/>
            <a:chExt cx="3810" cy="635"/>
          </a:xfrm>
        </p:grpSpPr>
        <p:grpSp>
          <p:nvGrpSpPr>
            <p:cNvPr id="24495" name="Group 1906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305" name="Freeform 1906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306" name="Freeform 1906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307" name="Freeform 1906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308" name="Line 1906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496" name="Group 19073"/>
          <p:cNvGrpSpPr>
            <a:grpSpLocks/>
          </p:cNvGrpSpPr>
          <p:nvPr/>
        </p:nvGrpSpPr>
        <p:grpSpPr bwMode="auto">
          <a:xfrm>
            <a:off x="682625" y="1412875"/>
            <a:ext cx="6337300" cy="1008063"/>
            <a:chOff x="-2699" y="1888"/>
            <a:chExt cx="3810" cy="635"/>
          </a:xfrm>
        </p:grpSpPr>
        <p:grpSp>
          <p:nvGrpSpPr>
            <p:cNvPr id="24499" name="Group 1907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315" name="Freeform 1907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316" name="Freeform 1907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317" name="Freeform 1907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318" name="Line 1907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00" name="Group 19083"/>
          <p:cNvGrpSpPr>
            <a:grpSpLocks/>
          </p:cNvGrpSpPr>
          <p:nvPr/>
        </p:nvGrpSpPr>
        <p:grpSpPr bwMode="auto">
          <a:xfrm>
            <a:off x="755650" y="1412875"/>
            <a:ext cx="6337300" cy="1008063"/>
            <a:chOff x="-2699" y="1888"/>
            <a:chExt cx="3810" cy="635"/>
          </a:xfrm>
        </p:grpSpPr>
        <p:grpSp>
          <p:nvGrpSpPr>
            <p:cNvPr id="24502" name="Group 19084"/>
            <p:cNvGrpSpPr>
              <a:grpSpLocks/>
            </p:cNvGrpSpPr>
            <p:nvPr/>
          </p:nvGrpSpPr>
          <p:grpSpPr bwMode="auto">
            <a:xfrm>
              <a:off x="-2699" y="1888"/>
              <a:ext cx="3810" cy="635"/>
              <a:chOff x="1452" y="1480"/>
              <a:chExt cx="3810" cy="635"/>
            </a:xfrm>
          </p:grpSpPr>
          <p:sp>
            <p:nvSpPr>
              <p:cNvPr id="29325" name="Freeform 19085"/>
              <p:cNvSpPr>
                <a:spLocks/>
              </p:cNvSpPr>
              <p:nvPr/>
            </p:nvSpPr>
            <p:spPr bwMode="auto">
              <a:xfrm>
                <a:off x="145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326" name="Freeform 19086"/>
              <p:cNvSpPr>
                <a:spLocks/>
              </p:cNvSpPr>
              <p:nvPr/>
            </p:nvSpPr>
            <p:spPr bwMode="auto">
              <a:xfrm>
                <a:off x="2723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9327" name="Freeform 19087"/>
              <p:cNvSpPr>
                <a:spLocks/>
              </p:cNvSpPr>
              <p:nvPr/>
            </p:nvSpPr>
            <p:spPr bwMode="auto">
              <a:xfrm>
                <a:off x="3992" y="1480"/>
                <a:ext cx="1270" cy="635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272" y="181"/>
                  </a:cxn>
                  <a:cxn ang="0">
                    <a:pos x="544" y="0"/>
                  </a:cxn>
                  <a:cxn ang="0">
                    <a:pos x="817" y="181"/>
                  </a:cxn>
                  <a:cxn ang="0">
                    <a:pos x="1089" y="635"/>
                  </a:cxn>
                  <a:cxn ang="0">
                    <a:pos x="1361" y="1088"/>
                  </a:cxn>
                  <a:cxn ang="0">
                    <a:pos x="1633" y="1270"/>
                  </a:cxn>
                  <a:cxn ang="0">
                    <a:pos x="1905" y="1088"/>
                  </a:cxn>
                  <a:cxn ang="0">
                    <a:pos x="2177" y="635"/>
                  </a:cxn>
                  <a:cxn ang="0">
                    <a:pos x="1905" y="1088"/>
                  </a:cxn>
                  <a:cxn ang="0">
                    <a:pos x="1633" y="1270"/>
                  </a:cxn>
                  <a:cxn ang="0">
                    <a:pos x="1361" y="1088"/>
                  </a:cxn>
                  <a:cxn ang="0">
                    <a:pos x="1089" y="635"/>
                  </a:cxn>
                  <a:cxn ang="0">
                    <a:pos x="817" y="181"/>
                  </a:cxn>
                  <a:cxn ang="0">
                    <a:pos x="544" y="0"/>
                  </a:cxn>
                  <a:cxn ang="0">
                    <a:pos x="272" y="181"/>
                  </a:cxn>
                  <a:cxn ang="0">
                    <a:pos x="0" y="635"/>
                  </a:cxn>
                </a:cxnLst>
                <a:rect l="0" t="0" r="r" b="b"/>
                <a:pathLst>
                  <a:path w="2177" h="1270">
                    <a:moveTo>
                      <a:pt x="0" y="635"/>
                    </a:moveTo>
                    <a:cubicBezTo>
                      <a:pt x="0" y="635"/>
                      <a:pt x="181" y="287"/>
                      <a:pt x="272" y="181"/>
                    </a:cubicBezTo>
                    <a:cubicBezTo>
                      <a:pt x="363" y="75"/>
                      <a:pt x="453" y="0"/>
                      <a:pt x="544" y="0"/>
                    </a:cubicBezTo>
                    <a:cubicBezTo>
                      <a:pt x="635" y="0"/>
                      <a:pt x="726" y="75"/>
                      <a:pt x="817" y="181"/>
                    </a:cubicBezTo>
                    <a:cubicBezTo>
                      <a:pt x="908" y="287"/>
                      <a:pt x="998" y="484"/>
                      <a:pt x="1089" y="635"/>
                    </a:cubicBezTo>
                    <a:cubicBezTo>
                      <a:pt x="1180" y="786"/>
                      <a:pt x="1270" y="982"/>
                      <a:pt x="1361" y="1088"/>
                    </a:cubicBezTo>
                    <a:cubicBezTo>
                      <a:pt x="1452" y="1194"/>
                      <a:pt x="1542" y="1270"/>
                      <a:pt x="1633" y="1270"/>
                    </a:cubicBezTo>
                    <a:cubicBezTo>
                      <a:pt x="1724" y="1270"/>
                      <a:pt x="1814" y="1194"/>
                      <a:pt x="1905" y="1088"/>
                    </a:cubicBezTo>
                    <a:cubicBezTo>
                      <a:pt x="1996" y="982"/>
                      <a:pt x="2177" y="635"/>
                      <a:pt x="2177" y="635"/>
                    </a:cubicBezTo>
                    <a:cubicBezTo>
                      <a:pt x="2177" y="635"/>
                      <a:pt x="1996" y="982"/>
                      <a:pt x="1905" y="1088"/>
                    </a:cubicBezTo>
                    <a:cubicBezTo>
                      <a:pt x="1814" y="1194"/>
                      <a:pt x="1724" y="1270"/>
                      <a:pt x="1633" y="1270"/>
                    </a:cubicBezTo>
                    <a:cubicBezTo>
                      <a:pt x="1542" y="1270"/>
                      <a:pt x="1452" y="1194"/>
                      <a:pt x="1361" y="1088"/>
                    </a:cubicBezTo>
                    <a:cubicBezTo>
                      <a:pt x="1270" y="982"/>
                      <a:pt x="1180" y="786"/>
                      <a:pt x="1089" y="635"/>
                    </a:cubicBezTo>
                    <a:cubicBezTo>
                      <a:pt x="998" y="484"/>
                      <a:pt x="908" y="287"/>
                      <a:pt x="817" y="181"/>
                    </a:cubicBezTo>
                    <a:cubicBezTo>
                      <a:pt x="726" y="75"/>
                      <a:pt x="635" y="0"/>
                      <a:pt x="544" y="0"/>
                    </a:cubicBezTo>
                    <a:cubicBezTo>
                      <a:pt x="453" y="0"/>
                      <a:pt x="363" y="75"/>
                      <a:pt x="272" y="181"/>
                    </a:cubicBezTo>
                    <a:cubicBezTo>
                      <a:pt x="181" y="287"/>
                      <a:pt x="0" y="635"/>
                      <a:pt x="0" y="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29328" name="Line 19088"/>
            <p:cNvSpPr>
              <a:spLocks noChangeShapeType="1"/>
            </p:cNvSpPr>
            <p:nvPr/>
          </p:nvSpPr>
          <p:spPr bwMode="auto">
            <a:xfrm flipH="1">
              <a:off x="-2064" y="2205"/>
              <a:ext cx="254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9399" name="Line 19159"/>
          <p:cNvSpPr>
            <a:spLocks noChangeShapeType="1"/>
          </p:cNvSpPr>
          <p:nvPr/>
        </p:nvSpPr>
        <p:spPr bwMode="auto">
          <a:xfrm>
            <a:off x="755650" y="25654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00" name="Line 19160"/>
          <p:cNvSpPr>
            <a:spLocks noChangeShapeType="1"/>
          </p:cNvSpPr>
          <p:nvPr/>
        </p:nvSpPr>
        <p:spPr bwMode="auto">
          <a:xfrm>
            <a:off x="1835150" y="2565400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02" name="Line 19162"/>
          <p:cNvSpPr>
            <a:spLocks noChangeShapeType="1"/>
          </p:cNvSpPr>
          <p:nvPr/>
        </p:nvSpPr>
        <p:spPr bwMode="auto">
          <a:xfrm>
            <a:off x="7092950" y="25654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03" name="Line 19163"/>
          <p:cNvSpPr>
            <a:spLocks noChangeShapeType="1"/>
          </p:cNvSpPr>
          <p:nvPr/>
        </p:nvSpPr>
        <p:spPr bwMode="auto">
          <a:xfrm flipH="1">
            <a:off x="6011863" y="2565400"/>
            <a:ext cx="1587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07" name="Rectangle 19167"/>
          <p:cNvSpPr>
            <a:spLocks noChangeArrowheads="1"/>
          </p:cNvSpPr>
          <p:nvPr/>
        </p:nvSpPr>
        <p:spPr bwMode="auto">
          <a:xfrm>
            <a:off x="755650" y="1341438"/>
            <a:ext cx="1079500" cy="1150937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4503" name="Group 18007"/>
          <p:cNvGrpSpPr>
            <a:grpSpLocks/>
          </p:cNvGrpSpPr>
          <p:nvPr/>
        </p:nvGrpSpPr>
        <p:grpSpPr bwMode="auto">
          <a:xfrm>
            <a:off x="-5292725" y="1414463"/>
            <a:ext cx="6048375" cy="1008062"/>
            <a:chOff x="340" y="1480"/>
            <a:chExt cx="3810" cy="635"/>
          </a:xfrm>
        </p:grpSpPr>
        <p:sp>
          <p:nvSpPr>
            <p:cNvPr id="24152" name="Freeform 18008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153" name="Freeform 18009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154" name="Freeform 18010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07" name="Group 18359"/>
          <p:cNvGrpSpPr>
            <a:grpSpLocks/>
          </p:cNvGrpSpPr>
          <p:nvPr/>
        </p:nvGrpSpPr>
        <p:grpSpPr bwMode="auto">
          <a:xfrm>
            <a:off x="-5508625" y="1412875"/>
            <a:ext cx="6337300" cy="1008063"/>
            <a:chOff x="340" y="1480"/>
            <a:chExt cx="3810" cy="635"/>
          </a:xfrm>
        </p:grpSpPr>
        <p:sp>
          <p:nvSpPr>
            <p:cNvPr id="24504" name="Freeform 183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05" name="Freeform 183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06" name="Freeform 183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08" name="Group 18369"/>
          <p:cNvGrpSpPr>
            <a:grpSpLocks/>
          </p:cNvGrpSpPr>
          <p:nvPr/>
        </p:nvGrpSpPr>
        <p:grpSpPr bwMode="auto">
          <a:xfrm>
            <a:off x="-5437188" y="1412875"/>
            <a:ext cx="6337301" cy="1008063"/>
            <a:chOff x="340" y="1480"/>
            <a:chExt cx="3810" cy="635"/>
          </a:xfrm>
        </p:grpSpPr>
        <p:sp>
          <p:nvSpPr>
            <p:cNvPr id="24514" name="Freeform 183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15" name="Freeform 183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16" name="Freeform 183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899" name="Group 18379"/>
          <p:cNvGrpSpPr>
            <a:grpSpLocks/>
          </p:cNvGrpSpPr>
          <p:nvPr/>
        </p:nvGrpSpPr>
        <p:grpSpPr bwMode="auto">
          <a:xfrm>
            <a:off x="-5365750" y="1412875"/>
            <a:ext cx="6337300" cy="1008063"/>
            <a:chOff x="340" y="1480"/>
            <a:chExt cx="3810" cy="635"/>
          </a:xfrm>
        </p:grpSpPr>
        <p:sp>
          <p:nvSpPr>
            <p:cNvPr id="24524" name="Freeform 183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25" name="Freeform 183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26" name="Freeform 183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03" name="Group 18389"/>
          <p:cNvGrpSpPr>
            <a:grpSpLocks/>
          </p:cNvGrpSpPr>
          <p:nvPr/>
        </p:nvGrpSpPr>
        <p:grpSpPr bwMode="auto">
          <a:xfrm>
            <a:off x="-5294313" y="1412875"/>
            <a:ext cx="6337301" cy="1008063"/>
            <a:chOff x="340" y="1480"/>
            <a:chExt cx="3810" cy="635"/>
          </a:xfrm>
        </p:grpSpPr>
        <p:sp>
          <p:nvSpPr>
            <p:cNvPr id="24534" name="Freeform 1839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35" name="Freeform 1839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36" name="Freeform 1839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04" name="Group 18399"/>
          <p:cNvGrpSpPr>
            <a:grpSpLocks/>
          </p:cNvGrpSpPr>
          <p:nvPr/>
        </p:nvGrpSpPr>
        <p:grpSpPr bwMode="auto">
          <a:xfrm>
            <a:off x="-5221288" y="1412875"/>
            <a:ext cx="6337301" cy="1008063"/>
            <a:chOff x="340" y="1480"/>
            <a:chExt cx="3810" cy="635"/>
          </a:xfrm>
        </p:grpSpPr>
        <p:sp>
          <p:nvSpPr>
            <p:cNvPr id="24544" name="Freeform 1840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45" name="Freeform 1840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46" name="Freeform 1840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09" name="Group 18409"/>
          <p:cNvGrpSpPr>
            <a:grpSpLocks/>
          </p:cNvGrpSpPr>
          <p:nvPr/>
        </p:nvGrpSpPr>
        <p:grpSpPr bwMode="auto">
          <a:xfrm>
            <a:off x="-5149850" y="1412875"/>
            <a:ext cx="6337300" cy="1008063"/>
            <a:chOff x="340" y="1480"/>
            <a:chExt cx="3810" cy="635"/>
          </a:xfrm>
        </p:grpSpPr>
        <p:sp>
          <p:nvSpPr>
            <p:cNvPr id="24554" name="Freeform 1841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55" name="Freeform 1841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56" name="Freeform 1841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13" name="Group 18419"/>
          <p:cNvGrpSpPr>
            <a:grpSpLocks/>
          </p:cNvGrpSpPr>
          <p:nvPr/>
        </p:nvGrpSpPr>
        <p:grpSpPr bwMode="auto">
          <a:xfrm>
            <a:off x="-5076825" y="1412875"/>
            <a:ext cx="6337300" cy="1008063"/>
            <a:chOff x="340" y="1480"/>
            <a:chExt cx="3810" cy="635"/>
          </a:xfrm>
        </p:grpSpPr>
        <p:sp>
          <p:nvSpPr>
            <p:cNvPr id="24564" name="Freeform 1842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65" name="Freeform 1842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66" name="Freeform 1842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14" name="Group 18429"/>
          <p:cNvGrpSpPr>
            <a:grpSpLocks/>
          </p:cNvGrpSpPr>
          <p:nvPr/>
        </p:nvGrpSpPr>
        <p:grpSpPr bwMode="auto">
          <a:xfrm>
            <a:off x="-5005388" y="1412875"/>
            <a:ext cx="6337301" cy="1008063"/>
            <a:chOff x="340" y="1480"/>
            <a:chExt cx="3810" cy="635"/>
          </a:xfrm>
        </p:grpSpPr>
        <p:sp>
          <p:nvSpPr>
            <p:cNvPr id="24574" name="Freeform 1843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4575" name="Freeform 1843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72" name="Freeform 1843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19" name="Group 18439"/>
          <p:cNvGrpSpPr>
            <a:grpSpLocks/>
          </p:cNvGrpSpPr>
          <p:nvPr/>
        </p:nvGrpSpPr>
        <p:grpSpPr bwMode="auto">
          <a:xfrm>
            <a:off x="-4932363" y="1412875"/>
            <a:ext cx="6337301" cy="1008063"/>
            <a:chOff x="340" y="1480"/>
            <a:chExt cx="3810" cy="635"/>
          </a:xfrm>
        </p:grpSpPr>
        <p:sp>
          <p:nvSpPr>
            <p:cNvPr id="28680" name="Freeform 1844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81" name="Freeform 1844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82" name="Freeform 1844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23" name="Group 18449"/>
          <p:cNvGrpSpPr>
            <a:grpSpLocks/>
          </p:cNvGrpSpPr>
          <p:nvPr/>
        </p:nvGrpSpPr>
        <p:grpSpPr bwMode="auto">
          <a:xfrm>
            <a:off x="-4860925" y="1412875"/>
            <a:ext cx="6337300" cy="1008063"/>
            <a:chOff x="340" y="1480"/>
            <a:chExt cx="3810" cy="635"/>
          </a:xfrm>
        </p:grpSpPr>
        <p:sp>
          <p:nvSpPr>
            <p:cNvPr id="28690" name="Freeform 1845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91" name="Freeform 1845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692" name="Freeform 1845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24" name="Group 18459"/>
          <p:cNvGrpSpPr>
            <a:grpSpLocks/>
          </p:cNvGrpSpPr>
          <p:nvPr/>
        </p:nvGrpSpPr>
        <p:grpSpPr bwMode="auto">
          <a:xfrm>
            <a:off x="-4789488" y="1412875"/>
            <a:ext cx="6337301" cy="1008063"/>
            <a:chOff x="340" y="1480"/>
            <a:chExt cx="3810" cy="635"/>
          </a:xfrm>
        </p:grpSpPr>
        <p:sp>
          <p:nvSpPr>
            <p:cNvPr id="28700" name="Freeform 184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01" name="Freeform 184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02" name="Freeform 184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29" name="Group 18469"/>
          <p:cNvGrpSpPr>
            <a:grpSpLocks/>
          </p:cNvGrpSpPr>
          <p:nvPr/>
        </p:nvGrpSpPr>
        <p:grpSpPr bwMode="auto">
          <a:xfrm>
            <a:off x="-4716463" y="1412875"/>
            <a:ext cx="6337301" cy="1008063"/>
            <a:chOff x="340" y="1480"/>
            <a:chExt cx="3810" cy="635"/>
          </a:xfrm>
        </p:grpSpPr>
        <p:sp>
          <p:nvSpPr>
            <p:cNvPr id="28710" name="Freeform 184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11" name="Freeform 184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12" name="Freeform 184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33" name="Group 18479"/>
          <p:cNvGrpSpPr>
            <a:grpSpLocks/>
          </p:cNvGrpSpPr>
          <p:nvPr/>
        </p:nvGrpSpPr>
        <p:grpSpPr bwMode="auto">
          <a:xfrm>
            <a:off x="-4645025" y="1412875"/>
            <a:ext cx="6337300" cy="1008063"/>
            <a:chOff x="340" y="1480"/>
            <a:chExt cx="3810" cy="635"/>
          </a:xfrm>
        </p:grpSpPr>
        <p:sp>
          <p:nvSpPr>
            <p:cNvPr id="28720" name="Freeform 184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21" name="Freeform 184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22" name="Freeform 184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34" name="Group 18489"/>
          <p:cNvGrpSpPr>
            <a:grpSpLocks/>
          </p:cNvGrpSpPr>
          <p:nvPr/>
        </p:nvGrpSpPr>
        <p:grpSpPr bwMode="auto">
          <a:xfrm>
            <a:off x="-4573588" y="1412875"/>
            <a:ext cx="6337301" cy="1008063"/>
            <a:chOff x="340" y="1480"/>
            <a:chExt cx="3810" cy="635"/>
          </a:xfrm>
        </p:grpSpPr>
        <p:sp>
          <p:nvSpPr>
            <p:cNvPr id="28730" name="Freeform 1849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31" name="Freeform 1849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32" name="Freeform 1849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39" name="Group 18499"/>
          <p:cNvGrpSpPr>
            <a:grpSpLocks/>
          </p:cNvGrpSpPr>
          <p:nvPr/>
        </p:nvGrpSpPr>
        <p:grpSpPr bwMode="auto">
          <a:xfrm>
            <a:off x="-4500563" y="1412875"/>
            <a:ext cx="6337301" cy="1008063"/>
            <a:chOff x="340" y="1480"/>
            <a:chExt cx="3810" cy="635"/>
          </a:xfrm>
        </p:grpSpPr>
        <p:sp>
          <p:nvSpPr>
            <p:cNvPr id="28740" name="Freeform 1850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41" name="Freeform 1850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42" name="Freeform 1850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43" name="Group 18509"/>
          <p:cNvGrpSpPr>
            <a:grpSpLocks/>
          </p:cNvGrpSpPr>
          <p:nvPr/>
        </p:nvGrpSpPr>
        <p:grpSpPr bwMode="auto">
          <a:xfrm>
            <a:off x="-4429125" y="1412875"/>
            <a:ext cx="6337300" cy="1008063"/>
            <a:chOff x="340" y="1480"/>
            <a:chExt cx="3810" cy="635"/>
          </a:xfrm>
        </p:grpSpPr>
        <p:sp>
          <p:nvSpPr>
            <p:cNvPr id="28750" name="Freeform 1851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51" name="Freeform 1851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52" name="Freeform 1851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44" name="Group 18519"/>
          <p:cNvGrpSpPr>
            <a:grpSpLocks/>
          </p:cNvGrpSpPr>
          <p:nvPr/>
        </p:nvGrpSpPr>
        <p:grpSpPr bwMode="auto">
          <a:xfrm>
            <a:off x="-4357688" y="1412875"/>
            <a:ext cx="6337301" cy="1008063"/>
            <a:chOff x="340" y="1480"/>
            <a:chExt cx="3810" cy="635"/>
          </a:xfrm>
        </p:grpSpPr>
        <p:sp>
          <p:nvSpPr>
            <p:cNvPr id="28760" name="Freeform 1852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61" name="Freeform 1852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62" name="Freeform 1852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49" name="Group 18529"/>
          <p:cNvGrpSpPr>
            <a:grpSpLocks/>
          </p:cNvGrpSpPr>
          <p:nvPr/>
        </p:nvGrpSpPr>
        <p:grpSpPr bwMode="auto">
          <a:xfrm>
            <a:off x="-4284663" y="1412875"/>
            <a:ext cx="6337301" cy="1008063"/>
            <a:chOff x="340" y="1480"/>
            <a:chExt cx="3810" cy="635"/>
          </a:xfrm>
        </p:grpSpPr>
        <p:sp>
          <p:nvSpPr>
            <p:cNvPr id="28770" name="Freeform 1853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71" name="Freeform 1853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72" name="Freeform 1853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53" name="Group 18539"/>
          <p:cNvGrpSpPr>
            <a:grpSpLocks/>
          </p:cNvGrpSpPr>
          <p:nvPr/>
        </p:nvGrpSpPr>
        <p:grpSpPr bwMode="auto">
          <a:xfrm>
            <a:off x="-4213225" y="1412875"/>
            <a:ext cx="6337300" cy="1008063"/>
            <a:chOff x="340" y="1480"/>
            <a:chExt cx="3810" cy="635"/>
          </a:xfrm>
        </p:grpSpPr>
        <p:sp>
          <p:nvSpPr>
            <p:cNvPr id="28780" name="Freeform 1854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81" name="Freeform 1854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82" name="Freeform 1854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54" name="Group 18549"/>
          <p:cNvGrpSpPr>
            <a:grpSpLocks/>
          </p:cNvGrpSpPr>
          <p:nvPr/>
        </p:nvGrpSpPr>
        <p:grpSpPr bwMode="auto">
          <a:xfrm>
            <a:off x="-4140200" y="1412875"/>
            <a:ext cx="6337300" cy="1008063"/>
            <a:chOff x="340" y="1480"/>
            <a:chExt cx="3810" cy="635"/>
          </a:xfrm>
        </p:grpSpPr>
        <p:sp>
          <p:nvSpPr>
            <p:cNvPr id="28790" name="Freeform 1855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91" name="Freeform 1855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792" name="Freeform 1855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59" name="Group 18559"/>
          <p:cNvGrpSpPr>
            <a:grpSpLocks/>
          </p:cNvGrpSpPr>
          <p:nvPr/>
        </p:nvGrpSpPr>
        <p:grpSpPr bwMode="auto">
          <a:xfrm>
            <a:off x="-4068763" y="1412875"/>
            <a:ext cx="6337301" cy="1008063"/>
            <a:chOff x="340" y="1480"/>
            <a:chExt cx="3810" cy="635"/>
          </a:xfrm>
        </p:grpSpPr>
        <p:sp>
          <p:nvSpPr>
            <p:cNvPr id="28800" name="Freeform 185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01" name="Freeform 185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02" name="Freeform 185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13" name="Group 18569"/>
          <p:cNvGrpSpPr>
            <a:grpSpLocks/>
          </p:cNvGrpSpPr>
          <p:nvPr/>
        </p:nvGrpSpPr>
        <p:grpSpPr bwMode="auto">
          <a:xfrm>
            <a:off x="-3997325" y="1412875"/>
            <a:ext cx="6337300" cy="1008063"/>
            <a:chOff x="340" y="1480"/>
            <a:chExt cx="3810" cy="635"/>
          </a:xfrm>
        </p:grpSpPr>
        <p:sp>
          <p:nvSpPr>
            <p:cNvPr id="28810" name="Freeform 185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11" name="Freeform 185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12" name="Freeform 185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17" name="Group 18579"/>
          <p:cNvGrpSpPr>
            <a:grpSpLocks/>
          </p:cNvGrpSpPr>
          <p:nvPr/>
        </p:nvGrpSpPr>
        <p:grpSpPr bwMode="auto">
          <a:xfrm>
            <a:off x="-3924300" y="1412875"/>
            <a:ext cx="6337300" cy="1008063"/>
            <a:chOff x="340" y="1480"/>
            <a:chExt cx="3810" cy="635"/>
          </a:xfrm>
        </p:grpSpPr>
        <p:sp>
          <p:nvSpPr>
            <p:cNvPr id="28820" name="Freeform 185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21" name="Freeform 185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22" name="Freeform 185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18" name="Group 18589"/>
          <p:cNvGrpSpPr>
            <a:grpSpLocks/>
          </p:cNvGrpSpPr>
          <p:nvPr/>
        </p:nvGrpSpPr>
        <p:grpSpPr bwMode="auto">
          <a:xfrm>
            <a:off x="-3852863" y="1412875"/>
            <a:ext cx="6337301" cy="1008063"/>
            <a:chOff x="340" y="1480"/>
            <a:chExt cx="3810" cy="635"/>
          </a:xfrm>
        </p:grpSpPr>
        <p:sp>
          <p:nvSpPr>
            <p:cNvPr id="28830" name="Freeform 1859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31" name="Freeform 1859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32" name="Freeform 1859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23" name="Group 18599"/>
          <p:cNvGrpSpPr>
            <a:grpSpLocks/>
          </p:cNvGrpSpPr>
          <p:nvPr/>
        </p:nvGrpSpPr>
        <p:grpSpPr bwMode="auto">
          <a:xfrm>
            <a:off x="-3781425" y="1412875"/>
            <a:ext cx="6337300" cy="1008063"/>
            <a:chOff x="340" y="1480"/>
            <a:chExt cx="3810" cy="635"/>
          </a:xfrm>
        </p:grpSpPr>
        <p:sp>
          <p:nvSpPr>
            <p:cNvPr id="28840" name="Freeform 1860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41" name="Freeform 1860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42" name="Freeform 1860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27" name="Group 18609"/>
          <p:cNvGrpSpPr>
            <a:grpSpLocks/>
          </p:cNvGrpSpPr>
          <p:nvPr/>
        </p:nvGrpSpPr>
        <p:grpSpPr bwMode="auto">
          <a:xfrm>
            <a:off x="-3708400" y="1412875"/>
            <a:ext cx="6337300" cy="1008063"/>
            <a:chOff x="340" y="1480"/>
            <a:chExt cx="3810" cy="635"/>
          </a:xfrm>
        </p:grpSpPr>
        <p:sp>
          <p:nvSpPr>
            <p:cNvPr id="28850" name="Freeform 1861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51" name="Freeform 1861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52" name="Freeform 1861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28" name="Group 18619"/>
          <p:cNvGrpSpPr>
            <a:grpSpLocks/>
          </p:cNvGrpSpPr>
          <p:nvPr/>
        </p:nvGrpSpPr>
        <p:grpSpPr bwMode="auto">
          <a:xfrm>
            <a:off x="-3636963" y="1412875"/>
            <a:ext cx="6337301" cy="1008063"/>
            <a:chOff x="340" y="1480"/>
            <a:chExt cx="3810" cy="635"/>
          </a:xfrm>
        </p:grpSpPr>
        <p:sp>
          <p:nvSpPr>
            <p:cNvPr id="28860" name="Freeform 1862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61" name="Freeform 1862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62" name="Freeform 1862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33" name="Group 18629"/>
          <p:cNvGrpSpPr>
            <a:grpSpLocks/>
          </p:cNvGrpSpPr>
          <p:nvPr/>
        </p:nvGrpSpPr>
        <p:grpSpPr bwMode="auto">
          <a:xfrm>
            <a:off x="-3565525" y="1412875"/>
            <a:ext cx="6337300" cy="1008063"/>
            <a:chOff x="340" y="1480"/>
            <a:chExt cx="3810" cy="635"/>
          </a:xfrm>
        </p:grpSpPr>
        <p:sp>
          <p:nvSpPr>
            <p:cNvPr id="28870" name="Freeform 1863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71" name="Freeform 1863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72" name="Freeform 1863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37" name="Group 18639"/>
          <p:cNvGrpSpPr>
            <a:grpSpLocks/>
          </p:cNvGrpSpPr>
          <p:nvPr/>
        </p:nvGrpSpPr>
        <p:grpSpPr bwMode="auto">
          <a:xfrm>
            <a:off x="-3492500" y="1412875"/>
            <a:ext cx="6337300" cy="1008063"/>
            <a:chOff x="340" y="1480"/>
            <a:chExt cx="3810" cy="635"/>
          </a:xfrm>
        </p:grpSpPr>
        <p:sp>
          <p:nvSpPr>
            <p:cNvPr id="28880" name="Freeform 1864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81" name="Freeform 1864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82" name="Freeform 1864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38" name="Group 18649"/>
          <p:cNvGrpSpPr>
            <a:grpSpLocks/>
          </p:cNvGrpSpPr>
          <p:nvPr/>
        </p:nvGrpSpPr>
        <p:grpSpPr bwMode="auto">
          <a:xfrm>
            <a:off x="-3421063" y="1412875"/>
            <a:ext cx="6337301" cy="1008063"/>
            <a:chOff x="340" y="1480"/>
            <a:chExt cx="3810" cy="635"/>
          </a:xfrm>
        </p:grpSpPr>
        <p:sp>
          <p:nvSpPr>
            <p:cNvPr id="28890" name="Freeform 1865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91" name="Freeform 1865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892" name="Freeform 1865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43" name="Group 18659"/>
          <p:cNvGrpSpPr>
            <a:grpSpLocks/>
          </p:cNvGrpSpPr>
          <p:nvPr/>
        </p:nvGrpSpPr>
        <p:grpSpPr bwMode="auto">
          <a:xfrm>
            <a:off x="-3349625" y="1412875"/>
            <a:ext cx="6337300" cy="1008063"/>
            <a:chOff x="340" y="1480"/>
            <a:chExt cx="3810" cy="635"/>
          </a:xfrm>
        </p:grpSpPr>
        <p:sp>
          <p:nvSpPr>
            <p:cNvPr id="28900" name="Freeform 186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01" name="Freeform 186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02" name="Freeform 186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63" name="Group 18669"/>
          <p:cNvGrpSpPr>
            <a:grpSpLocks/>
          </p:cNvGrpSpPr>
          <p:nvPr/>
        </p:nvGrpSpPr>
        <p:grpSpPr bwMode="auto">
          <a:xfrm>
            <a:off x="-3276600" y="1412875"/>
            <a:ext cx="6337300" cy="1008063"/>
            <a:chOff x="340" y="1480"/>
            <a:chExt cx="3810" cy="635"/>
          </a:xfrm>
        </p:grpSpPr>
        <p:sp>
          <p:nvSpPr>
            <p:cNvPr id="28910" name="Freeform 186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11" name="Freeform 186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12" name="Freeform 186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64" name="Group 18679"/>
          <p:cNvGrpSpPr>
            <a:grpSpLocks/>
          </p:cNvGrpSpPr>
          <p:nvPr/>
        </p:nvGrpSpPr>
        <p:grpSpPr bwMode="auto">
          <a:xfrm>
            <a:off x="-3205163" y="1412875"/>
            <a:ext cx="6337301" cy="1008063"/>
            <a:chOff x="340" y="1480"/>
            <a:chExt cx="3810" cy="635"/>
          </a:xfrm>
        </p:grpSpPr>
        <p:sp>
          <p:nvSpPr>
            <p:cNvPr id="28920" name="Freeform 186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21" name="Freeform 186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22" name="Freeform 186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69" name="Group 18689"/>
          <p:cNvGrpSpPr>
            <a:grpSpLocks/>
          </p:cNvGrpSpPr>
          <p:nvPr/>
        </p:nvGrpSpPr>
        <p:grpSpPr bwMode="auto">
          <a:xfrm>
            <a:off x="-3132138" y="1412875"/>
            <a:ext cx="6337301" cy="1008063"/>
            <a:chOff x="340" y="1480"/>
            <a:chExt cx="3810" cy="635"/>
          </a:xfrm>
        </p:grpSpPr>
        <p:sp>
          <p:nvSpPr>
            <p:cNvPr id="28930" name="Freeform 1869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31" name="Freeform 1869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32" name="Freeform 1869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73" name="Group 18699"/>
          <p:cNvGrpSpPr>
            <a:grpSpLocks/>
          </p:cNvGrpSpPr>
          <p:nvPr/>
        </p:nvGrpSpPr>
        <p:grpSpPr bwMode="auto">
          <a:xfrm>
            <a:off x="-3060700" y="1412875"/>
            <a:ext cx="6337300" cy="1008063"/>
            <a:chOff x="340" y="1480"/>
            <a:chExt cx="3810" cy="635"/>
          </a:xfrm>
        </p:grpSpPr>
        <p:sp>
          <p:nvSpPr>
            <p:cNvPr id="28940" name="Freeform 1870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41" name="Freeform 1870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42" name="Freeform 1870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74" name="Group 18709"/>
          <p:cNvGrpSpPr>
            <a:grpSpLocks/>
          </p:cNvGrpSpPr>
          <p:nvPr/>
        </p:nvGrpSpPr>
        <p:grpSpPr bwMode="auto">
          <a:xfrm>
            <a:off x="-2989263" y="1412875"/>
            <a:ext cx="6337301" cy="1008063"/>
            <a:chOff x="340" y="1480"/>
            <a:chExt cx="3810" cy="635"/>
          </a:xfrm>
        </p:grpSpPr>
        <p:sp>
          <p:nvSpPr>
            <p:cNvPr id="28950" name="Freeform 1871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51" name="Freeform 1871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52" name="Freeform 1871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79" name="Group 18719"/>
          <p:cNvGrpSpPr>
            <a:grpSpLocks/>
          </p:cNvGrpSpPr>
          <p:nvPr/>
        </p:nvGrpSpPr>
        <p:grpSpPr bwMode="auto">
          <a:xfrm>
            <a:off x="-2916238" y="1412875"/>
            <a:ext cx="6337301" cy="1008063"/>
            <a:chOff x="340" y="1480"/>
            <a:chExt cx="3810" cy="635"/>
          </a:xfrm>
        </p:grpSpPr>
        <p:sp>
          <p:nvSpPr>
            <p:cNvPr id="28960" name="Freeform 1872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61" name="Freeform 1872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62" name="Freeform 1872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83" name="Group 18729"/>
          <p:cNvGrpSpPr>
            <a:grpSpLocks/>
          </p:cNvGrpSpPr>
          <p:nvPr/>
        </p:nvGrpSpPr>
        <p:grpSpPr bwMode="auto">
          <a:xfrm>
            <a:off x="-2844800" y="1412875"/>
            <a:ext cx="6337300" cy="1008063"/>
            <a:chOff x="340" y="1480"/>
            <a:chExt cx="3810" cy="635"/>
          </a:xfrm>
        </p:grpSpPr>
        <p:sp>
          <p:nvSpPr>
            <p:cNvPr id="28970" name="Freeform 1873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71" name="Freeform 1873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72" name="Freeform 1873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84" name="Group 18739"/>
          <p:cNvGrpSpPr>
            <a:grpSpLocks/>
          </p:cNvGrpSpPr>
          <p:nvPr/>
        </p:nvGrpSpPr>
        <p:grpSpPr bwMode="auto">
          <a:xfrm>
            <a:off x="-2773363" y="1412875"/>
            <a:ext cx="6337301" cy="1008063"/>
            <a:chOff x="340" y="1480"/>
            <a:chExt cx="3810" cy="635"/>
          </a:xfrm>
        </p:grpSpPr>
        <p:sp>
          <p:nvSpPr>
            <p:cNvPr id="28980" name="Freeform 1874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81" name="Freeform 1874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82" name="Freeform 1874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89" name="Group 18749"/>
          <p:cNvGrpSpPr>
            <a:grpSpLocks/>
          </p:cNvGrpSpPr>
          <p:nvPr/>
        </p:nvGrpSpPr>
        <p:grpSpPr bwMode="auto">
          <a:xfrm>
            <a:off x="-2700338" y="1412875"/>
            <a:ext cx="6337301" cy="1008063"/>
            <a:chOff x="340" y="1480"/>
            <a:chExt cx="3810" cy="635"/>
          </a:xfrm>
        </p:grpSpPr>
        <p:sp>
          <p:nvSpPr>
            <p:cNvPr id="28990" name="Freeform 1875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91" name="Freeform 1875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8992" name="Freeform 1875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47" name="Group 18759"/>
          <p:cNvGrpSpPr>
            <a:grpSpLocks/>
          </p:cNvGrpSpPr>
          <p:nvPr/>
        </p:nvGrpSpPr>
        <p:grpSpPr bwMode="auto">
          <a:xfrm>
            <a:off x="-2628900" y="1412875"/>
            <a:ext cx="6337300" cy="1008063"/>
            <a:chOff x="340" y="1480"/>
            <a:chExt cx="3810" cy="635"/>
          </a:xfrm>
        </p:grpSpPr>
        <p:sp>
          <p:nvSpPr>
            <p:cNvPr id="29000" name="Freeform 187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01" name="Freeform 187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02" name="Freeform 187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48" name="Group 18769"/>
          <p:cNvGrpSpPr>
            <a:grpSpLocks/>
          </p:cNvGrpSpPr>
          <p:nvPr/>
        </p:nvGrpSpPr>
        <p:grpSpPr bwMode="auto">
          <a:xfrm>
            <a:off x="-2557463" y="1412875"/>
            <a:ext cx="6337301" cy="1008063"/>
            <a:chOff x="340" y="1480"/>
            <a:chExt cx="3810" cy="635"/>
          </a:xfrm>
        </p:grpSpPr>
        <p:sp>
          <p:nvSpPr>
            <p:cNvPr id="29010" name="Freeform 187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11" name="Freeform 187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12" name="Freeform 187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53" name="Group 18779"/>
          <p:cNvGrpSpPr>
            <a:grpSpLocks/>
          </p:cNvGrpSpPr>
          <p:nvPr/>
        </p:nvGrpSpPr>
        <p:grpSpPr bwMode="auto">
          <a:xfrm>
            <a:off x="-2484438" y="1412875"/>
            <a:ext cx="6337301" cy="1008063"/>
            <a:chOff x="340" y="1480"/>
            <a:chExt cx="3810" cy="635"/>
          </a:xfrm>
        </p:grpSpPr>
        <p:sp>
          <p:nvSpPr>
            <p:cNvPr id="29020" name="Freeform 187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21" name="Freeform 187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22" name="Freeform 187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57" name="Group 18789"/>
          <p:cNvGrpSpPr>
            <a:grpSpLocks/>
          </p:cNvGrpSpPr>
          <p:nvPr/>
        </p:nvGrpSpPr>
        <p:grpSpPr bwMode="auto">
          <a:xfrm>
            <a:off x="-2413000" y="1412875"/>
            <a:ext cx="6337300" cy="1008063"/>
            <a:chOff x="340" y="1480"/>
            <a:chExt cx="3810" cy="635"/>
          </a:xfrm>
        </p:grpSpPr>
        <p:sp>
          <p:nvSpPr>
            <p:cNvPr id="29030" name="Freeform 1879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31" name="Freeform 1879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32" name="Freeform 1879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58" name="Group 18799"/>
          <p:cNvGrpSpPr>
            <a:grpSpLocks/>
          </p:cNvGrpSpPr>
          <p:nvPr/>
        </p:nvGrpSpPr>
        <p:grpSpPr bwMode="auto">
          <a:xfrm>
            <a:off x="-2341563" y="1412875"/>
            <a:ext cx="6337301" cy="1008063"/>
            <a:chOff x="340" y="1480"/>
            <a:chExt cx="3810" cy="635"/>
          </a:xfrm>
        </p:grpSpPr>
        <p:sp>
          <p:nvSpPr>
            <p:cNvPr id="29040" name="Freeform 1880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41" name="Freeform 1880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42" name="Freeform 1880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63" name="Group 18809"/>
          <p:cNvGrpSpPr>
            <a:grpSpLocks/>
          </p:cNvGrpSpPr>
          <p:nvPr/>
        </p:nvGrpSpPr>
        <p:grpSpPr bwMode="auto">
          <a:xfrm>
            <a:off x="-2268538" y="1412875"/>
            <a:ext cx="6337301" cy="1008063"/>
            <a:chOff x="340" y="1480"/>
            <a:chExt cx="3810" cy="635"/>
          </a:xfrm>
        </p:grpSpPr>
        <p:sp>
          <p:nvSpPr>
            <p:cNvPr id="29050" name="Freeform 1881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51" name="Freeform 1881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52" name="Freeform 1881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67" name="Group 18819"/>
          <p:cNvGrpSpPr>
            <a:grpSpLocks/>
          </p:cNvGrpSpPr>
          <p:nvPr/>
        </p:nvGrpSpPr>
        <p:grpSpPr bwMode="auto">
          <a:xfrm>
            <a:off x="-2197100" y="1412875"/>
            <a:ext cx="6337300" cy="1008063"/>
            <a:chOff x="340" y="1480"/>
            <a:chExt cx="3810" cy="635"/>
          </a:xfrm>
        </p:grpSpPr>
        <p:sp>
          <p:nvSpPr>
            <p:cNvPr id="29060" name="Freeform 1882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61" name="Freeform 1882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62" name="Freeform 1882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68" name="Group 18829"/>
          <p:cNvGrpSpPr>
            <a:grpSpLocks/>
          </p:cNvGrpSpPr>
          <p:nvPr/>
        </p:nvGrpSpPr>
        <p:grpSpPr bwMode="auto">
          <a:xfrm>
            <a:off x="-2124075" y="1412875"/>
            <a:ext cx="6337300" cy="1008063"/>
            <a:chOff x="340" y="1480"/>
            <a:chExt cx="3810" cy="635"/>
          </a:xfrm>
        </p:grpSpPr>
        <p:sp>
          <p:nvSpPr>
            <p:cNvPr id="29070" name="Freeform 1883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71" name="Freeform 1883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72" name="Freeform 1883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4573" name="Group 18839"/>
          <p:cNvGrpSpPr>
            <a:grpSpLocks/>
          </p:cNvGrpSpPr>
          <p:nvPr/>
        </p:nvGrpSpPr>
        <p:grpSpPr bwMode="auto">
          <a:xfrm>
            <a:off x="-2052638" y="1412875"/>
            <a:ext cx="6337301" cy="1008063"/>
            <a:chOff x="340" y="1480"/>
            <a:chExt cx="3810" cy="635"/>
          </a:xfrm>
        </p:grpSpPr>
        <p:sp>
          <p:nvSpPr>
            <p:cNvPr id="29080" name="Freeform 1884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81" name="Freeform 1884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82" name="Freeform 1884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93" name="Group 18849"/>
          <p:cNvGrpSpPr>
            <a:grpSpLocks/>
          </p:cNvGrpSpPr>
          <p:nvPr/>
        </p:nvGrpSpPr>
        <p:grpSpPr bwMode="auto">
          <a:xfrm>
            <a:off x="-1981200" y="1412875"/>
            <a:ext cx="6337300" cy="1008063"/>
            <a:chOff x="340" y="1480"/>
            <a:chExt cx="3810" cy="635"/>
          </a:xfrm>
        </p:grpSpPr>
        <p:sp>
          <p:nvSpPr>
            <p:cNvPr id="29090" name="Freeform 1885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91" name="Freeform 1885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092" name="Freeform 1885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94" name="Group 18859"/>
          <p:cNvGrpSpPr>
            <a:grpSpLocks/>
          </p:cNvGrpSpPr>
          <p:nvPr/>
        </p:nvGrpSpPr>
        <p:grpSpPr bwMode="auto">
          <a:xfrm>
            <a:off x="-1908175" y="1412875"/>
            <a:ext cx="6337300" cy="1008063"/>
            <a:chOff x="340" y="1480"/>
            <a:chExt cx="3810" cy="635"/>
          </a:xfrm>
        </p:grpSpPr>
        <p:sp>
          <p:nvSpPr>
            <p:cNvPr id="29100" name="Freeform 188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01" name="Freeform 188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02" name="Freeform 188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8999" name="Group 18869"/>
          <p:cNvGrpSpPr>
            <a:grpSpLocks/>
          </p:cNvGrpSpPr>
          <p:nvPr/>
        </p:nvGrpSpPr>
        <p:grpSpPr bwMode="auto">
          <a:xfrm>
            <a:off x="-1836738" y="1412875"/>
            <a:ext cx="6337301" cy="1008063"/>
            <a:chOff x="340" y="1480"/>
            <a:chExt cx="3810" cy="635"/>
          </a:xfrm>
        </p:grpSpPr>
        <p:sp>
          <p:nvSpPr>
            <p:cNvPr id="29110" name="Freeform 188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11" name="Freeform 188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12" name="Freeform 188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03" name="Group 18879"/>
          <p:cNvGrpSpPr>
            <a:grpSpLocks/>
          </p:cNvGrpSpPr>
          <p:nvPr/>
        </p:nvGrpSpPr>
        <p:grpSpPr bwMode="auto">
          <a:xfrm>
            <a:off x="-1765300" y="1412875"/>
            <a:ext cx="6337300" cy="1008063"/>
            <a:chOff x="340" y="1480"/>
            <a:chExt cx="3810" cy="635"/>
          </a:xfrm>
        </p:grpSpPr>
        <p:sp>
          <p:nvSpPr>
            <p:cNvPr id="29120" name="Freeform 188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21" name="Freeform 188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22" name="Freeform 188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04" name="Group 18889"/>
          <p:cNvGrpSpPr>
            <a:grpSpLocks/>
          </p:cNvGrpSpPr>
          <p:nvPr/>
        </p:nvGrpSpPr>
        <p:grpSpPr bwMode="auto">
          <a:xfrm>
            <a:off x="-1692275" y="1412875"/>
            <a:ext cx="6337300" cy="1008063"/>
            <a:chOff x="340" y="1480"/>
            <a:chExt cx="3810" cy="635"/>
          </a:xfrm>
        </p:grpSpPr>
        <p:sp>
          <p:nvSpPr>
            <p:cNvPr id="29130" name="Freeform 1889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31" name="Freeform 1889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32" name="Freeform 1889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09" name="Group 18899"/>
          <p:cNvGrpSpPr>
            <a:grpSpLocks/>
          </p:cNvGrpSpPr>
          <p:nvPr/>
        </p:nvGrpSpPr>
        <p:grpSpPr bwMode="auto">
          <a:xfrm>
            <a:off x="-1620838" y="1412875"/>
            <a:ext cx="6337301" cy="1008063"/>
            <a:chOff x="340" y="1480"/>
            <a:chExt cx="3810" cy="635"/>
          </a:xfrm>
        </p:grpSpPr>
        <p:sp>
          <p:nvSpPr>
            <p:cNvPr id="29140" name="Freeform 1890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41" name="Freeform 1890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42" name="Freeform 1890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13" name="Group 18909"/>
          <p:cNvGrpSpPr>
            <a:grpSpLocks/>
          </p:cNvGrpSpPr>
          <p:nvPr/>
        </p:nvGrpSpPr>
        <p:grpSpPr bwMode="auto">
          <a:xfrm>
            <a:off x="-1549400" y="1412875"/>
            <a:ext cx="6337300" cy="1008063"/>
            <a:chOff x="340" y="1480"/>
            <a:chExt cx="3810" cy="635"/>
          </a:xfrm>
        </p:grpSpPr>
        <p:sp>
          <p:nvSpPr>
            <p:cNvPr id="29150" name="Freeform 1891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51" name="Freeform 1891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52" name="Freeform 1891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14" name="Group 18919"/>
          <p:cNvGrpSpPr>
            <a:grpSpLocks/>
          </p:cNvGrpSpPr>
          <p:nvPr/>
        </p:nvGrpSpPr>
        <p:grpSpPr bwMode="auto">
          <a:xfrm>
            <a:off x="-1476375" y="1412875"/>
            <a:ext cx="6337300" cy="1008063"/>
            <a:chOff x="340" y="1480"/>
            <a:chExt cx="3810" cy="635"/>
          </a:xfrm>
        </p:grpSpPr>
        <p:sp>
          <p:nvSpPr>
            <p:cNvPr id="29160" name="Freeform 1892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61" name="Freeform 1892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62" name="Freeform 1892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19" name="Group 18929"/>
          <p:cNvGrpSpPr>
            <a:grpSpLocks/>
          </p:cNvGrpSpPr>
          <p:nvPr/>
        </p:nvGrpSpPr>
        <p:grpSpPr bwMode="auto">
          <a:xfrm>
            <a:off x="-1404938" y="1412875"/>
            <a:ext cx="6337301" cy="1008063"/>
            <a:chOff x="340" y="1480"/>
            <a:chExt cx="3810" cy="635"/>
          </a:xfrm>
        </p:grpSpPr>
        <p:sp>
          <p:nvSpPr>
            <p:cNvPr id="29170" name="Freeform 1893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71" name="Freeform 1893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72" name="Freeform 1893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23" name="Group 18939"/>
          <p:cNvGrpSpPr>
            <a:grpSpLocks/>
          </p:cNvGrpSpPr>
          <p:nvPr/>
        </p:nvGrpSpPr>
        <p:grpSpPr bwMode="auto">
          <a:xfrm>
            <a:off x="-1331913" y="1412875"/>
            <a:ext cx="6337301" cy="1008063"/>
            <a:chOff x="340" y="1480"/>
            <a:chExt cx="3810" cy="635"/>
          </a:xfrm>
        </p:grpSpPr>
        <p:sp>
          <p:nvSpPr>
            <p:cNvPr id="29180" name="Freeform 1894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81" name="Freeform 1894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82" name="Freeform 1894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24" name="Group 18949"/>
          <p:cNvGrpSpPr>
            <a:grpSpLocks/>
          </p:cNvGrpSpPr>
          <p:nvPr/>
        </p:nvGrpSpPr>
        <p:grpSpPr bwMode="auto">
          <a:xfrm>
            <a:off x="-1260475" y="1412875"/>
            <a:ext cx="6337300" cy="1008063"/>
            <a:chOff x="340" y="1480"/>
            <a:chExt cx="3810" cy="635"/>
          </a:xfrm>
        </p:grpSpPr>
        <p:sp>
          <p:nvSpPr>
            <p:cNvPr id="29190" name="Freeform 1895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91" name="Freeform 1895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192" name="Freeform 1895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29" name="Group 18959"/>
          <p:cNvGrpSpPr>
            <a:grpSpLocks/>
          </p:cNvGrpSpPr>
          <p:nvPr/>
        </p:nvGrpSpPr>
        <p:grpSpPr bwMode="auto">
          <a:xfrm>
            <a:off x="-1189038" y="1412875"/>
            <a:ext cx="6337301" cy="1008063"/>
            <a:chOff x="340" y="1480"/>
            <a:chExt cx="3810" cy="635"/>
          </a:xfrm>
        </p:grpSpPr>
        <p:sp>
          <p:nvSpPr>
            <p:cNvPr id="29200" name="Freeform 189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01" name="Freeform 189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02" name="Freeform 189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33" name="Group 18969"/>
          <p:cNvGrpSpPr>
            <a:grpSpLocks/>
          </p:cNvGrpSpPr>
          <p:nvPr/>
        </p:nvGrpSpPr>
        <p:grpSpPr bwMode="auto">
          <a:xfrm>
            <a:off x="-1116013" y="1412875"/>
            <a:ext cx="6337301" cy="1008063"/>
            <a:chOff x="340" y="1480"/>
            <a:chExt cx="3810" cy="635"/>
          </a:xfrm>
        </p:grpSpPr>
        <p:sp>
          <p:nvSpPr>
            <p:cNvPr id="29210" name="Freeform 189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11" name="Freeform 189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12" name="Freeform 189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34" name="Group 18979"/>
          <p:cNvGrpSpPr>
            <a:grpSpLocks/>
          </p:cNvGrpSpPr>
          <p:nvPr/>
        </p:nvGrpSpPr>
        <p:grpSpPr bwMode="auto">
          <a:xfrm>
            <a:off x="-1044575" y="1412875"/>
            <a:ext cx="6337300" cy="1008063"/>
            <a:chOff x="340" y="1480"/>
            <a:chExt cx="3810" cy="635"/>
          </a:xfrm>
        </p:grpSpPr>
        <p:sp>
          <p:nvSpPr>
            <p:cNvPr id="29220" name="Freeform 189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21" name="Freeform 189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22" name="Freeform 189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39" name="Group 18989"/>
          <p:cNvGrpSpPr>
            <a:grpSpLocks/>
          </p:cNvGrpSpPr>
          <p:nvPr/>
        </p:nvGrpSpPr>
        <p:grpSpPr bwMode="auto">
          <a:xfrm>
            <a:off x="-973138" y="1412875"/>
            <a:ext cx="6337301" cy="1008063"/>
            <a:chOff x="340" y="1480"/>
            <a:chExt cx="3810" cy="635"/>
          </a:xfrm>
        </p:grpSpPr>
        <p:sp>
          <p:nvSpPr>
            <p:cNvPr id="29230" name="Freeform 1899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31" name="Freeform 1899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32" name="Freeform 1899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43" name="Group 18999"/>
          <p:cNvGrpSpPr>
            <a:grpSpLocks/>
          </p:cNvGrpSpPr>
          <p:nvPr/>
        </p:nvGrpSpPr>
        <p:grpSpPr bwMode="auto">
          <a:xfrm>
            <a:off x="-900113" y="1412875"/>
            <a:ext cx="6337301" cy="1008063"/>
            <a:chOff x="340" y="1480"/>
            <a:chExt cx="3810" cy="635"/>
          </a:xfrm>
        </p:grpSpPr>
        <p:sp>
          <p:nvSpPr>
            <p:cNvPr id="29240" name="Freeform 1900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41" name="Freeform 1900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42" name="Freeform 1900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44" name="Group 19009"/>
          <p:cNvGrpSpPr>
            <a:grpSpLocks/>
          </p:cNvGrpSpPr>
          <p:nvPr/>
        </p:nvGrpSpPr>
        <p:grpSpPr bwMode="auto">
          <a:xfrm>
            <a:off x="-828675" y="1412875"/>
            <a:ext cx="6337300" cy="1008063"/>
            <a:chOff x="340" y="1480"/>
            <a:chExt cx="3810" cy="635"/>
          </a:xfrm>
        </p:grpSpPr>
        <p:sp>
          <p:nvSpPr>
            <p:cNvPr id="29250" name="Freeform 1901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51" name="Freeform 1901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52" name="Freeform 1901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49" name="Group 19019"/>
          <p:cNvGrpSpPr>
            <a:grpSpLocks/>
          </p:cNvGrpSpPr>
          <p:nvPr/>
        </p:nvGrpSpPr>
        <p:grpSpPr bwMode="auto">
          <a:xfrm>
            <a:off x="-757238" y="1412875"/>
            <a:ext cx="6337301" cy="1008063"/>
            <a:chOff x="340" y="1480"/>
            <a:chExt cx="3810" cy="635"/>
          </a:xfrm>
        </p:grpSpPr>
        <p:sp>
          <p:nvSpPr>
            <p:cNvPr id="29260" name="Freeform 1902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61" name="Freeform 1902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62" name="Freeform 1902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53" name="Group 19029"/>
          <p:cNvGrpSpPr>
            <a:grpSpLocks/>
          </p:cNvGrpSpPr>
          <p:nvPr/>
        </p:nvGrpSpPr>
        <p:grpSpPr bwMode="auto">
          <a:xfrm>
            <a:off x="-684213" y="1412875"/>
            <a:ext cx="6337301" cy="1008063"/>
            <a:chOff x="340" y="1480"/>
            <a:chExt cx="3810" cy="635"/>
          </a:xfrm>
        </p:grpSpPr>
        <p:sp>
          <p:nvSpPr>
            <p:cNvPr id="29270" name="Freeform 1903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71" name="Freeform 1903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72" name="Freeform 1903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54" name="Group 19039"/>
          <p:cNvGrpSpPr>
            <a:grpSpLocks/>
          </p:cNvGrpSpPr>
          <p:nvPr/>
        </p:nvGrpSpPr>
        <p:grpSpPr bwMode="auto">
          <a:xfrm>
            <a:off x="-612775" y="1412875"/>
            <a:ext cx="6337300" cy="1008063"/>
            <a:chOff x="340" y="1480"/>
            <a:chExt cx="3810" cy="635"/>
          </a:xfrm>
        </p:grpSpPr>
        <p:sp>
          <p:nvSpPr>
            <p:cNvPr id="29280" name="Freeform 1904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81" name="Freeform 1904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82" name="Freeform 1904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59" name="Group 19049"/>
          <p:cNvGrpSpPr>
            <a:grpSpLocks/>
          </p:cNvGrpSpPr>
          <p:nvPr/>
        </p:nvGrpSpPr>
        <p:grpSpPr bwMode="auto">
          <a:xfrm>
            <a:off x="-541338" y="1412875"/>
            <a:ext cx="6337301" cy="1008063"/>
            <a:chOff x="340" y="1480"/>
            <a:chExt cx="3810" cy="635"/>
          </a:xfrm>
        </p:grpSpPr>
        <p:sp>
          <p:nvSpPr>
            <p:cNvPr id="29290" name="Freeform 1905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91" name="Freeform 1905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292" name="Freeform 1905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63" name="Group 19059"/>
          <p:cNvGrpSpPr>
            <a:grpSpLocks/>
          </p:cNvGrpSpPr>
          <p:nvPr/>
        </p:nvGrpSpPr>
        <p:grpSpPr bwMode="auto">
          <a:xfrm>
            <a:off x="-468313" y="1412875"/>
            <a:ext cx="6337301" cy="1008063"/>
            <a:chOff x="340" y="1480"/>
            <a:chExt cx="3810" cy="635"/>
          </a:xfrm>
        </p:grpSpPr>
        <p:sp>
          <p:nvSpPr>
            <p:cNvPr id="29300" name="Freeform 1906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301" name="Freeform 1906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302" name="Freeform 1906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64" name="Group 19069"/>
          <p:cNvGrpSpPr>
            <a:grpSpLocks/>
          </p:cNvGrpSpPr>
          <p:nvPr/>
        </p:nvGrpSpPr>
        <p:grpSpPr bwMode="auto">
          <a:xfrm>
            <a:off x="-396875" y="1412875"/>
            <a:ext cx="6337300" cy="1008063"/>
            <a:chOff x="340" y="1480"/>
            <a:chExt cx="3810" cy="635"/>
          </a:xfrm>
        </p:grpSpPr>
        <p:sp>
          <p:nvSpPr>
            <p:cNvPr id="29310" name="Freeform 1907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311" name="Freeform 1907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312" name="Freeform 1907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29069" name="Group 19079"/>
          <p:cNvGrpSpPr>
            <a:grpSpLocks/>
          </p:cNvGrpSpPr>
          <p:nvPr/>
        </p:nvGrpSpPr>
        <p:grpSpPr bwMode="auto">
          <a:xfrm>
            <a:off x="-323850" y="1412875"/>
            <a:ext cx="6337300" cy="1008063"/>
            <a:chOff x="340" y="1480"/>
            <a:chExt cx="3810" cy="635"/>
          </a:xfrm>
        </p:grpSpPr>
        <p:sp>
          <p:nvSpPr>
            <p:cNvPr id="29320" name="Freeform 19080"/>
            <p:cNvSpPr>
              <a:spLocks/>
            </p:cNvSpPr>
            <p:nvPr/>
          </p:nvSpPr>
          <p:spPr bwMode="auto">
            <a:xfrm>
              <a:off x="34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321" name="Freeform 19081"/>
            <p:cNvSpPr>
              <a:spLocks/>
            </p:cNvSpPr>
            <p:nvPr/>
          </p:nvSpPr>
          <p:spPr bwMode="auto">
            <a:xfrm>
              <a:off x="1611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29322" name="Freeform 19082"/>
            <p:cNvSpPr>
              <a:spLocks/>
            </p:cNvSpPr>
            <p:nvPr/>
          </p:nvSpPr>
          <p:spPr bwMode="auto">
            <a:xfrm>
              <a:off x="2880" y="1480"/>
              <a:ext cx="1270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72" y="181"/>
                </a:cxn>
                <a:cxn ang="0">
                  <a:pos x="544" y="0"/>
                </a:cxn>
                <a:cxn ang="0">
                  <a:pos x="817" y="181"/>
                </a:cxn>
                <a:cxn ang="0">
                  <a:pos x="1089" y="635"/>
                </a:cxn>
                <a:cxn ang="0">
                  <a:pos x="1361" y="1088"/>
                </a:cxn>
                <a:cxn ang="0">
                  <a:pos x="1633" y="1270"/>
                </a:cxn>
                <a:cxn ang="0">
                  <a:pos x="1905" y="1088"/>
                </a:cxn>
                <a:cxn ang="0">
                  <a:pos x="2177" y="635"/>
                </a:cxn>
                <a:cxn ang="0">
                  <a:pos x="1905" y="1088"/>
                </a:cxn>
                <a:cxn ang="0">
                  <a:pos x="1633" y="1270"/>
                </a:cxn>
                <a:cxn ang="0">
                  <a:pos x="1361" y="1088"/>
                </a:cxn>
                <a:cxn ang="0">
                  <a:pos x="1089" y="635"/>
                </a:cxn>
                <a:cxn ang="0">
                  <a:pos x="817" y="181"/>
                </a:cxn>
                <a:cxn ang="0">
                  <a:pos x="544" y="0"/>
                </a:cxn>
                <a:cxn ang="0">
                  <a:pos x="272" y="181"/>
                </a:cxn>
                <a:cxn ang="0">
                  <a:pos x="0" y="635"/>
                </a:cxn>
              </a:cxnLst>
              <a:rect l="0" t="0" r="r" b="b"/>
              <a:pathLst>
                <a:path w="2177" h="1270">
                  <a:moveTo>
                    <a:pt x="0" y="635"/>
                  </a:moveTo>
                  <a:cubicBezTo>
                    <a:pt x="0" y="635"/>
                    <a:pt x="181" y="287"/>
                    <a:pt x="272" y="181"/>
                  </a:cubicBezTo>
                  <a:cubicBezTo>
                    <a:pt x="363" y="75"/>
                    <a:pt x="453" y="0"/>
                    <a:pt x="544" y="0"/>
                  </a:cubicBezTo>
                  <a:cubicBezTo>
                    <a:pt x="635" y="0"/>
                    <a:pt x="726" y="75"/>
                    <a:pt x="817" y="181"/>
                  </a:cubicBezTo>
                  <a:cubicBezTo>
                    <a:pt x="908" y="287"/>
                    <a:pt x="998" y="484"/>
                    <a:pt x="1089" y="635"/>
                  </a:cubicBezTo>
                  <a:cubicBezTo>
                    <a:pt x="1180" y="786"/>
                    <a:pt x="1270" y="982"/>
                    <a:pt x="1361" y="1088"/>
                  </a:cubicBezTo>
                  <a:cubicBezTo>
                    <a:pt x="1452" y="1194"/>
                    <a:pt x="1542" y="1270"/>
                    <a:pt x="1633" y="1270"/>
                  </a:cubicBezTo>
                  <a:cubicBezTo>
                    <a:pt x="1724" y="1270"/>
                    <a:pt x="1814" y="1194"/>
                    <a:pt x="1905" y="1088"/>
                  </a:cubicBezTo>
                  <a:cubicBezTo>
                    <a:pt x="1996" y="982"/>
                    <a:pt x="2177" y="635"/>
                    <a:pt x="2177" y="635"/>
                  </a:cubicBezTo>
                  <a:cubicBezTo>
                    <a:pt x="2177" y="635"/>
                    <a:pt x="1996" y="982"/>
                    <a:pt x="1905" y="1088"/>
                  </a:cubicBezTo>
                  <a:cubicBezTo>
                    <a:pt x="1814" y="1194"/>
                    <a:pt x="1724" y="1270"/>
                    <a:pt x="1633" y="1270"/>
                  </a:cubicBezTo>
                  <a:cubicBezTo>
                    <a:pt x="1542" y="1270"/>
                    <a:pt x="1452" y="1194"/>
                    <a:pt x="1361" y="1088"/>
                  </a:cubicBezTo>
                  <a:cubicBezTo>
                    <a:pt x="1270" y="982"/>
                    <a:pt x="1180" y="786"/>
                    <a:pt x="1089" y="635"/>
                  </a:cubicBezTo>
                  <a:cubicBezTo>
                    <a:pt x="998" y="484"/>
                    <a:pt x="908" y="287"/>
                    <a:pt x="817" y="181"/>
                  </a:cubicBezTo>
                  <a:cubicBezTo>
                    <a:pt x="726" y="75"/>
                    <a:pt x="635" y="0"/>
                    <a:pt x="544" y="0"/>
                  </a:cubicBezTo>
                  <a:cubicBezTo>
                    <a:pt x="453" y="0"/>
                    <a:pt x="363" y="75"/>
                    <a:pt x="272" y="181"/>
                  </a:cubicBezTo>
                  <a:cubicBezTo>
                    <a:pt x="181" y="287"/>
                    <a:pt x="0" y="635"/>
                    <a:pt x="0" y="635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29406" name="Rectangle 19166"/>
          <p:cNvSpPr>
            <a:spLocks noChangeArrowheads="1"/>
          </p:cNvSpPr>
          <p:nvPr/>
        </p:nvSpPr>
        <p:spPr bwMode="auto">
          <a:xfrm>
            <a:off x="0" y="1341438"/>
            <a:ext cx="755650" cy="1150937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9408" name="Line 19168"/>
          <p:cNvSpPr>
            <a:spLocks noChangeShapeType="1"/>
          </p:cNvSpPr>
          <p:nvPr/>
        </p:nvSpPr>
        <p:spPr bwMode="auto">
          <a:xfrm>
            <a:off x="684213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09" name="Line 19169"/>
          <p:cNvSpPr>
            <a:spLocks noChangeShapeType="1"/>
          </p:cNvSpPr>
          <p:nvPr/>
        </p:nvSpPr>
        <p:spPr bwMode="auto">
          <a:xfrm>
            <a:off x="82708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0" name="Line 19170"/>
          <p:cNvSpPr>
            <a:spLocks noChangeShapeType="1"/>
          </p:cNvSpPr>
          <p:nvPr/>
        </p:nvSpPr>
        <p:spPr bwMode="auto">
          <a:xfrm>
            <a:off x="97155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1" name="Line 19171"/>
          <p:cNvSpPr>
            <a:spLocks noChangeShapeType="1"/>
          </p:cNvSpPr>
          <p:nvPr/>
        </p:nvSpPr>
        <p:spPr bwMode="auto">
          <a:xfrm>
            <a:off x="1116013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2" name="Line 19172"/>
          <p:cNvSpPr>
            <a:spLocks noChangeShapeType="1"/>
          </p:cNvSpPr>
          <p:nvPr/>
        </p:nvSpPr>
        <p:spPr bwMode="auto">
          <a:xfrm>
            <a:off x="125888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3" name="Line 19173"/>
          <p:cNvSpPr>
            <a:spLocks noChangeShapeType="1"/>
          </p:cNvSpPr>
          <p:nvPr/>
        </p:nvSpPr>
        <p:spPr bwMode="auto">
          <a:xfrm>
            <a:off x="140335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4" name="Line 19174"/>
          <p:cNvSpPr>
            <a:spLocks noChangeShapeType="1"/>
          </p:cNvSpPr>
          <p:nvPr/>
        </p:nvSpPr>
        <p:spPr bwMode="auto">
          <a:xfrm>
            <a:off x="1547813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5" name="Line 19175"/>
          <p:cNvSpPr>
            <a:spLocks noChangeShapeType="1"/>
          </p:cNvSpPr>
          <p:nvPr/>
        </p:nvSpPr>
        <p:spPr bwMode="auto">
          <a:xfrm>
            <a:off x="169068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6" name="Line 19176"/>
          <p:cNvSpPr>
            <a:spLocks noChangeShapeType="1"/>
          </p:cNvSpPr>
          <p:nvPr/>
        </p:nvSpPr>
        <p:spPr bwMode="auto">
          <a:xfrm>
            <a:off x="183515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7" name="Line 19177"/>
          <p:cNvSpPr>
            <a:spLocks noChangeShapeType="1"/>
          </p:cNvSpPr>
          <p:nvPr/>
        </p:nvSpPr>
        <p:spPr bwMode="auto">
          <a:xfrm>
            <a:off x="198120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8" name="Line 19178"/>
          <p:cNvSpPr>
            <a:spLocks noChangeShapeType="1"/>
          </p:cNvSpPr>
          <p:nvPr/>
        </p:nvSpPr>
        <p:spPr bwMode="auto">
          <a:xfrm>
            <a:off x="2124075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19" name="Line 19179"/>
          <p:cNvSpPr>
            <a:spLocks noChangeShapeType="1"/>
          </p:cNvSpPr>
          <p:nvPr/>
        </p:nvSpPr>
        <p:spPr bwMode="auto">
          <a:xfrm>
            <a:off x="226853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0" name="Line 19180"/>
          <p:cNvSpPr>
            <a:spLocks noChangeShapeType="1"/>
          </p:cNvSpPr>
          <p:nvPr/>
        </p:nvSpPr>
        <p:spPr bwMode="auto">
          <a:xfrm>
            <a:off x="2411413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1" name="Line 19181"/>
          <p:cNvSpPr>
            <a:spLocks noChangeShapeType="1"/>
          </p:cNvSpPr>
          <p:nvPr/>
        </p:nvSpPr>
        <p:spPr bwMode="auto">
          <a:xfrm>
            <a:off x="255428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2" name="Line 19182"/>
          <p:cNvSpPr>
            <a:spLocks noChangeShapeType="1"/>
          </p:cNvSpPr>
          <p:nvPr/>
        </p:nvSpPr>
        <p:spPr bwMode="auto">
          <a:xfrm>
            <a:off x="269875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3" name="Line 19183"/>
          <p:cNvSpPr>
            <a:spLocks noChangeShapeType="1"/>
          </p:cNvSpPr>
          <p:nvPr/>
        </p:nvSpPr>
        <p:spPr bwMode="auto">
          <a:xfrm>
            <a:off x="2843213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4" name="Line 19184"/>
          <p:cNvSpPr>
            <a:spLocks noChangeShapeType="1"/>
          </p:cNvSpPr>
          <p:nvPr/>
        </p:nvSpPr>
        <p:spPr bwMode="auto">
          <a:xfrm>
            <a:off x="298608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5" name="Line 19185"/>
          <p:cNvSpPr>
            <a:spLocks noChangeShapeType="1"/>
          </p:cNvSpPr>
          <p:nvPr/>
        </p:nvSpPr>
        <p:spPr bwMode="auto">
          <a:xfrm>
            <a:off x="313055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6" name="Line 19186"/>
          <p:cNvSpPr>
            <a:spLocks noChangeShapeType="1"/>
          </p:cNvSpPr>
          <p:nvPr/>
        </p:nvSpPr>
        <p:spPr bwMode="auto">
          <a:xfrm>
            <a:off x="3275013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7" name="Line 19187"/>
          <p:cNvSpPr>
            <a:spLocks noChangeShapeType="1"/>
          </p:cNvSpPr>
          <p:nvPr/>
        </p:nvSpPr>
        <p:spPr bwMode="auto">
          <a:xfrm>
            <a:off x="341788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8" name="Line 19188"/>
          <p:cNvSpPr>
            <a:spLocks noChangeShapeType="1"/>
          </p:cNvSpPr>
          <p:nvPr/>
        </p:nvSpPr>
        <p:spPr bwMode="auto">
          <a:xfrm>
            <a:off x="356235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29" name="Line 19189"/>
          <p:cNvSpPr>
            <a:spLocks noChangeShapeType="1"/>
          </p:cNvSpPr>
          <p:nvPr/>
        </p:nvSpPr>
        <p:spPr bwMode="auto">
          <a:xfrm>
            <a:off x="370840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0" name="Line 19190"/>
          <p:cNvSpPr>
            <a:spLocks noChangeShapeType="1"/>
          </p:cNvSpPr>
          <p:nvPr/>
        </p:nvSpPr>
        <p:spPr bwMode="auto">
          <a:xfrm>
            <a:off x="3851275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1" name="Line 19191"/>
          <p:cNvSpPr>
            <a:spLocks noChangeShapeType="1"/>
          </p:cNvSpPr>
          <p:nvPr/>
        </p:nvSpPr>
        <p:spPr bwMode="auto">
          <a:xfrm>
            <a:off x="399573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2" name="Line 19192"/>
          <p:cNvSpPr>
            <a:spLocks noChangeShapeType="1"/>
          </p:cNvSpPr>
          <p:nvPr/>
        </p:nvSpPr>
        <p:spPr bwMode="auto">
          <a:xfrm>
            <a:off x="414020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3" name="Line 19193"/>
          <p:cNvSpPr>
            <a:spLocks noChangeShapeType="1"/>
          </p:cNvSpPr>
          <p:nvPr/>
        </p:nvSpPr>
        <p:spPr bwMode="auto">
          <a:xfrm>
            <a:off x="4283075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4" name="Line 19194"/>
          <p:cNvSpPr>
            <a:spLocks noChangeShapeType="1"/>
          </p:cNvSpPr>
          <p:nvPr/>
        </p:nvSpPr>
        <p:spPr bwMode="auto">
          <a:xfrm>
            <a:off x="442753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5" name="Line 19195"/>
          <p:cNvSpPr>
            <a:spLocks noChangeShapeType="1"/>
          </p:cNvSpPr>
          <p:nvPr/>
        </p:nvSpPr>
        <p:spPr bwMode="auto">
          <a:xfrm>
            <a:off x="457200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6" name="Line 19196"/>
          <p:cNvSpPr>
            <a:spLocks noChangeShapeType="1"/>
          </p:cNvSpPr>
          <p:nvPr/>
        </p:nvSpPr>
        <p:spPr bwMode="auto">
          <a:xfrm>
            <a:off x="4714875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7" name="Line 19197"/>
          <p:cNvSpPr>
            <a:spLocks noChangeShapeType="1"/>
          </p:cNvSpPr>
          <p:nvPr/>
        </p:nvSpPr>
        <p:spPr bwMode="auto">
          <a:xfrm>
            <a:off x="485933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8" name="Line 19198"/>
          <p:cNvSpPr>
            <a:spLocks noChangeShapeType="1"/>
          </p:cNvSpPr>
          <p:nvPr/>
        </p:nvSpPr>
        <p:spPr bwMode="auto">
          <a:xfrm>
            <a:off x="5003800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39" name="Line 19199"/>
          <p:cNvSpPr>
            <a:spLocks noChangeShapeType="1"/>
          </p:cNvSpPr>
          <p:nvPr/>
        </p:nvSpPr>
        <p:spPr bwMode="auto">
          <a:xfrm>
            <a:off x="5146675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0" name="Line 19200"/>
          <p:cNvSpPr>
            <a:spLocks noChangeShapeType="1"/>
          </p:cNvSpPr>
          <p:nvPr/>
        </p:nvSpPr>
        <p:spPr bwMode="auto">
          <a:xfrm>
            <a:off x="529113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1" name="Line 19201"/>
          <p:cNvSpPr>
            <a:spLocks noChangeShapeType="1"/>
          </p:cNvSpPr>
          <p:nvPr/>
        </p:nvSpPr>
        <p:spPr bwMode="auto">
          <a:xfrm>
            <a:off x="5437188" y="1268413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2" name="Line 19202"/>
          <p:cNvSpPr>
            <a:spLocks noChangeShapeType="1"/>
          </p:cNvSpPr>
          <p:nvPr/>
        </p:nvSpPr>
        <p:spPr bwMode="auto">
          <a:xfrm>
            <a:off x="5580063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3" name="Line 19203"/>
          <p:cNvSpPr>
            <a:spLocks noChangeShapeType="1"/>
          </p:cNvSpPr>
          <p:nvPr/>
        </p:nvSpPr>
        <p:spPr bwMode="auto">
          <a:xfrm>
            <a:off x="5724525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4" name="Line 19204"/>
          <p:cNvSpPr>
            <a:spLocks noChangeShapeType="1"/>
          </p:cNvSpPr>
          <p:nvPr/>
        </p:nvSpPr>
        <p:spPr bwMode="auto">
          <a:xfrm>
            <a:off x="5867400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5" name="Line 19205"/>
          <p:cNvSpPr>
            <a:spLocks noChangeShapeType="1"/>
          </p:cNvSpPr>
          <p:nvPr/>
        </p:nvSpPr>
        <p:spPr bwMode="auto">
          <a:xfrm>
            <a:off x="6010275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6" name="Line 19206"/>
          <p:cNvSpPr>
            <a:spLocks noChangeShapeType="1"/>
          </p:cNvSpPr>
          <p:nvPr/>
        </p:nvSpPr>
        <p:spPr bwMode="auto">
          <a:xfrm>
            <a:off x="6154738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7" name="Line 19207"/>
          <p:cNvSpPr>
            <a:spLocks noChangeShapeType="1"/>
          </p:cNvSpPr>
          <p:nvPr/>
        </p:nvSpPr>
        <p:spPr bwMode="auto">
          <a:xfrm>
            <a:off x="6299200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8" name="Line 19208"/>
          <p:cNvSpPr>
            <a:spLocks noChangeShapeType="1"/>
          </p:cNvSpPr>
          <p:nvPr/>
        </p:nvSpPr>
        <p:spPr bwMode="auto">
          <a:xfrm>
            <a:off x="6442075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49" name="Line 19209"/>
          <p:cNvSpPr>
            <a:spLocks noChangeShapeType="1"/>
          </p:cNvSpPr>
          <p:nvPr/>
        </p:nvSpPr>
        <p:spPr bwMode="auto">
          <a:xfrm>
            <a:off x="6586538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50" name="Line 19210"/>
          <p:cNvSpPr>
            <a:spLocks noChangeShapeType="1"/>
          </p:cNvSpPr>
          <p:nvPr/>
        </p:nvSpPr>
        <p:spPr bwMode="auto">
          <a:xfrm>
            <a:off x="6731000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51" name="Line 19211"/>
          <p:cNvSpPr>
            <a:spLocks noChangeShapeType="1"/>
          </p:cNvSpPr>
          <p:nvPr/>
        </p:nvSpPr>
        <p:spPr bwMode="auto">
          <a:xfrm>
            <a:off x="6873875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52" name="Line 19212"/>
          <p:cNvSpPr>
            <a:spLocks noChangeShapeType="1"/>
          </p:cNvSpPr>
          <p:nvPr/>
        </p:nvSpPr>
        <p:spPr bwMode="auto">
          <a:xfrm>
            <a:off x="7018338" y="1270000"/>
            <a:ext cx="0" cy="1295400"/>
          </a:xfrm>
          <a:prstGeom prst="line">
            <a:avLst/>
          </a:prstGeom>
          <a:noFill/>
          <a:ln w="762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4484" name="Arc 18340"/>
          <p:cNvSpPr>
            <a:spLocks/>
          </p:cNvSpPr>
          <p:nvPr/>
        </p:nvSpPr>
        <p:spPr bwMode="auto">
          <a:xfrm flipH="1">
            <a:off x="755650" y="1895475"/>
            <a:ext cx="985838" cy="957263"/>
          </a:xfrm>
          <a:custGeom>
            <a:avLst/>
            <a:gdLst>
              <a:gd name="G0" fmla="+- 0 0 0"/>
              <a:gd name="G1" fmla="+- 13047 0 0"/>
              <a:gd name="G2" fmla="+- 21600 0 0"/>
              <a:gd name="T0" fmla="*/ 17214 w 17402"/>
              <a:gd name="T1" fmla="*/ 0 h 13047"/>
              <a:gd name="T2" fmla="*/ 17402 w 17402"/>
              <a:gd name="T3" fmla="*/ 251 h 13047"/>
              <a:gd name="T4" fmla="*/ 0 w 17402"/>
              <a:gd name="T5" fmla="*/ 13047 h 13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02" h="13047" fill="none" extrusionOk="0">
                <a:moveTo>
                  <a:pt x="17214" y="-1"/>
                </a:moveTo>
                <a:cubicBezTo>
                  <a:pt x="17277" y="83"/>
                  <a:pt x="17339" y="166"/>
                  <a:pt x="17401" y="251"/>
                </a:cubicBezTo>
              </a:path>
              <a:path w="17402" h="13047" stroke="0" extrusionOk="0">
                <a:moveTo>
                  <a:pt x="17214" y="-1"/>
                </a:moveTo>
                <a:cubicBezTo>
                  <a:pt x="17277" y="83"/>
                  <a:pt x="17339" y="166"/>
                  <a:pt x="17401" y="251"/>
                </a:cubicBezTo>
                <a:lnTo>
                  <a:pt x="0" y="13047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4485" name="Arc 18341"/>
          <p:cNvSpPr>
            <a:spLocks/>
          </p:cNvSpPr>
          <p:nvPr/>
        </p:nvSpPr>
        <p:spPr bwMode="auto">
          <a:xfrm flipH="1">
            <a:off x="1835150" y="1903413"/>
            <a:ext cx="619125" cy="1381125"/>
          </a:xfrm>
          <a:custGeom>
            <a:avLst/>
            <a:gdLst>
              <a:gd name="G0" fmla="+- 0 0 0"/>
              <a:gd name="G1" fmla="+- 18811 0 0"/>
              <a:gd name="G2" fmla="+- 21600 0 0"/>
              <a:gd name="T0" fmla="*/ 10617 w 10912"/>
              <a:gd name="T1" fmla="*/ 0 h 18811"/>
              <a:gd name="T2" fmla="*/ 10912 w 10912"/>
              <a:gd name="T3" fmla="*/ 170 h 18811"/>
              <a:gd name="T4" fmla="*/ 0 w 10912"/>
              <a:gd name="T5" fmla="*/ 18811 h 18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12" h="18811" fill="none" extrusionOk="0">
                <a:moveTo>
                  <a:pt x="10616" y="0"/>
                </a:moveTo>
                <a:cubicBezTo>
                  <a:pt x="10715" y="56"/>
                  <a:pt x="10814" y="112"/>
                  <a:pt x="10912" y="169"/>
                </a:cubicBezTo>
              </a:path>
              <a:path w="10912" h="18811" stroke="0" extrusionOk="0">
                <a:moveTo>
                  <a:pt x="10616" y="0"/>
                </a:moveTo>
                <a:cubicBezTo>
                  <a:pt x="10715" y="56"/>
                  <a:pt x="10814" y="112"/>
                  <a:pt x="10912" y="169"/>
                </a:cubicBezTo>
                <a:lnTo>
                  <a:pt x="0" y="18811"/>
                </a:lnTo>
                <a:close/>
              </a:path>
            </a:pathLst>
          </a:custGeom>
          <a:noFill/>
          <a:ln w="9525">
            <a:solidFill>
              <a:srgbClr val="0000CC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9459" name="Line 19219"/>
          <p:cNvSpPr>
            <a:spLocks noChangeShapeType="1"/>
          </p:cNvSpPr>
          <p:nvPr/>
        </p:nvSpPr>
        <p:spPr bwMode="auto">
          <a:xfrm>
            <a:off x="755650" y="4076700"/>
            <a:ext cx="5256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60" name="Rectangle 19220"/>
          <p:cNvSpPr>
            <a:spLocks noChangeArrowheads="1"/>
          </p:cNvSpPr>
          <p:nvPr/>
        </p:nvSpPr>
        <p:spPr bwMode="auto">
          <a:xfrm>
            <a:off x="3275013" y="35734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461" name="Line 19221"/>
          <p:cNvSpPr>
            <a:spLocks noChangeShapeType="1"/>
          </p:cNvSpPr>
          <p:nvPr/>
        </p:nvSpPr>
        <p:spPr bwMode="auto">
          <a:xfrm>
            <a:off x="1835150" y="3500438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9462" name="Rectangle 19222"/>
          <p:cNvSpPr>
            <a:spLocks noChangeArrowheads="1"/>
          </p:cNvSpPr>
          <p:nvPr/>
        </p:nvSpPr>
        <p:spPr bwMode="auto">
          <a:xfrm>
            <a:off x="3646488" y="3043238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463" name="Line 19223"/>
          <p:cNvSpPr>
            <a:spLocks noChangeShapeType="1"/>
          </p:cNvSpPr>
          <p:nvPr/>
        </p:nvSpPr>
        <p:spPr bwMode="auto">
          <a:xfrm>
            <a:off x="6011863" y="35004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4498" name="Rectangle 18354"/>
          <p:cNvSpPr>
            <a:spLocks noChangeArrowheads="1"/>
          </p:cNvSpPr>
          <p:nvPr/>
        </p:nvSpPr>
        <p:spPr bwMode="auto">
          <a:xfrm>
            <a:off x="1692275" y="19161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4497" name="Rectangle 18353"/>
          <p:cNvSpPr>
            <a:spLocks noChangeArrowheads="1"/>
          </p:cNvSpPr>
          <p:nvPr/>
        </p:nvSpPr>
        <p:spPr bwMode="auto">
          <a:xfrm>
            <a:off x="611188" y="19161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hr-HR" sz="2400" i="1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hr-HR" sz="24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06" name="Title 8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725470"/>
          </a:xfrm>
        </p:spPr>
        <p:txBody>
          <a:bodyPr>
            <a:normAutofit fontScale="90000"/>
          </a:bodyPr>
          <a:lstStyle/>
          <a:p>
            <a:r>
              <a:rPr lang="hr-HR" dirty="0"/>
              <a:t>Destruktivna interferencija</a:t>
            </a:r>
          </a:p>
        </p:txBody>
      </p:sp>
      <p:sp>
        <p:nvSpPr>
          <p:cNvPr id="807" name="TextBox 806"/>
          <p:cNvSpPr txBox="1"/>
          <p:nvPr/>
        </p:nvSpPr>
        <p:spPr>
          <a:xfrm>
            <a:off x="214282" y="928670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Nasuprot brjegovima jednoga vala su dolovi drugoga vala.</a:t>
            </a:r>
          </a:p>
        </p:txBody>
      </p:sp>
      <p:sp>
        <p:nvSpPr>
          <p:cNvPr id="808" name="TextBox 807"/>
          <p:cNvSpPr txBox="1"/>
          <p:nvPr/>
        </p:nvSpPr>
        <p:spPr>
          <a:xfrm>
            <a:off x="357158" y="5786454"/>
            <a:ext cx="8215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Razlika hoda valova jednaka je neparnom broju polovina valnih duljina.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24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24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24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"/>
                            </p:stCondLst>
                            <p:childTnLst>
                              <p:par>
                                <p:cTn id="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"/>
                            </p:stCondLst>
                            <p:childTnLst>
                              <p:par>
                                <p:cTn id="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10"/>
                            </p:stCondLst>
                            <p:childTnLst>
                              <p:par>
                                <p:cTn id="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10"/>
                            </p:stCondLst>
                            <p:childTnLst>
                              <p:par>
                                <p:cTn id="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1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10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10"/>
                            </p:stCondLst>
                            <p:childTnLst>
                              <p:par>
                                <p:cTn id="1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1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1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10"/>
                            </p:stCondLst>
                            <p:childTnLst>
                              <p:par>
                                <p:cTn id="1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10"/>
                            </p:stCondLst>
                            <p:childTnLst>
                              <p:par>
                                <p:cTn id="1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10"/>
                            </p:stCondLst>
                            <p:childTnLst>
                              <p:par>
                                <p:cTn id="1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10"/>
                            </p:stCondLst>
                            <p:childTnLst>
                              <p:par>
                                <p:cTn id="1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10"/>
                            </p:stCondLst>
                            <p:childTnLst>
                              <p:par>
                                <p:cTn id="1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10"/>
                            </p:stCondLst>
                            <p:childTnLst>
                              <p:par>
                                <p:cTn id="1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10"/>
                            </p:stCondLst>
                            <p:childTnLst>
                              <p:par>
                                <p:cTn id="1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10"/>
                            </p:stCondLst>
                            <p:childTnLst>
                              <p:par>
                                <p:cTn id="1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10"/>
                            </p:stCondLst>
                            <p:childTnLst>
                              <p:par>
                                <p:cTn id="1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410"/>
                            </p:stCondLst>
                            <p:childTnLst>
                              <p:par>
                                <p:cTn id="1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10"/>
                            </p:stCondLst>
                            <p:childTnLst>
                              <p:par>
                                <p:cTn id="1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10"/>
                            </p:stCondLst>
                            <p:childTnLst>
                              <p:par>
                                <p:cTn id="1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710"/>
                            </p:stCondLst>
                            <p:childTnLst>
                              <p:par>
                                <p:cTn id="1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810"/>
                            </p:stCondLst>
                            <p:childTnLst>
                              <p:par>
                                <p:cTn id="1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910"/>
                            </p:stCondLst>
                            <p:childTnLst>
                              <p:par>
                                <p:cTn id="1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10"/>
                            </p:stCondLst>
                            <p:childTnLst>
                              <p:par>
                                <p:cTn id="1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110"/>
                            </p:stCondLst>
                            <p:childTnLst>
                              <p:par>
                                <p:cTn id="1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10"/>
                            </p:stCondLst>
                            <p:childTnLst>
                              <p:par>
                                <p:cTn id="2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310"/>
                            </p:stCondLst>
                            <p:childTnLst>
                              <p:par>
                                <p:cTn id="2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410"/>
                            </p:stCondLst>
                            <p:childTnLst>
                              <p:par>
                                <p:cTn id="2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10"/>
                            </p:stCondLst>
                            <p:childTnLst>
                              <p:par>
                                <p:cTn id="2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610"/>
                            </p:stCondLst>
                            <p:childTnLst>
                              <p:par>
                                <p:cTn id="2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710"/>
                            </p:stCondLst>
                            <p:childTnLst>
                              <p:par>
                                <p:cTn id="2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810"/>
                            </p:stCondLst>
                            <p:childTnLst>
                              <p:par>
                                <p:cTn id="2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910"/>
                            </p:stCondLst>
                            <p:childTnLst>
                              <p:par>
                                <p:cTn id="2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010"/>
                            </p:stCondLst>
                            <p:childTnLst>
                              <p:par>
                                <p:cTn id="2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110"/>
                            </p:stCondLst>
                            <p:childTnLst>
                              <p:par>
                                <p:cTn id="2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210"/>
                            </p:stCondLst>
                            <p:childTnLst>
                              <p:par>
                                <p:cTn id="2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310"/>
                            </p:stCondLst>
                            <p:childTnLst>
                              <p:par>
                                <p:cTn id="2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410"/>
                            </p:stCondLst>
                            <p:childTnLst>
                              <p:par>
                                <p:cTn id="2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510"/>
                            </p:stCondLst>
                            <p:childTnLst>
                              <p:par>
                                <p:cTn id="2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610"/>
                            </p:stCondLst>
                            <p:childTnLst>
                              <p:par>
                                <p:cTn id="2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710"/>
                            </p:stCondLst>
                            <p:childTnLst>
                              <p:par>
                                <p:cTn id="2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810"/>
                            </p:stCondLst>
                            <p:childTnLst>
                              <p:par>
                                <p:cTn id="2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910"/>
                            </p:stCondLst>
                            <p:childTnLst>
                              <p:par>
                                <p:cTn id="2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10"/>
                            </p:stCondLst>
                            <p:childTnLst>
                              <p:par>
                                <p:cTn id="2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110"/>
                            </p:stCondLst>
                            <p:childTnLst>
                              <p:par>
                                <p:cTn id="2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210"/>
                            </p:stCondLst>
                            <p:childTnLst>
                              <p:par>
                                <p:cTn id="30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310"/>
                            </p:stCondLst>
                            <p:childTnLst>
                              <p:par>
                                <p:cTn id="3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410"/>
                            </p:stCondLst>
                            <p:childTnLst>
                              <p:par>
                                <p:cTn id="3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510"/>
                            </p:stCondLst>
                            <p:childTnLst>
                              <p:par>
                                <p:cTn id="3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610"/>
                            </p:stCondLst>
                            <p:childTnLst>
                              <p:par>
                                <p:cTn id="3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710"/>
                            </p:stCondLst>
                            <p:childTnLst>
                              <p:par>
                                <p:cTn id="32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5810"/>
                            </p:stCondLst>
                            <p:childTnLst>
                              <p:par>
                                <p:cTn id="3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910"/>
                            </p:stCondLst>
                            <p:childTnLst>
                              <p:par>
                                <p:cTn id="33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010"/>
                            </p:stCondLst>
                            <p:childTnLst>
                              <p:par>
                                <p:cTn id="3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110"/>
                            </p:stCondLst>
                            <p:childTnLst>
                              <p:par>
                                <p:cTn id="3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210"/>
                            </p:stCondLst>
                            <p:childTnLst>
                              <p:par>
                                <p:cTn id="35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310"/>
                            </p:stCondLst>
                            <p:childTnLst>
                              <p:par>
                                <p:cTn id="3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6410"/>
                            </p:stCondLst>
                            <p:childTnLst>
                              <p:par>
                                <p:cTn id="3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510"/>
                            </p:stCondLst>
                            <p:childTnLst>
                              <p:par>
                                <p:cTn id="36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610"/>
                            </p:stCondLst>
                            <p:childTnLst>
                              <p:par>
                                <p:cTn id="3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710"/>
                            </p:stCondLst>
                            <p:childTnLst>
                              <p:par>
                                <p:cTn id="3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6810"/>
                            </p:stCondLst>
                            <p:childTnLst>
                              <p:par>
                                <p:cTn id="38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910"/>
                            </p:stCondLst>
                            <p:childTnLst>
                              <p:par>
                                <p:cTn id="3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010"/>
                            </p:stCondLst>
                            <p:childTnLst>
                              <p:par>
                                <p:cTn id="3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7110"/>
                            </p:stCondLst>
                            <p:childTnLst>
                              <p:par>
                                <p:cTn id="3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210"/>
                            </p:stCondLst>
                            <p:childTnLst>
                              <p:par>
                                <p:cTn id="4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5" dur="500"/>
                                        <p:tgtEl>
                                          <p:spTgt spid="2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8" dur="500"/>
                                        <p:tgtEl>
                                          <p:spTgt spid="2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00"/>
                            </p:stCondLst>
                            <p:childTnLst>
                              <p:par>
                                <p:cTn id="4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2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2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1" dur="500"/>
                                        <p:tgtEl>
                                          <p:spTgt spid="2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2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00"/>
                            </p:stCondLst>
                            <p:childTnLst>
                              <p:par>
                                <p:cTn id="4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2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4" dur="500"/>
                                        <p:tgtEl>
                                          <p:spTgt spid="2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500"/>
                            </p:stCondLst>
                            <p:childTnLst>
                              <p:par>
                                <p:cTn id="4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2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00"/>
                            </p:stCondLst>
                            <p:childTnLst>
                              <p:par>
                                <p:cTn id="4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2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9399" grpId="0" animBg="1"/>
      <p:bldP spid="29400" grpId="0" animBg="1"/>
      <p:bldP spid="29402" grpId="0" animBg="1"/>
      <p:bldP spid="29403" grpId="0" animBg="1"/>
      <p:bldP spid="24484" grpId="0" animBg="1"/>
      <p:bldP spid="24484" grpId="1" animBg="1"/>
      <p:bldP spid="24484" grpId="2" animBg="1"/>
      <p:bldP spid="24485" grpId="0" animBg="1"/>
      <p:bldP spid="24485" grpId="1" animBg="1"/>
      <p:bldP spid="24485" grpId="2" animBg="1"/>
      <p:bldP spid="29459" grpId="0" animBg="1"/>
      <p:bldP spid="29460" grpId="0"/>
      <p:bldP spid="29461" grpId="0" animBg="1"/>
      <p:bldP spid="29462" grpId="0"/>
      <p:bldP spid="29463" grpId="0" animBg="1"/>
      <p:bldP spid="24498" grpId="0"/>
      <p:bldP spid="24497" grpId="0"/>
      <p:bldP spid="807" grpId="0"/>
      <p:bldP spid="8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hr-HR" sz="2400" dirty="0"/>
              <a:t>Zadatak: Točke A i B na slici su izvori valova jednakih valnih duljina 10 cm. Kakva će biti interferencija u točki C?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/>
          <a:lstStyle/>
          <a:p>
            <a:r>
              <a:rPr lang="hr-HR" dirty="0"/>
              <a:t>Stojni 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500726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400" dirty="0">
                <a:solidFill>
                  <a:schemeClr val="tx2"/>
                </a:solidFill>
              </a:rPr>
              <a:t>Stojni val rezultat je interferencije dvaju jednakih valova (jednake amplitude i valne duljine) koji se šire u međusobno suprotnim smjerovima. </a:t>
            </a: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r>
              <a:rPr lang="hr-HR" sz="2400" dirty="0">
                <a:solidFill>
                  <a:schemeClr val="tx2"/>
                </a:solidFill>
              </a:rPr>
              <a:t>Stojni val ne širi se sredstvom, nego stoji. Zato se zove stojni val.</a:t>
            </a:r>
          </a:p>
          <a:p>
            <a:r>
              <a:rPr lang="hr-HR" sz="2400" dirty="0">
                <a:solidFill>
                  <a:schemeClr val="tx2"/>
                </a:solidFill>
              </a:rPr>
              <a:t>Trbusi – mjesta gdje čestice titraju maksimalnom amplitudom</a:t>
            </a:r>
          </a:p>
          <a:p>
            <a:r>
              <a:rPr lang="hr-HR" sz="2400" dirty="0">
                <a:solidFill>
                  <a:schemeClr val="tx2"/>
                </a:solidFill>
              </a:rPr>
              <a:t>Čvorovi – mjesta na kojima čestice ne titraju</a:t>
            </a:r>
          </a:p>
          <a:p>
            <a:r>
              <a:rPr lang="hr-HR" sz="2400" dirty="0">
                <a:solidFill>
                  <a:schemeClr val="tx2"/>
                </a:solidFill>
              </a:rPr>
              <a:t>Razmak između susjednih čvorova (trbuha) iznosi polovinu valne duljine</a:t>
            </a:r>
          </a:p>
          <a:p>
            <a:endParaRPr lang="hr-HR" dirty="0"/>
          </a:p>
        </p:txBody>
      </p:sp>
      <p:pic>
        <p:nvPicPr>
          <p:cNvPr id="52226" name="Picture 2" descr="https://upload.wikimedia.org/wikipedia/commons/thumb/8/8c/Standing_wave.gif/300px-Standing_wav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6429420" cy="214314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071538" y="2428868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321967" y="2893215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214678" y="285749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43306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čvorovi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22145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trbusi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857356" y="4071942"/>
            <a:ext cx="70215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sz="2400" b="1" dirty="0"/>
              <a:t>osnovna frekvencija </a:t>
            </a:r>
            <a:r>
              <a:rPr lang="hr-HR" sz="2400" dirty="0"/>
              <a:t>– frekvencija kojom titra žica kada je na njoj stojni val s jednim trbuhom</a:t>
            </a: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55650" y="4076700"/>
          <a:ext cx="10080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3" imgW="444240" imgH="368280" progId="Equation.3">
                  <p:embed/>
                </p:oleObj>
              </mc:Choice>
              <mc:Fallback>
                <p:oleObj name="Equation" r:id="rId3" imgW="44424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76700"/>
                        <a:ext cx="1008063" cy="836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0" y="4929198"/>
          <a:ext cx="19367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Equation" r:id="rId5" imgW="901440" imgH="393480" progId="Equation.3">
                  <p:embed/>
                </p:oleObj>
              </mc:Choice>
              <mc:Fallback>
                <p:oleObj name="Equation" r:id="rId5" imgW="9014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29198"/>
                        <a:ext cx="1936750" cy="846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357554" y="4929198"/>
            <a:ext cx="27146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r-HR" sz="2400" b="1" dirty="0"/>
              <a:t>više harmonijske </a:t>
            </a:r>
          </a:p>
          <a:p>
            <a:r>
              <a:rPr lang="hr-HR" sz="2400" b="1" dirty="0"/>
              <a:t>frekvencije </a:t>
            </a:r>
            <a:r>
              <a:rPr lang="hr-HR" sz="2400" dirty="0"/>
              <a:t>– kada je na žici više trbuha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928794" y="5072074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400" i="1" dirty="0">
                <a:latin typeface="Times New Roman" pitchFamily="18" charset="0"/>
              </a:rPr>
              <a:t>k = </a:t>
            </a:r>
            <a:r>
              <a:rPr lang="hr-HR" sz="2400" dirty="0">
                <a:latin typeface="Times New Roman" pitchFamily="18" charset="0"/>
              </a:rPr>
              <a:t>1,2,3...</a:t>
            </a:r>
            <a:endParaRPr lang="hr-HR" sz="2400" i="1" dirty="0">
              <a:latin typeface="Times New Roman" pitchFamily="18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143512"/>
            <a:ext cx="2714612" cy="117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331913" y="317500"/>
            <a:ext cx="644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Titranje napete žice učvršćenih krajeva </a:t>
            </a: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8" cstate="print"/>
          <a:srcRect l="32878" b="63715"/>
          <a:stretch>
            <a:fillRect/>
          </a:stretch>
        </p:blipFill>
        <p:spPr bwMode="auto">
          <a:xfrm>
            <a:off x="611188" y="1117600"/>
            <a:ext cx="2498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8" cstate="print"/>
          <a:srcRect l="32878" t="72571"/>
          <a:stretch>
            <a:fillRect/>
          </a:stretch>
        </p:blipFill>
        <p:spPr bwMode="auto">
          <a:xfrm>
            <a:off x="611188" y="3062288"/>
            <a:ext cx="2498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8" cstate="print"/>
          <a:srcRect l="32878" t="38857" b="32629"/>
          <a:stretch>
            <a:fillRect/>
          </a:stretch>
        </p:blipFill>
        <p:spPr bwMode="auto">
          <a:xfrm>
            <a:off x="611188" y="2198688"/>
            <a:ext cx="2498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4138613" y="1443038"/>
          <a:ext cx="11525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Equation" r:id="rId9" imgW="596880" imgH="177480" progId="Equation.3">
                  <p:embed/>
                </p:oleObj>
              </mc:Choice>
              <mc:Fallback>
                <p:oleObj name="Equation" r:id="rId9" imgW="5968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1443038"/>
                        <a:ext cx="11525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3346450" y="1292225"/>
          <a:ext cx="6461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11" imgW="368280" imgH="393480" progId="Equation.3">
                  <p:embed/>
                </p:oleObj>
              </mc:Choice>
              <mc:Fallback>
                <p:oleObj name="Equation" r:id="rId11" imgW="368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1292225"/>
                        <a:ext cx="6461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5364163" y="1196975"/>
          <a:ext cx="9366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Equation" r:id="rId13" imgW="482400" imgH="393480" progId="Equation.3">
                  <p:embed/>
                </p:oleObj>
              </mc:Choice>
              <mc:Fallback>
                <p:oleObj name="Equation" r:id="rId13" imgW="482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196975"/>
                        <a:ext cx="9366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7164388" y="1196975"/>
          <a:ext cx="9350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Equation" r:id="rId15" imgW="495000" imgH="393480" progId="Equation.3">
                  <p:embed/>
                </p:oleObj>
              </mc:Choice>
              <mc:Fallback>
                <p:oleObj name="Equation" r:id="rId15" imgW="4950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196975"/>
                        <a:ext cx="93503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3346450" y="2295525"/>
          <a:ext cx="12969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Equation" r:id="rId17" imgW="711000" imgH="393480" progId="Equation.3">
                  <p:embed/>
                </p:oleObj>
              </mc:Choice>
              <mc:Fallback>
                <p:oleObj name="Equation" r:id="rId17" imgW="7110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2295525"/>
                        <a:ext cx="12969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7307263" y="2295525"/>
          <a:ext cx="7207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Equation" r:id="rId19" imgW="406080" imgH="393480" progId="Equation.3">
                  <p:embed/>
                </p:oleObj>
              </mc:Choice>
              <mc:Fallback>
                <p:oleObj name="Equation" r:id="rId19" imgW="40608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2295525"/>
                        <a:ext cx="7207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643438" y="23415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, </a:t>
            </a:r>
            <a:r>
              <a:rPr lang="hr-HR" sz="2400" i="1">
                <a:latin typeface="Times New Roman" pitchFamily="18" charset="0"/>
              </a:rPr>
              <a:t> = l</a:t>
            </a:r>
          </a:p>
        </p:txBody>
      </p:sp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3417888" y="3141663"/>
          <a:ext cx="7921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Equation" r:id="rId21" imgW="457200" imgH="393480" progId="Equation.3">
                  <p:embed/>
                </p:oleObj>
              </mc:Choice>
              <mc:Fallback>
                <p:oleObj name="Equation" r:id="rId21" imgW="45720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3141663"/>
                        <a:ext cx="79216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4283075" y="3133725"/>
          <a:ext cx="11525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Equation" r:id="rId23" imgW="622080" imgH="393480" progId="Equation.3">
                  <p:embed/>
                </p:oleObj>
              </mc:Choice>
              <mc:Fallback>
                <p:oleObj name="Equation" r:id="rId23" imgW="6220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3133725"/>
                        <a:ext cx="11525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7091363" y="3121025"/>
          <a:ext cx="10080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Equation" r:id="rId25" imgW="545760" imgH="393480" progId="Equation.3">
                  <p:embed/>
                </p:oleObj>
              </mc:Choice>
              <mc:Fallback>
                <p:oleObj name="Equation" r:id="rId25" imgW="54576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3121025"/>
                        <a:ext cx="1008062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4282" y="6000768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Vlastite frekvencije žice </a:t>
            </a:r>
            <a:r>
              <a:rPr lang="hr-HR" sz="2200" dirty="0"/>
              <a:t>– osnovna frekvencija  i više harmonijske frekvencije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7" grpId="0"/>
      <p:bldP spid="4110" grpId="0"/>
      <p:bldP spid="4112" grpId="0"/>
      <p:bldP spid="4122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63713" y="260350"/>
            <a:ext cx="5314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Titranje štapa slobodnih krajeva </a:t>
            </a:r>
          </a:p>
        </p:txBody>
      </p:sp>
      <p:pic>
        <p:nvPicPr>
          <p:cNvPr id="5146" name="Picture 26" descr="C:\My Documents\My Pictures\Xylophon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9750" y="5046663"/>
            <a:ext cx="2159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48" name="Object 28"/>
          <p:cNvGraphicFramePr>
            <a:graphicFrameLocks noChangeAspect="1"/>
          </p:cNvGraphicFramePr>
          <p:nvPr/>
        </p:nvGraphicFramePr>
        <p:xfrm>
          <a:off x="539750" y="3716338"/>
          <a:ext cx="10080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Equation" r:id="rId5" imgW="444240" imgH="368280" progId="Equation.3">
                  <p:embed/>
                </p:oleObj>
              </mc:Choice>
              <mc:Fallback>
                <p:oleObj name="Equation" r:id="rId5" imgW="44424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1008063" cy="836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1619250" y="39338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400"/>
              <a:t>osnovna frekvencija</a:t>
            </a:r>
          </a:p>
        </p:txBody>
      </p:sp>
      <p:graphicFrame>
        <p:nvGraphicFramePr>
          <p:cNvPr id="5150" name="Object 30"/>
          <p:cNvGraphicFramePr>
            <a:graphicFrameLocks noChangeAspect="1"/>
          </p:cNvGraphicFramePr>
          <p:nvPr/>
        </p:nvGraphicFramePr>
        <p:xfrm>
          <a:off x="4784725" y="3789363"/>
          <a:ext cx="18002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7" imgW="838080" imgH="368280" progId="Equation.3">
                  <p:embed/>
                </p:oleObj>
              </mc:Choice>
              <mc:Fallback>
                <p:oleObj name="Equation" r:id="rId7" imgW="83808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3789363"/>
                        <a:ext cx="1800225" cy="790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6729413" y="4005263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</a:rPr>
              <a:t>k = </a:t>
            </a:r>
            <a:r>
              <a:rPr lang="hr-HR" sz="2400">
                <a:latin typeface="Times New Roman" pitchFamily="18" charset="0"/>
              </a:rPr>
              <a:t>1,2,3...</a:t>
            </a:r>
            <a:endParaRPr lang="hr-HR" sz="2400" i="1">
              <a:latin typeface="Times New Roman" pitchFamily="18" charset="0"/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4724400" y="4581525"/>
            <a:ext cx="416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više harmonijske frekvencije, </a:t>
            </a:r>
          </a:p>
          <a:p>
            <a:r>
              <a:rPr lang="hr-HR" sz="2400"/>
              <a:t>viši harmonici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2771775" y="56610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400"/>
              <a:t>ksilofon</a:t>
            </a:r>
          </a:p>
        </p:txBody>
      </p:sp>
      <p:pic>
        <p:nvPicPr>
          <p:cNvPr id="5154" name="Picture 34" descr="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1196975"/>
            <a:ext cx="24479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5" name="Picture 35" descr="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750" y="2565400"/>
            <a:ext cx="24479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56" name="Object 36"/>
          <p:cNvGraphicFramePr>
            <a:graphicFrameLocks noChangeAspect="1"/>
          </p:cNvGraphicFramePr>
          <p:nvPr/>
        </p:nvGraphicFramePr>
        <p:xfrm>
          <a:off x="3203575" y="1484313"/>
          <a:ext cx="6746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Equation" r:id="rId11" imgW="368280" imgH="393480" progId="Equation.3">
                  <p:embed/>
                </p:oleObj>
              </mc:Choice>
              <mc:Fallback>
                <p:oleObj name="Equation" r:id="rId11" imgW="3682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484313"/>
                        <a:ext cx="6746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7" name="Object 37"/>
          <p:cNvGraphicFramePr>
            <a:graphicFrameLocks noChangeAspect="1"/>
          </p:cNvGraphicFramePr>
          <p:nvPr/>
        </p:nvGraphicFramePr>
        <p:xfrm>
          <a:off x="3924300" y="1649413"/>
          <a:ext cx="11525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Equation" r:id="rId13" imgW="596880" imgH="177480" progId="Equation.3">
                  <p:embed/>
                </p:oleObj>
              </mc:Choice>
              <mc:Fallback>
                <p:oleObj name="Equation" r:id="rId13" imgW="5968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649413"/>
                        <a:ext cx="1152525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8" name="Object 38"/>
          <p:cNvGraphicFramePr>
            <a:graphicFrameLocks noChangeAspect="1"/>
          </p:cNvGraphicFramePr>
          <p:nvPr/>
        </p:nvGraphicFramePr>
        <p:xfrm>
          <a:off x="5076825" y="1439863"/>
          <a:ext cx="936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Equation" r:id="rId15" imgW="482400" imgH="393480" progId="Equation.3">
                  <p:embed/>
                </p:oleObj>
              </mc:Choice>
              <mc:Fallback>
                <p:oleObj name="Equation" r:id="rId15" imgW="482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439863"/>
                        <a:ext cx="9366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9" name="Object 39"/>
          <p:cNvGraphicFramePr>
            <a:graphicFrameLocks noChangeAspect="1"/>
          </p:cNvGraphicFramePr>
          <p:nvPr/>
        </p:nvGraphicFramePr>
        <p:xfrm>
          <a:off x="6084888" y="1412875"/>
          <a:ext cx="10080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Equation" r:id="rId17" imgW="558720" imgH="393480" progId="Equation.3">
                  <p:embed/>
                </p:oleObj>
              </mc:Choice>
              <mc:Fallback>
                <p:oleObj name="Equation" r:id="rId17" imgW="5587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12875"/>
                        <a:ext cx="10080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0" name="Object 40"/>
          <p:cNvGraphicFramePr>
            <a:graphicFrameLocks noChangeAspect="1"/>
          </p:cNvGraphicFramePr>
          <p:nvPr/>
        </p:nvGraphicFramePr>
        <p:xfrm>
          <a:off x="3203575" y="2492375"/>
          <a:ext cx="8636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19" imgW="457200" imgH="393480" progId="Equation.3">
                  <p:embed/>
                </p:oleObj>
              </mc:Choice>
              <mc:Fallback>
                <p:oleObj name="Equation" r:id="rId19" imgW="4572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492375"/>
                        <a:ext cx="8636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" name="Object 41"/>
          <p:cNvGraphicFramePr>
            <a:graphicFrameLocks noChangeAspect="1"/>
          </p:cNvGraphicFramePr>
          <p:nvPr/>
        </p:nvGraphicFramePr>
        <p:xfrm>
          <a:off x="4067175" y="2665413"/>
          <a:ext cx="504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Equation" r:id="rId21" imgW="253800" imgH="177480" progId="Equation.3">
                  <p:embed/>
                </p:oleObj>
              </mc:Choice>
              <mc:Fallback>
                <p:oleObj name="Equation" r:id="rId21" imgW="25380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65413"/>
                        <a:ext cx="50482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2" name="Object 42"/>
          <p:cNvGraphicFramePr>
            <a:graphicFrameLocks noChangeAspect="1"/>
          </p:cNvGraphicFramePr>
          <p:nvPr/>
        </p:nvGraphicFramePr>
        <p:xfrm>
          <a:off x="4645025" y="2441575"/>
          <a:ext cx="10795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Equation" r:id="rId23" imgW="558720" imgH="393480" progId="Equation.3">
                  <p:embed/>
                </p:oleObj>
              </mc:Choice>
              <mc:Fallback>
                <p:oleObj name="Equation" r:id="rId23" imgW="55872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441575"/>
                        <a:ext cx="10795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49" grpId="0"/>
      <p:bldP spid="5151" grpId="0"/>
      <p:bldP spid="5152" grpId="0"/>
      <p:bldP spid="515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260350"/>
            <a:ext cx="84337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 dirty="0"/>
              <a:t>Primjer:</a:t>
            </a:r>
            <a:r>
              <a:rPr lang="hr-HR" sz="2400" dirty="0"/>
              <a:t> Napeta nit duga 2 m učvršćena je na oba kraja. Pri </a:t>
            </a:r>
          </a:p>
          <a:p>
            <a:r>
              <a:rPr lang="hr-HR" sz="2400" dirty="0"/>
              <a:t>titranju frekvencijom 240 Hz na niti se opaža pet čvorova </a:t>
            </a:r>
          </a:p>
          <a:p>
            <a:r>
              <a:rPr lang="hr-HR" sz="2400" dirty="0"/>
              <a:t>uključujući i one na krajevima niti.</a:t>
            </a:r>
          </a:p>
          <a:p>
            <a:r>
              <a:rPr lang="hr-HR" sz="2400" dirty="0"/>
              <a:t>a) Kolika je brzina vala po niti?</a:t>
            </a:r>
          </a:p>
          <a:p>
            <a:r>
              <a:rPr lang="hr-HR" sz="2400" dirty="0"/>
              <a:t>b) Kolika je osnovna frekvencija niti?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850" y="2879725"/>
            <a:ext cx="160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b="1"/>
              <a:t>Rješenje:</a:t>
            </a:r>
            <a:r>
              <a:rPr lang="hr-HR"/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95288" y="3313113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l = </a:t>
            </a:r>
            <a:r>
              <a:rPr lang="hr-HR" sz="2400">
                <a:latin typeface="Times New Roman" pitchFamily="18" charset="0"/>
              </a:rPr>
              <a:t>2 m</a:t>
            </a:r>
            <a:r>
              <a:rPr lang="hr-HR"/>
              <a:t>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5288" y="3716338"/>
            <a:ext cx="157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</a:rPr>
              <a:t>f = </a:t>
            </a:r>
            <a:r>
              <a:rPr lang="hr-HR" sz="2400">
                <a:latin typeface="Times New Roman" pitchFamily="18" charset="0"/>
              </a:rPr>
              <a:t>240 Hz</a:t>
            </a:r>
            <a:r>
              <a:rPr lang="hr-HR"/>
              <a:t> 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95288" y="41497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13321" name="Picture 9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213100"/>
            <a:ext cx="48244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395288" y="4797425"/>
          <a:ext cx="10080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4" imgW="533160" imgH="393480" progId="Equation.3">
                  <p:embed/>
                </p:oleObj>
              </mc:Choice>
              <mc:Fallback>
                <p:oleObj name="Equation" r:id="rId4" imgW="533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97425"/>
                        <a:ext cx="100806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23850" y="421957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a)</a:t>
            </a:r>
          </a:p>
        </p:txBody>
      </p:sp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1331913" y="4783138"/>
          <a:ext cx="13684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Equation" r:id="rId6" imgW="711000" imgH="393480" progId="Equation.3">
                  <p:embed/>
                </p:oleObj>
              </mc:Choice>
              <mc:Fallback>
                <p:oleObj name="Equation" r:id="rId6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83138"/>
                        <a:ext cx="13684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3348038" y="4797425"/>
          <a:ext cx="10810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Equation" r:id="rId8" imgW="571320" imgH="393480" progId="Equation.3">
                  <p:embed/>
                </p:oleObj>
              </mc:Choice>
              <mc:Fallback>
                <p:oleObj name="Equation" r:id="rId8" imgW="5713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797425"/>
                        <a:ext cx="108108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4430713" y="5008563"/>
          <a:ext cx="7191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Equation" r:id="rId10" imgW="368280" imgH="164880" progId="Equation.3">
                  <p:embed/>
                </p:oleObj>
              </mc:Choice>
              <mc:Fallback>
                <p:oleObj name="Equation" r:id="rId10" imgW="3682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5008563"/>
                        <a:ext cx="7191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23850" y="5708650"/>
            <a:ext cx="92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</a:rPr>
              <a:t>v 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hr-HR" sz="2400" i="1">
                <a:latin typeface="Times New Roman" pitchFamily="18" charset="0"/>
              </a:rPr>
              <a:t>f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170238" y="5734050"/>
            <a:ext cx="204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</a:rPr>
              <a:t>,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 v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240 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158875" y="5708650"/>
            <a:ext cx="197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 m </a:t>
            </a:r>
            <a:r>
              <a:rPr lang="hr-HR" sz="2400">
                <a:latin typeface="Times New Roman" pitchFamily="18" charset="0"/>
              </a:rPr>
              <a:t>240 Hz</a:t>
            </a:r>
            <a:endParaRPr lang="hr-HR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5651500" y="436562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b)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684213" y="4221163"/>
            <a:ext cx="83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v = ?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6110288" y="4352925"/>
            <a:ext cx="77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f = ?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3338" name="Object 26"/>
          <p:cNvGraphicFramePr>
            <a:graphicFrameLocks noChangeAspect="1"/>
          </p:cNvGraphicFramePr>
          <p:nvPr/>
        </p:nvGraphicFramePr>
        <p:xfrm>
          <a:off x="6084888" y="4797425"/>
          <a:ext cx="1008062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12" imgW="482400" imgH="393480" progId="Equation.3">
                  <p:embed/>
                </p:oleObj>
              </mc:Choice>
              <mc:Fallback>
                <p:oleObj name="Equation" r:id="rId12" imgW="4824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797425"/>
                        <a:ext cx="1008062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9" name="Object 27"/>
          <p:cNvGraphicFramePr>
            <a:graphicFrameLocks noChangeAspect="1"/>
          </p:cNvGraphicFramePr>
          <p:nvPr/>
        </p:nvGraphicFramePr>
        <p:xfrm>
          <a:off x="7092950" y="4787900"/>
          <a:ext cx="14398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14" imgW="749160" imgH="419040" progId="Equation.3">
                  <p:embed/>
                </p:oleObj>
              </mc:Choice>
              <mc:Fallback>
                <p:oleObj name="Equation" r:id="rId14" imgW="7491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787900"/>
                        <a:ext cx="143986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5867400" y="580548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1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60 Hz</a:t>
            </a:r>
          </a:p>
        </p:txBody>
      </p:sp>
      <p:graphicFrame>
        <p:nvGraphicFramePr>
          <p:cNvPr id="13342" name="Object 30"/>
          <p:cNvGraphicFramePr>
            <a:graphicFrameLocks noChangeAspect="1"/>
          </p:cNvGraphicFramePr>
          <p:nvPr/>
        </p:nvGraphicFramePr>
        <p:xfrm>
          <a:off x="2711450" y="4797425"/>
          <a:ext cx="6619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16" imgW="330120" imgH="393480" progId="Equation.3">
                  <p:embed/>
                </p:oleObj>
              </mc:Choice>
              <mc:Fallback>
                <p:oleObj name="Equation" r:id="rId16" imgW="33012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4797425"/>
                        <a:ext cx="6619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 animBg="1"/>
      <p:bldP spid="13325" grpId="0"/>
      <p:bldP spid="13330" grpId="0"/>
      <p:bldP spid="13331" grpId="0"/>
      <p:bldP spid="13332" grpId="0"/>
      <p:bldP spid="13333" grpId="0"/>
      <p:bldP spid="13334" grpId="0"/>
      <p:bldP spid="13335" grpId="0"/>
      <p:bldP spid="133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/>
            <a:r>
              <a:rPr lang="hr-HR" sz="2400" b="1" dirty="0"/>
              <a:t>1. zadatak</a:t>
            </a:r>
            <a:r>
              <a:rPr lang="hr-HR" sz="2400" dirty="0"/>
              <a:t>: Metalna žica mase 2 g i duljine 1 m napeta je silom 20 N. Kolika je frekvencija osnovnog tona i prvih dvaju viših tonova?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hr-HR" dirty="0"/>
              <a:t>Ponavljanje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2400" b="1" dirty="0"/>
              <a:t>Zadatak 1</a:t>
            </a:r>
            <a:r>
              <a:rPr lang="hr-HR" sz="2400" dirty="0"/>
              <a:t>: Kolika je brzina zvuka u zraku ako je njegova temperatura 31 °C?</a:t>
            </a:r>
          </a:p>
          <a:p>
            <a:pPr algn="just"/>
            <a:r>
              <a:rPr lang="hr-HR" sz="2400" b="1" dirty="0"/>
              <a:t>Zadatak 2</a:t>
            </a:r>
            <a:r>
              <a:rPr lang="hr-HR" sz="2400" dirty="0"/>
              <a:t>: Val ima frekvenciju 60 Hz i valnu duljinu 20 m. Koliki je period i brzina širenja vala?</a:t>
            </a:r>
          </a:p>
          <a:p>
            <a:pPr algn="just"/>
            <a:r>
              <a:rPr lang="hr-HR" sz="2400" b="1" dirty="0"/>
              <a:t>Zadatak 3</a:t>
            </a:r>
            <a:r>
              <a:rPr lang="hr-HR" sz="2400" dirty="0"/>
              <a:t>: Površinom vode širi se val valne duljine 35 m. Motritelj na obali vidi dolazak do obale dva brijega vala u razmaku od 5 s. Kolika je brzina širenja vala?</a:t>
            </a:r>
          </a:p>
          <a:p>
            <a:pPr algn="just"/>
            <a:r>
              <a:rPr lang="hr-HR" sz="2400" b="1" dirty="0"/>
              <a:t>Zadatak 4</a:t>
            </a:r>
            <a:r>
              <a:rPr lang="hr-HR" sz="2400" dirty="0"/>
              <a:t>: Žica duga 3 m napeta je između dviju čvrstih točaka. Ako je napetost žice takva da najniža frekvencija iznosi 36 Hz, kolika je brzina vala koji se širi žicom?</a:t>
            </a:r>
          </a:p>
          <a:p>
            <a:pPr algn="just"/>
            <a:r>
              <a:rPr lang="hr-HR" sz="2400" b="1" dirty="0"/>
              <a:t>Zadatak 5</a:t>
            </a:r>
            <a:r>
              <a:rPr lang="hr-HR" sz="2400" dirty="0"/>
              <a:t>: Ljudsko uho percipira zvučne valove koji imaju intenzitet do </a:t>
            </a:r>
            <a:r>
              <a:rPr lang="hr-HR" sz="2400" i="1" dirty="0"/>
              <a:t>I</a:t>
            </a:r>
            <a:r>
              <a:rPr lang="hr-HR" sz="2400" dirty="0"/>
              <a:t> = 10</a:t>
            </a:r>
            <a:r>
              <a:rPr lang="hr-HR" sz="2400" baseline="30000" dirty="0"/>
              <a:t>-16</a:t>
            </a:r>
            <a:r>
              <a:rPr lang="hr-HR" sz="2400" dirty="0"/>
              <a:t> W/cm</a:t>
            </a:r>
            <a:r>
              <a:rPr lang="hr-HR" sz="2400" baseline="30000" dirty="0"/>
              <a:t>2</a:t>
            </a:r>
            <a:r>
              <a:rPr lang="hr-HR" sz="2400" dirty="0"/>
              <a:t>. Površina bubnjića je oko </a:t>
            </a:r>
            <a:r>
              <a:rPr lang="hr-HR" sz="2400" i="1" dirty="0"/>
              <a:t>A</a:t>
            </a:r>
            <a:r>
              <a:rPr lang="hr-HR" sz="2400" dirty="0"/>
              <a:t> = 1 cm</a:t>
            </a:r>
            <a:r>
              <a:rPr lang="hr-HR" sz="2400" baseline="30000" dirty="0"/>
              <a:t>2</a:t>
            </a:r>
            <a:r>
              <a:rPr lang="hr-HR" sz="2400" dirty="0"/>
              <a:t>. Kolika je minimalna snaga na koju je uho osjetljivo?</a:t>
            </a:r>
          </a:p>
          <a:p>
            <a:pPr algn="just"/>
            <a:r>
              <a:rPr lang="hr-HR" sz="2400" b="1" dirty="0"/>
              <a:t>Zadatak 6</a:t>
            </a:r>
            <a:r>
              <a:rPr lang="hr-HR" sz="2400" dirty="0"/>
              <a:t>: Koliko puta se promijeni valna duljina zvuka pri prijelazu zvuka iz zraka u vodu ako je brzina zvuka u vodi </a:t>
            </a:r>
            <a:r>
              <a:rPr lang="hr-HR" sz="2400" i="1" dirty="0"/>
              <a:t>v</a:t>
            </a:r>
            <a:r>
              <a:rPr lang="hr-HR" sz="2400" baseline="-25000" dirty="0"/>
              <a:t>1</a:t>
            </a:r>
            <a:r>
              <a:rPr lang="hr-HR" sz="2400" dirty="0"/>
              <a:t> = 1450 m/s, a u zraku </a:t>
            </a:r>
            <a:r>
              <a:rPr lang="hr-HR" sz="2400" i="1" dirty="0"/>
              <a:t>v</a:t>
            </a:r>
            <a:r>
              <a:rPr lang="hr-HR" sz="2400" i="1" baseline="-25000" dirty="0"/>
              <a:t>2</a:t>
            </a:r>
            <a:r>
              <a:rPr lang="hr-HR" sz="2400" dirty="0"/>
              <a:t> = 340 m/s?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500313" y="2857500"/>
            <a:ext cx="3883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b="1" cap="all" dirty="0">
                <a:latin typeface="Calibri" pitchFamily="34" charset="0"/>
              </a:rPr>
              <a:t>Dopplerov  efekt</a:t>
            </a:r>
          </a:p>
        </p:txBody>
      </p:sp>
      <p:pic>
        <p:nvPicPr>
          <p:cNvPr id="7171" name="Picture 2" descr="large_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857625"/>
            <a:ext cx="37861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Korisnik\Desktop\formu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385762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Documents and Settings\Korisnik\Desktop\color_doppler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0"/>
            <a:ext cx="3857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AutoShape 122"/>
          <p:cNvSpPr>
            <a:spLocks noChangeArrowheads="1"/>
          </p:cNvSpPr>
          <p:nvPr/>
        </p:nvSpPr>
        <p:spPr bwMode="auto">
          <a:xfrm>
            <a:off x="2987675" y="4724400"/>
            <a:ext cx="360363" cy="71438"/>
          </a:xfrm>
          <a:prstGeom prst="leftArrow">
            <a:avLst>
              <a:gd name="adj1" fmla="val 50000"/>
              <a:gd name="adj2" fmla="val 126110"/>
            </a:avLst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86700" cy="725470"/>
          </a:xfrm>
        </p:spPr>
        <p:txBody>
          <a:bodyPr>
            <a:normAutofit fontScale="90000"/>
          </a:bodyPr>
          <a:lstStyle/>
          <a:p>
            <a:r>
              <a:rPr lang="hr-HR" dirty="0"/>
              <a:t>Dopplerov učinak (efekt)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4282" y="2071678"/>
            <a:ext cx="6825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 dirty="0"/>
              <a:t>1. Izvor vala miruje, motritelj (opažač) se giba</a:t>
            </a:r>
            <a:r>
              <a:rPr lang="hr-HR" dirty="0"/>
              <a:t> 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6907213" y="4643446"/>
            <a:ext cx="2205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motritelj se giba</a:t>
            </a:r>
          </a:p>
          <a:p>
            <a:r>
              <a:rPr lang="hr-HR" sz="2400" dirty="0"/>
              <a:t>prema izvoru</a:t>
            </a:r>
            <a:r>
              <a:rPr lang="hr-HR" dirty="0"/>
              <a:t> </a:t>
            </a: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6907213" y="5643578"/>
            <a:ext cx="2205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motritelj se giba</a:t>
            </a:r>
          </a:p>
          <a:p>
            <a:r>
              <a:rPr lang="hr-HR" sz="2400" dirty="0"/>
              <a:t>od izvora</a:t>
            </a:r>
            <a:r>
              <a:rPr lang="hr-HR" dirty="0"/>
              <a:t> </a:t>
            </a: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1590675" y="4714875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2482850" y="479742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2427288" y="4365625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</a:t>
            </a:r>
            <a:r>
              <a:rPr lang="hr-HR"/>
              <a:t> </a:t>
            </a:r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1546225" y="47259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1474788" y="4651375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1401763" y="4578350"/>
            <a:ext cx="360362" cy="3603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1330325" y="4506913"/>
            <a:ext cx="503238" cy="503237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1257300" y="4435475"/>
            <a:ext cx="649288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1185863" y="4362450"/>
            <a:ext cx="792162" cy="7921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4" name="Oval 46"/>
          <p:cNvSpPr>
            <a:spLocks noChangeArrowheads="1"/>
          </p:cNvSpPr>
          <p:nvPr/>
        </p:nvSpPr>
        <p:spPr bwMode="auto">
          <a:xfrm>
            <a:off x="1112838" y="4289425"/>
            <a:ext cx="936625" cy="936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1042988" y="4219575"/>
            <a:ext cx="1079500" cy="1081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969963" y="4146550"/>
            <a:ext cx="1223962" cy="12239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825500" y="4003675"/>
            <a:ext cx="1512888" cy="15128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8" name="Oval 50"/>
          <p:cNvSpPr>
            <a:spLocks noChangeArrowheads="1"/>
          </p:cNvSpPr>
          <p:nvPr/>
        </p:nvSpPr>
        <p:spPr bwMode="auto">
          <a:xfrm>
            <a:off x="898525" y="4076700"/>
            <a:ext cx="1368425" cy="1368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099" name="Oval 51"/>
          <p:cNvSpPr>
            <a:spLocks noChangeArrowheads="1"/>
          </p:cNvSpPr>
          <p:nvPr/>
        </p:nvSpPr>
        <p:spPr bwMode="auto">
          <a:xfrm>
            <a:off x="754063" y="3932238"/>
            <a:ext cx="1657350" cy="16557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00" name="Oval 52"/>
          <p:cNvSpPr>
            <a:spLocks noChangeArrowheads="1"/>
          </p:cNvSpPr>
          <p:nvPr/>
        </p:nvSpPr>
        <p:spPr bwMode="auto">
          <a:xfrm>
            <a:off x="682625" y="3859213"/>
            <a:ext cx="1800225" cy="18002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01" name="Oval 53"/>
          <p:cNvSpPr>
            <a:spLocks noChangeArrowheads="1"/>
          </p:cNvSpPr>
          <p:nvPr/>
        </p:nvSpPr>
        <p:spPr bwMode="auto">
          <a:xfrm>
            <a:off x="611188" y="3789363"/>
            <a:ext cx="1943100" cy="1944687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02" name="Oval 54"/>
          <p:cNvSpPr>
            <a:spLocks noChangeArrowheads="1"/>
          </p:cNvSpPr>
          <p:nvPr/>
        </p:nvSpPr>
        <p:spPr bwMode="auto">
          <a:xfrm>
            <a:off x="538163" y="3717925"/>
            <a:ext cx="2087562" cy="20891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03" name="Oval 55"/>
          <p:cNvSpPr>
            <a:spLocks noChangeArrowheads="1"/>
          </p:cNvSpPr>
          <p:nvPr/>
        </p:nvSpPr>
        <p:spPr bwMode="auto">
          <a:xfrm>
            <a:off x="466725" y="3644900"/>
            <a:ext cx="2232025" cy="22320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04" name="Oval 56"/>
          <p:cNvSpPr>
            <a:spLocks noChangeArrowheads="1"/>
          </p:cNvSpPr>
          <p:nvPr/>
        </p:nvSpPr>
        <p:spPr bwMode="auto">
          <a:xfrm>
            <a:off x="395288" y="3573463"/>
            <a:ext cx="2374900" cy="2376487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1403350" y="4724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I</a:t>
            </a:r>
            <a:endParaRPr lang="hr-HR" sz="2400" i="1">
              <a:latin typeface="Times New Roman" pitchFamily="18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4211638" y="4724400"/>
            <a:ext cx="404812" cy="457200"/>
            <a:chOff x="2517" y="2976"/>
            <a:chExt cx="255" cy="288"/>
          </a:xfrm>
        </p:grpSpPr>
        <p:sp>
          <p:nvSpPr>
            <p:cNvPr id="2105" name="Oval 57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aphicFrame>
        <p:nvGraphicFramePr>
          <p:cNvPr id="2111" name="Object 63"/>
          <p:cNvGraphicFramePr>
            <a:graphicFrameLocks noChangeAspect="1"/>
          </p:cNvGraphicFramePr>
          <p:nvPr/>
        </p:nvGraphicFramePr>
        <p:xfrm>
          <a:off x="5000628" y="4714884"/>
          <a:ext cx="17287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Equation" r:id="rId3" imgW="774360" imgH="368280" progId="Equation.3">
                  <p:embed/>
                </p:oleObj>
              </mc:Choice>
              <mc:Fallback>
                <p:oleObj name="Equation" r:id="rId3" imgW="77436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4714884"/>
                        <a:ext cx="1728788" cy="8207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3" name="Object 65"/>
          <p:cNvGraphicFramePr>
            <a:graphicFrameLocks noChangeAspect="1"/>
          </p:cNvGraphicFramePr>
          <p:nvPr/>
        </p:nvGraphicFramePr>
        <p:xfrm>
          <a:off x="5000628" y="5794384"/>
          <a:ext cx="17287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Equation" r:id="rId5" imgW="850531" imgH="406224" progId="Equation.3">
                  <p:embed/>
                </p:oleObj>
              </mc:Choice>
              <mc:Fallback>
                <p:oleObj name="Equation" r:id="rId5" imgW="850531" imgH="40622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5794384"/>
                        <a:ext cx="1728788" cy="833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4" name="Object 66"/>
          <p:cNvGraphicFramePr>
            <a:graphicFrameLocks noChangeAspect="1"/>
          </p:cNvGraphicFramePr>
          <p:nvPr/>
        </p:nvGraphicFramePr>
        <p:xfrm>
          <a:off x="2428860" y="2643182"/>
          <a:ext cx="13684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Equation" r:id="rId7" imgW="698400" imgH="393480" progId="Equation.3">
                  <p:embed/>
                </p:oleObj>
              </mc:Choice>
              <mc:Fallback>
                <p:oleObj name="Equation" r:id="rId7" imgW="6984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643182"/>
                        <a:ext cx="13684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6" name="Object 68"/>
          <p:cNvGraphicFramePr>
            <a:graphicFrameLocks noChangeAspect="1"/>
          </p:cNvGraphicFramePr>
          <p:nvPr/>
        </p:nvGraphicFramePr>
        <p:xfrm>
          <a:off x="5715008" y="2643182"/>
          <a:ext cx="8636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Equation" r:id="rId9" imgW="393480" imgH="368280" progId="Equation.3">
                  <p:embed/>
                </p:oleObj>
              </mc:Choice>
              <mc:Fallback>
                <p:oleObj name="Equation" r:id="rId9" imgW="393480" imgH="368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643182"/>
                        <a:ext cx="8636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" name="Object 71"/>
          <p:cNvGraphicFramePr>
            <a:graphicFrameLocks noGrp="1" noChangeAspect="1"/>
          </p:cNvGraphicFramePr>
          <p:nvPr>
            <p:ph idx="1"/>
          </p:nvPr>
        </p:nvGraphicFramePr>
        <p:xfrm>
          <a:off x="6715140" y="2643182"/>
          <a:ext cx="12985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5" name="Equation" r:id="rId11" imgW="609480" imgH="419040" progId="Equation.3">
                  <p:embed/>
                </p:oleObj>
              </mc:Choice>
              <mc:Fallback>
                <p:oleObj name="Equation" r:id="rId11" imgW="60948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2643182"/>
                        <a:ext cx="129857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140200" y="4724400"/>
            <a:ext cx="404813" cy="457200"/>
            <a:chOff x="2517" y="2976"/>
            <a:chExt cx="255" cy="288"/>
          </a:xfrm>
        </p:grpSpPr>
        <p:sp>
          <p:nvSpPr>
            <p:cNvPr id="2125" name="Oval 77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4067175" y="4724400"/>
            <a:ext cx="404813" cy="457200"/>
            <a:chOff x="2517" y="2976"/>
            <a:chExt cx="255" cy="288"/>
          </a:xfrm>
        </p:grpSpPr>
        <p:sp>
          <p:nvSpPr>
            <p:cNvPr id="2128" name="Oval 80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995738" y="4724400"/>
            <a:ext cx="404812" cy="457200"/>
            <a:chOff x="2517" y="2976"/>
            <a:chExt cx="255" cy="288"/>
          </a:xfrm>
        </p:grpSpPr>
        <p:sp>
          <p:nvSpPr>
            <p:cNvPr id="2131" name="Oval 83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3924300" y="4724400"/>
            <a:ext cx="404813" cy="457200"/>
            <a:chOff x="2517" y="2976"/>
            <a:chExt cx="255" cy="288"/>
          </a:xfrm>
        </p:grpSpPr>
        <p:sp>
          <p:nvSpPr>
            <p:cNvPr id="2134" name="Oval 86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7" name="Group 88"/>
          <p:cNvGrpSpPr>
            <a:grpSpLocks/>
          </p:cNvGrpSpPr>
          <p:nvPr/>
        </p:nvGrpSpPr>
        <p:grpSpPr bwMode="auto">
          <a:xfrm>
            <a:off x="3851275" y="4724400"/>
            <a:ext cx="404813" cy="457200"/>
            <a:chOff x="2517" y="2976"/>
            <a:chExt cx="255" cy="288"/>
          </a:xfrm>
        </p:grpSpPr>
        <p:sp>
          <p:nvSpPr>
            <p:cNvPr id="2137" name="Oval 89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3779838" y="4724400"/>
            <a:ext cx="404812" cy="457200"/>
            <a:chOff x="2517" y="2976"/>
            <a:chExt cx="255" cy="288"/>
          </a:xfrm>
        </p:grpSpPr>
        <p:sp>
          <p:nvSpPr>
            <p:cNvPr id="2140" name="Oval 92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3708400" y="4724400"/>
            <a:ext cx="404813" cy="457200"/>
            <a:chOff x="2517" y="2976"/>
            <a:chExt cx="255" cy="288"/>
          </a:xfrm>
        </p:grpSpPr>
        <p:sp>
          <p:nvSpPr>
            <p:cNvPr id="2143" name="Oval 95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3635375" y="4724400"/>
            <a:ext cx="404813" cy="457200"/>
            <a:chOff x="2517" y="2976"/>
            <a:chExt cx="255" cy="288"/>
          </a:xfrm>
        </p:grpSpPr>
        <p:sp>
          <p:nvSpPr>
            <p:cNvPr id="2146" name="Oval 98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3563938" y="4724400"/>
            <a:ext cx="404812" cy="457200"/>
            <a:chOff x="2517" y="2976"/>
            <a:chExt cx="255" cy="288"/>
          </a:xfrm>
        </p:grpSpPr>
        <p:sp>
          <p:nvSpPr>
            <p:cNvPr id="2149" name="Oval 101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3490913" y="4724400"/>
            <a:ext cx="404812" cy="457200"/>
            <a:chOff x="2517" y="2976"/>
            <a:chExt cx="255" cy="288"/>
          </a:xfrm>
        </p:grpSpPr>
        <p:sp>
          <p:nvSpPr>
            <p:cNvPr id="2152" name="Oval 104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3419475" y="4724400"/>
            <a:ext cx="404813" cy="457200"/>
            <a:chOff x="2517" y="2976"/>
            <a:chExt cx="255" cy="288"/>
          </a:xfrm>
        </p:grpSpPr>
        <p:sp>
          <p:nvSpPr>
            <p:cNvPr id="2155" name="Oval 107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3348038" y="4724400"/>
            <a:ext cx="404812" cy="457200"/>
            <a:chOff x="2517" y="2976"/>
            <a:chExt cx="255" cy="288"/>
          </a:xfrm>
        </p:grpSpPr>
        <p:sp>
          <p:nvSpPr>
            <p:cNvPr id="2158" name="Oval 110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3275013" y="4724400"/>
            <a:ext cx="404812" cy="457200"/>
            <a:chOff x="2517" y="2976"/>
            <a:chExt cx="255" cy="288"/>
          </a:xfrm>
        </p:grpSpPr>
        <p:sp>
          <p:nvSpPr>
            <p:cNvPr id="2161" name="Oval 113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3203575" y="4724400"/>
            <a:ext cx="404813" cy="457200"/>
            <a:chOff x="2517" y="2976"/>
            <a:chExt cx="255" cy="288"/>
          </a:xfrm>
        </p:grpSpPr>
        <p:sp>
          <p:nvSpPr>
            <p:cNvPr id="2164" name="Oval 116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grpSp>
        <p:nvGrpSpPr>
          <p:cNvPr id="17" name="Group 118"/>
          <p:cNvGrpSpPr>
            <a:grpSpLocks/>
          </p:cNvGrpSpPr>
          <p:nvPr/>
        </p:nvGrpSpPr>
        <p:grpSpPr bwMode="auto">
          <a:xfrm>
            <a:off x="3132138" y="4724400"/>
            <a:ext cx="404812" cy="457200"/>
            <a:chOff x="2517" y="2976"/>
            <a:chExt cx="255" cy="288"/>
          </a:xfrm>
        </p:grpSpPr>
        <p:sp>
          <p:nvSpPr>
            <p:cNvPr id="2167" name="Oval 119"/>
            <p:cNvSpPr>
              <a:spLocks noChangeArrowheads="1"/>
            </p:cNvSpPr>
            <p:nvPr/>
          </p:nvSpPr>
          <p:spPr bwMode="auto">
            <a:xfrm>
              <a:off x="2636" y="297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2517" y="297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  <a:sym typeface="Symbol" pitchFamily="18" charset="2"/>
                </a:rPr>
                <a:t>O</a:t>
              </a:r>
              <a:endParaRPr lang="hr-HR" sz="2400" i="1">
                <a:latin typeface="Times New Roman" pitchFamily="18" charset="0"/>
              </a:endParaRPr>
            </a:p>
          </p:txBody>
        </p:sp>
      </p:grp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2916238" y="42926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o</a:t>
            </a:r>
            <a:r>
              <a:rPr lang="hr-HR" sz="2400">
                <a:sym typeface="Symbol" pitchFamily="18" charset="2"/>
              </a:rPr>
              <a:t>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85720" y="107154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hr-HR" sz="2400" dirty="0">
                <a:latin typeface="Calibri" pitchFamily="34" charset="0"/>
              </a:rPr>
              <a:t>promjena  frekvencije vala koju opaža motritelj kada se izvor vala i motritelj uzajamno relativno gibaju.</a:t>
            </a:r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3929058" y="3714752"/>
          <a:ext cx="477678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Equation" r:id="rId13" imgW="2438280" imgH="203040" progId="Equation.3">
                  <p:embed/>
                </p:oleObj>
              </mc:Choice>
              <mc:Fallback>
                <p:oleObj name="Equation" r:id="rId13" imgW="24382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3714752"/>
                        <a:ext cx="477678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3929058" y="4143380"/>
          <a:ext cx="41306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Equation" r:id="rId15" imgW="2108160" imgH="203040" progId="Equation.3">
                  <p:embed/>
                </p:oleObj>
              </mc:Choice>
              <mc:Fallback>
                <p:oleObj name="Equation" r:id="rId15" imgW="21081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143380"/>
                        <a:ext cx="41306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428596" y="6000768"/>
          <a:ext cx="35829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Equation" r:id="rId17" imgW="1828800" imgH="228600" progId="Equation.3">
                  <p:embed/>
                </p:oleObj>
              </mc:Choice>
              <mc:Fallback>
                <p:oleObj name="Equation" r:id="rId17" imgW="18288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000768"/>
                        <a:ext cx="35829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428596" y="6459538"/>
          <a:ext cx="27130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Equation" r:id="rId19" imgW="1384200" imgH="203040" progId="Equation.3">
                  <p:embed/>
                </p:oleObj>
              </mc:Choice>
              <mc:Fallback>
                <p:oleObj name="Equation" r:id="rId19" imgW="13842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6459538"/>
                        <a:ext cx="271303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" grpId="0" animBg="1"/>
      <p:bldP spid="2052" grpId="0"/>
      <p:bldP spid="2054" grpId="0"/>
      <p:bldP spid="2078" grpId="0"/>
      <p:bldP spid="2079" grpId="0"/>
      <p:bldP spid="2082" grpId="0" animBg="1"/>
      <p:bldP spid="2087" grpId="0"/>
      <p:bldP spid="2089" grpId="0" animBg="1"/>
      <p:bldP spid="2089" grpId="1" animBg="1"/>
      <p:bldP spid="2089" grpId="2" animBg="1"/>
      <p:bldP spid="2089" grpId="3" animBg="1"/>
      <p:bldP spid="2090" grpId="0" animBg="1"/>
      <p:bldP spid="2090" grpId="1" animBg="1"/>
      <p:bldP spid="2090" grpId="2" animBg="1"/>
      <p:bldP spid="2090" grpId="3" animBg="1"/>
      <p:bldP spid="2091" grpId="0" animBg="1"/>
      <p:bldP spid="2091" grpId="1" animBg="1"/>
      <p:bldP spid="2091" grpId="2" animBg="1"/>
      <p:bldP spid="2091" grpId="3" animBg="1"/>
      <p:bldP spid="2092" grpId="0" animBg="1"/>
      <p:bldP spid="2092" grpId="1" animBg="1"/>
      <p:bldP spid="2092" grpId="2" animBg="1"/>
      <p:bldP spid="2092" grpId="3" animBg="1"/>
      <p:bldP spid="2093" grpId="0" animBg="1"/>
      <p:bldP spid="2093" grpId="1" animBg="1"/>
      <p:bldP spid="2093" grpId="2" animBg="1"/>
      <p:bldP spid="2094" grpId="0" animBg="1"/>
      <p:bldP spid="2094" grpId="1" animBg="1"/>
      <p:bldP spid="2094" grpId="2" animBg="1"/>
      <p:bldP spid="2095" grpId="0" animBg="1"/>
      <p:bldP spid="2095" grpId="1" animBg="1"/>
      <p:bldP spid="2095" grpId="2" animBg="1"/>
      <p:bldP spid="2096" grpId="0" animBg="1"/>
      <p:bldP spid="2096" grpId="1" animBg="1"/>
      <p:bldP spid="2096" grpId="2" animBg="1"/>
      <p:bldP spid="2097" grpId="0" animBg="1"/>
      <p:bldP spid="2097" grpId="1" animBg="1"/>
      <p:bldP spid="2098" grpId="0" animBg="1"/>
      <p:bldP spid="2098" grpId="1" animBg="1"/>
      <p:bldP spid="2099" grpId="0" animBg="1"/>
      <p:bldP spid="2099" grpId="1" animBg="1"/>
      <p:bldP spid="2100" grpId="0" animBg="1"/>
      <p:bldP spid="2100" grpId="1" animBg="1"/>
      <p:bldP spid="2101" grpId="0" animBg="1"/>
      <p:bldP spid="2102" grpId="0" animBg="1"/>
      <p:bldP spid="2103" grpId="0" animBg="1"/>
      <p:bldP spid="2104" grpId="0" animBg="1"/>
      <p:bldP spid="2107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73C4561-74F2-4472-8711-1B3E9108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1CCFF6A-48BE-41C1-B275-5E5174AA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Sredstvo širenja vala - </a:t>
            </a:r>
            <a:r>
              <a:rPr lang="hr-HR" dirty="0"/>
              <a:t>tvar kroz koju se val širi (voda, zrak, zemlja...)</a:t>
            </a:r>
          </a:p>
          <a:p>
            <a:r>
              <a:rPr lang="hr-HR" b="1" dirty="0"/>
              <a:t>Čestica sredstva - </a:t>
            </a:r>
            <a:r>
              <a:rPr lang="hr-HR" dirty="0"/>
              <a:t>čestica tvari kroz koju se val širi</a:t>
            </a:r>
          </a:p>
          <a:p>
            <a:r>
              <a:rPr lang="hr-HR" dirty="0"/>
              <a:t>Valom se prenosi energija (mehanička, energija električnog polja, energija magnetskog polja).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1188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8313" y="404813"/>
            <a:ext cx="5811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 dirty="0"/>
              <a:t>2. Motritelj miruje, a izvor vala se giba 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000496" y="1428736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24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2400" i="1" dirty="0">
                <a:latin typeface="Times New Roman" pitchFamily="18" charset="0"/>
              </a:rPr>
              <a:t>' = </a:t>
            </a:r>
            <a:r>
              <a:rPr lang="en-GB" sz="24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2400" i="1" dirty="0">
                <a:latin typeface="Times New Roman" pitchFamily="18" charset="0"/>
              </a:rPr>
              <a:t> - </a:t>
            </a:r>
            <a:r>
              <a:rPr lang="en-GB" sz="2400" i="1" dirty="0" err="1">
                <a:latin typeface="Times New Roman" pitchFamily="18" charset="0"/>
              </a:rPr>
              <a:t>v</a:t>
            </a:r>
            <a:r>
              <a:rPr lang="en-GB" sz="2400" i="1" baseline="-25000" dirty="0" err="1">
                <a:latin typeface="Times New Roman" pitchFamily="18" charset="0"/>
                <a:sym typeface="Symbol" pitchFamily="18" charset="2"/>
              </a:rPr>
              <a:t>i</a:t>
            </a:r>
            <a:r>
              <a:rPr lang="en-GB" sz="2400" i="1" dirty="0" err="1">
                <a:latin typeface="Times New Roman" pitchFamily="18" charset="0"/>
                <a:sym typeface="Symbol" pitchFamily="18" charset="2"/>
              </a:rPr>
              <a:t>T</a:t>
            </a:r>
            <a:r>
              <a:rPr lang="hr-HR" sz="2400" dirty="0">
                <a:sym typeface="Symbol" pitchFamily="18" charset="2"/>
              </a:rPr>
              <a:t> 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5076825" y="1844675"/>
          <a:ext cx="17272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9" name="Equation" r:id="rId3" imgW="799753" imgH="431613" progId="Equation.3">
                  <p:embed/>
                </p:oleObj>
              </mc:Choice>
              <mc:Fallback>
                <p:oleObj name="Equation" r:id="rId3" imgW="799753" imgH="43161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844675"/>
                        <a:ext cx="1727200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170" name="Object 26"/>
          <p:cNvGraphicFramePr>
            <a:graphicFrameLocks noChangeAspect="1"/>
          </p:cNvGraphicFramePr>
          <p:nvPr/>
        </p:nvGraphicFramePr>
        <p:xfrm>
          <a:off x="5076825" y="2925763"/>
          <a:ext cx="17272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0" name="Equation" r:id="rId5" imgW="837836" imgH="431613" progId="Equation.3">
                  <p:embed/>
                </p:oleObj>
              </mc:Choice>
              <mc:Fallback>
                <p:oleObj name="Equation" r:id="rId5" imgW="837836" imgH="431613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925763"/>
                        <a:ext cx="1727200" cy="884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6172" name="Object 28"/>
          <p:cNvGraphicFramePr>
            <a:graphicFrameLocks noChangeAspect="1"/>
          </p:cNvGraphicFramePr>
          <p:nvPr/>
        </p:nvGraphicFramePr>
        <p:xfrm>
          <a:off x="5062538" y="4076700"/>
          <a:ext cx="1727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1" name="Equation" r:id="rId7" imgW="837836" imgH="431613" progId="Equation.3">
                  <p:embed/>
                </p:oleObj>
              </mc:Choice>
              <mc:Fallback>
                <p:oleObj name="Equation" r:id="rId7" imgW="837836" imgH="431613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4076700"/>
                        <a:ext cx="1727200" cy="882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792913" y="2997200"/>
            <a:ext cx="23653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izvor se giba</a:t>
            </a:r>
          </a:p>
          <a:p>
            <a:r>
              <a:rPr lang="hr-HR" sz="2400" dirty="0"/>
              <a:t>prema motritelju</a:t>
            </a:r>
            <a:r>
              <a:rPr lang="hr-HR" dirty="0"/>
              <a:t> 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6923088" y="4149725"/>
            <a:ext cx="18099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izvor se giba</a:t>
            </a:r>
          </a:p>
          <a:p>
            <a:r>
              <a:rPr lang="hr-HR" sz="2400" dirty="0"/>
              <a:t>od motritelja</a:t>
            </a:r>
            <a:endParaRPr lang="hr-HR" dirty="0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5643578"/>
            <a:ext cx="4837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 dirty="0"/>
              <a:t>3. Izvor vala i motritelj se gibaju</a:t>
            </a:r>
            <a:r>
              <a:rPr lang="hr-HR" dirty="0"/>
              <a:t> </a:t>
            </a:r>
          </a:p>
        </p:txBody>
      </p:sp>
      <p:graphicFrame>
        <p:nvGraphicFramePr>
          <p:cNvPr id="6177" name="Object 33"/>
          <p:cNvGraphicFramePr>
            <a:graphicFrameLocks noChangeAspect="1"/>
          </p:cNvGraphicFramePr>
          <p:nvPr/>
        </p:nvGraphicFramePr>
        <p:xfrm>
          <a:off x="4786314" y="5429264"/>
          <a:ext cx="17272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Equation" r:id="rId9" imgW="863225" imgH="444307" progId="Equation.3">
                  <p:embed/>
                </p:oleObj>
              </mc:Choice>
              <mc:Fallback>
                <p:oleObj name="Equation" r:id="rId9" imgW="863225" imgH="444307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5429264"/>
                        <a:ext cx="1727200" cy="893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4598988" y="3330575"/>
            <a:ext cx="404812" cy="530225"/>
            <a:chOff x="2472" y="2069"/>
            <a:chExt cx="255" cy="334"/>
          </a:xfrm>
        </p:grpSpPr>
        <p:sp>
          <p:nvSpPr>
            <p:cNvPr id="6253" name="Oval 109"/>
            <p:cNvSpPr>
              <a:spLocks noChangeArrowheads="1"/>
            </p:cNvSpPr>
            <p:nvPr/>
          </p:nvSpPr>
          <p:spPr bwMode="auto">
            <a:xfrm>
              <a:off x="2563" y="2069"/>
              <a:ext cx="45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6254" name="Rectangle 110"/>
            <p:cNvSpPr>
              <a:spLocks noChangeArrowheads="1"/>
            </p:cNvSpPr>
            <p:nvPr/>
          </p:nvSpPr>
          <p:spPr bwMode="auto">
            <a:xfrm>
              <a:off x="2472" y="211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hr-HR" sz="2400" i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6369" name="Oval 225"/>
          <p:cNvSpPr>
            <a:spLocks noChangeArrowheads="1"/>
          </p:cNvSpPr>
          <p:nvPr/>
        </p:nvSpPr>
        <p:spPr bwMode="auto">
          <a:xfrm>
            <a:off x="2197100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0" name="Oval 226"/>
          <p:cNvSpPr>
            <a:spLocks noChangeArrowheads="1"/>
          </p:cNvSpPr>
          <p:nvPr/>
        </p:nvSpPr>
        <p:spPr bwMode="auto">
          <a:xfrm>
            <a:off x="2124075" y="3214688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1" name="Oval 227"/>
          <p:cNvSpPr>
            <a:spLocks noChangeArrowheads="1"/>
          </p:cNvSpPr>
          <p:nvPr/>
        </p:nvSpPr>
        <p:spPr bwMode="auto">
          <a:xfrm>
            <a:off x="2052638" y="3141663"/>
            <a:ext cx="360362" cy="360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2" name="Oval 228"/>
          <p:cNvSpPr>
            <a:spLocks noChangeArrowheads="1"/>
          </p:cNvSpPr>
          <p:nvPr/>
        </p:nvSpPr>
        <p:spPr bwMode="auto">
          <a:xfrm>
            <a:off x="1979613" y="3070225"/>
            <a:ext cx="503237" cy="50323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3" name="Oval 229"/>
          <p:cNvSpPr>
            <a:spLocks noChangeArrowheads="1"/>
          </p:cNvSpPr>
          <p:nvPr/>
        </p:nvSpPr>
        <p:spPr bwMode="auto">
          <a:xfrm>
            <a:off x="1908175" y="2997200"/>
            <a:ext cx="649288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4" name="Oval 230"/>
          <p:cNvSpPr>
            <a:spLocks noChangeArrowheads="1"/>
          </p:cNvSpPr>
          <p:nvPr/>
        </p:nvSpPr>
        <p:spPr bwMode="auto">
          <a:xfrm>
            <a:off x="2339975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5" name="Oval 231"/>
          <p:cNvSpPr>
            <a:spLocks noChangeArrowheads="1"/>
          </p:cNvSpPr>
          <p:nvPr/>
        </p:nvSpPr>
        <p:spPr bwMode="auto">
          <a:xfrm>
            <a:off x="2268538" y="3214688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6" name="Oval 232"/>
          <p:cNvSpPr>
            <a:spLocks noChangeArrowheads="1"/>
          </p:cNvSpPr>
          <p:nvPr/>
        </p:nvSpPr>
        <p:spPr bwMode="auto">
          <a:xfrm>
            <a:off x="1836738" y="2925763"/>
            <a:ext cx="792162" cy="7921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7" name="Oval 233"/>
          <p:cNvSpPr>
            <a:spLocks noChangeArrowheads="1"/>
          </p:cNvSpPr>
          <p:nvPr/>
        </p:nvSpPr>
        <p:spPr bwMode="auto">
          <a:xfrm>
            <a:off x="2197100" y="3141663"/>
            <a:ext cx="360363" cy="360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8" name="Oval 234"/>
          <p:cNvSpPr>
            <a:spLocks noChangeArrowheads="1"/>
          </p:cNvSpPr>
          <p:nvPr/>
        </p:nvSpPr>
        <p:spPr bwMode="auto">
          <a:xfrm>
            <a:off x="1763713" y="2854325"/>
            <a:ext cx="936625" cy="936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79" name="Oval 235"/>
          <p:cNvSpPr>
            <a:spLocks noChangeArrowheads="1"/>
          </p:cNvSpPr>
          <p:nvPr/>
        </p:nvSpPr>
        <p:spPr bwMode="auto">
          <a:xfrm>
            <a:off x="2124075" y="3070225"/>
            <a:ext cx="503238" cy="50323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0" name="Oval 236"/>
          <p:cNvSpPr>
            <a:spLocks noChangeArrowheads="1"/>
          </p:cNvSpPr>
          <p:nvPr/>
        </p:nvSpPr>
        <p:spPr bwMode="auto">
          <a:xfrm>
            <a:off x="1692275" y="2781300"/>
            <a:ext cx="1079500" cy="1081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1" name="Oval 237"/>
          <p:cNvSpPr>
            <a:spLocks noChangeArrowheads="1"/>
          </p:cNvSpPr>
          <p:nvPr/>
        </p:nvSpPr>
        <p:spPr bwMode="auto">
          <a:xfrm>
            <a:off x="2052638" y="2997200"/>
            <a:ext cx="649287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2" name="Oval 238"/>
          <p:cNvSpPr>
            <a:spLocks noChangeArrowheads="1"/>
          </p:cNvSpPr>
          <p:nvPr/>
        </p:nvSpPr>
        <p:spPr bwMode="auto">
          <a:xfrm>
            <a:off x="1620838" y="2709863"/>
            <a:ext cx="1223962" cy="1223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3" name="Oval 239"/>
          <p:cNvSpPr>
            <a:spLocks noChangeArrowheads="1"/>
          </p:cNvSpPr>
          <p:nvPr/>
        </p:nvSpPr>
        <p:spPr bwMode="auto">
          <a:xfrm>
            <a:off x="2484438" y="3286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4" name="Oval 240"/>
          <p:cNvSpPr>
            <a:spLocks noChangeArrowheads="1"/>
          </p:cNvSpPr>
          <p:nvPr/>
        </p:nvSpPr>
        <p:spPr bwMode="auto">
          <a:xfrm>
            <a:off x="2413000" y="3214688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5" name="Oval 241"/>
          <p:cNvSpPr>
            <a:spLocks noChangeArrowheads="1"/>
          </p:cNvSpPr>
          <p:nvPr/>
        </p:nvSpPr>
        <p:spPr bwMode="auto">
          <a:xfrm>
            <a:off x="1979613" y="2925763"/>
            <a:ext cx="792162" cy="7921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6" name="Oval 242"/>
          <p:cNvSpPr>
            <a:spLocks noChangeArrowheads="1"/>
          </p:cNvSpPr>
          <p:nvPr/>
        </p:nvSpPr>
        <p:spPr bwMode="auto">
          <a:xfrm>
            <a:off x="1547813" y="2638425"/>
            <a:ext cx="1368425" cy="1368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7" name="Oval 243"/>
          <p:cNvSpPr>
            <a:spLocks noChangeArrowheads="1"/>
          </p:cNvSpPr>
          <p:nvPr/>
        </p:nvSpPr>
        <p:spPr bwMode="auto">
          <a:xfrm>
            <a:off x="2339975" y="3141663"/>
            <a:ext cx="360363" cy="360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8" name="Oval 244"/>
          <p:cNvSpPr>
            <a:spLocks noChangeArrowheads="1"/>
          </p:cNvSpPr>
          <p:nvPr/>
        </p:nvSpPr>
        <p:spPr bwMode="auto">
          <a:xfrm>
            <a:off x="1908175" y="2854325"/>
            <a:ext cx="936625" cy="936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89" name="Oval 245"/>
          <p:cNvSpPr>
            <a:spLocks noChangeArrowheads="1"/>
          </p:cNvSpPr>
          <p:nvPr/>
        </p:nvSpPr>
        <p:spPr bwMode="auto">
          <a:xfrm>
            <a:off x="1476375" y="2565400"/>
            <a:ext cx="1512888" cy="15128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0" name="Oval 246"/>
          <p:cNvSpPr>
            <a:spLocks noChangeArrowheads="1"/>
          </p:cNvSpPr>
          <p:nvPr/>
        </p:nvSpPr>
        <p:spPr bwMode="auto">
          <a:xfrm>
            <a:off x="2268538" y="3070225"/>
            <a:ext cx="503237" cy="50323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1" name="Oval 247"/>
          <p:cNvSpPr>
            <a:spLocks noChangeArrowheads="1"/>
          </p:cNvSpPr>
          <p:nvPr/>
        </p:nvSpPr>
        <p:spPr bwMode="auto">
          <a:xfrm>
            <a:off x="1836738" y="2781300"/>
            <a:ext cx="1079500" cy="1081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2" name="Oval 248"/>
          <p:cNvSpPr>
            <a:spLocks noChangeArrowheads="1"/>
          </p:cNvSpPr>
          <p:nvPr/>
        </p:nvSpPr>
        <p:spPr bwMode="auto">
          <a:xfrm>
            <a:off x="1404938" y="2493963"/>
            <a:ext cx="1657350" cy="16557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3" name="Oval 249"/>
          <p:cNvSpPr>
            <a:spLocks noChangeArrowheads="1"/>
          </p:cNvSpPr>
          <p:nvPr/>
        </p:nvSpPr>
        <p:spPr bwMode="auto">
          <a:xfrm>
            <a:off x="2197100" y="2997200"/>
            <a:ext cx="649288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4" name="Oval 250"/>
          <p:cNvSpPr>
            <a:spLocks noChangeArrowheads="1"/>
          </p:cNvSpPr>
          <p:nvPr/>
        </p:nvSpPr>
        <p:spPr bwMode="auto">
          <a:xfrm>
            <a:off x="1763713" y="2709863"/>
            <a:ext cx="1223962" cy="1223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5" name="Oval 251"/>
          <p:cNvSpPr>
            <a:spLocks noChangeArrowheads="1"/>
          </p:cNvSpPr>
          <p:nvPr/>
        </p:nvSpPr>
        <p:spPr bwMode="auto">
          <a:xfrm>
            <a:off x="1331913" y="2422525"/>
            <a:ext cx="1800225" cy="18002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6" name="Oval 252"/>
          <p:cNvSpPr>
            <a:spLocks noChangeArrowheads="1"/>
          </p:cNvSpPr>
          <p:nvPr/>
        </p:nvSpPr>
        <p:spPr bwMode="auto">
          <a:xfrm>
            <a:off x="2628900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7" name="Oval 253"/>
          <p:cNvSpPr>
            <a:spLocks noChangeArrowheads="1"/>
          </p:cNvSpPr>
          <p:nvPr/>
        </p:nvSpPr>
        <p:spPr bwMode="auto">
          <a:xfrm>
            <a:off x="2555875" y="3214688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8" name="Oval 254"/>
          <p:cNvSpPr>
            <a:spLocks noChangeArrowheads="1"/>
          </p:cNvSpPr>
          <p:nvPr/>
        </p:nvSpPr>
        <p:spPr bwMode="auto">
          <a:xfrm>
            <a:off x="2124075" y="2925763"/>
            <a:ext cx="792163" cy="7921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399" name="Oval 255"/>
          <p:cNvSpPr>
            <a:spLocks noChangeArrowheads="1"/>
          </p:cNvSpPr>
          <p:nvPr/>
        </p:nvSpPr>
        <p:spPr bwMode="auto">
          <a:xfrm>
            <a:off x="1692275" y="2638425"/>
            <a:ext cx="1368425" cy="1368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0" name="Oval 256"/>
          <p:cNvSpPr>
            <a:spLocks noChangeArrowheads="1"/>
          </p:cNvSpPr>
          <p:nvPr/>
        </p:nvSpPr>
        <p:spPr bwMode="auto">
          <a:xfrm>
            <a:off x="1260475" y="2349500"/>
            <a:ext cx="1943100" cy="19446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1" name="Oval 257"/>
          <p:cNvSpPr>
            <a:spLocks noChangeArrowheads="1"/>
          </p:cNvSpPr>
          <p:nvPr/>
        </p:nvSpPr>
        <p:spPr bwMode="auto">
          <a:xfrm>
            <a:off x="2484438" y="3141663"/>
            <a:ext cx="360362" cy="360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2" name="Oval 258"/>
          <p:cNvSpPr>
            <a:spLocks noChangeArrowheads="1"/>
          </p:cNvSpPr>
          <p:nvPr/>
        </p:nvSpPr>
        <p:spPr bwMode="auto">
          <a:xfrm>
            <a:off x="2052638" y="2854325"/>
            <a:ext cx="936625" cy="936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3" name="Oval 259"/>
          <p:cNvSpPr>
            <a:spLocks noChangeArrowheads="1"/>
          </p:cNvSpPr>
          <p:nvPr/>
        </p:nvSpPr>
        <p:spPr bwMode="auto">
          <a:xfrm>
            <a:off x="1620838" y="2565400"/>
            <a:ext cx="1512887" cy="15128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4" name="Oval 260"/>
          <p:cNvSpPr>
            <a:spLocks noChangeArrowheads="1"/>
          </p:cNvSpPr>
          <p:nvPr/>
        </p:nvSpPr>
        <p:spPr bwMode="auto">
          <a:xfrm>
            <a:off x="1187450" y="2278063"/>
            <a:ext cx="2087563" cy="20891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5" name="Oval 261"/>
          <p:cNvSpPr>
            <a:spLocks noChangeArrowheads="1"/>
          </p:cNvSpPr>
          <p:nvPr/>
        </p:nvSpPr>
        <p:spPr bwMode="auto">
          <a:xfrm>
            <a:off x="2413000" y="3070225"/>
            <a:ext cx="503238" cy="50323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6" name="Oval 262"/>
          <p:cNvSpPr>
            <a:spLocks noChangeArrowheads="1"/>
          </p:cNvSpPr>
          <p:nvPr/>
        </p:nvSpPr>
        <p:spPr bwMode="auto">
          <a:xfrm>
            <a:off x="1979613" y="2781300"/>
            <a:ext cx="1079500" cy="1081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7" name="Oval 263"/>
          <p:cNvSpPr>
            <a:spLocks noChangeArrowheads="1"/>
          </p:cNvSpPr>
          <p:nvPr/>
        </p:nvSpPr>
        <p:spPr bwMode="auto">
          <a:xfrm>
            <a:off x="1547813" y="2493963"/>
            <a:ext cx="1657350" cy="16557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8" name="Oval 264"/>
          <p:cNvSpPr>
            <a:spLocks noChangeArrowheads="1"/>
          </p:cNvSpPr>
          <p:nvPr/>
        </p:nvSpPr>
        <p:spPr bwMode="auto">
          <a:xfrm>
            <a:off x="1116013" y="2206625"/>
            <a:ext cx="2232025" cy="22320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09" name="Oval 265"/>
          <p:cNvSpPr>
            <a:spLocks noChangeArrowheads="1"/>
          </p:cNvSpPr>
          <p:nvPr/>
        </p:nvSpPr>
        <p:spPr bwMode="auto">
          <a:xfrm>
            <a:off x="2771775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0" name="Oval 266"/>
          <p:cNvSpPr>
            <a:spLocks noChangeArrowheads="1"/>
          </p:cNvSpPr>
          <p:nvPr/>
        </p:nvSpPr>
        <p:spPr bwMode="auto">
          <a:xfrm>
            <a:off x="2700338" y="3214688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1" name="Oval 267"/>
          <p:cNvSpPr>
            <a:spLocks noChangeArrowheads="1"/>
          </p:cNvSpPr>
          <p:nvPr/>
        </p:nvSpPr>
        <p:spPr bwMode="auto">
          <a:xfrm>
            <a:off x="2268538" y="2925763"/>
            <a:ext cx="792162" cy="7921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2" name="Oval 268"/>
          <p:cNvSpPr>
            <a:spLocks noChangeArrowheads="1"/>
          </p:cNvSpPr>
          <p:nvPr/>
        </p:nvSpPr>
        <p:spPr bwMode="auto">
          <a:xfrm>
            <a:off x="1836738" y="2638425"/>
            <a:ext cx="1368425" cy="1368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3" name="Oval 269"/>
          <p:cNvSpPr>
            <a:spLocks noChangeArrowheads="1"/>
          </p:cNvSpPr>
          <p:nvPr/>
        </p:nvSpPr>
        <p:spPr bwMode="auto">
          <a:xfrm>
            <a:off x="1404938" y="2349500"/>
            <a:ext cx="1943100" cy="19446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4" name="Oval 270"/>
          <p:cNvSpPr>
            <a:spLocks noChangeArrowheads="1"/>
          </p:cNvSpPr>
          <p:nvPr/>
        </p:nvSpPr>
        <p:spPr bwMode="auto">
          <a:xfrm>
            <a:off x="971550" y="2062163"/>
            <a:ext cx="2519363" cy="2519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5" name="Oval 271"/>
          <p:cNvSpPr>
            <a:spLocks noChangeArrowheads="1"/>
          </p:cNvSpPr>
          <p:nvPr/>
        </p:nvSpPr>
        <p:spPr bwMode="auto">
          <a:xfrm>
            <a:off x="2628900" y="3141663"/>
            <a:ext cx="360363" cy="360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6" name="Oval 272"/>
          <p:cNvSpPr>
            <a:spLocks noChangeArrowheads="1"/>
          </p:cNvSpPr>
          <p:nvPr/>
        </p:nvSpPr>
        <p:spPr bwMode="auto">
          <a:xfrm>
            <a:off x="2197100" y="2854325"/>
            <a:ext cx="936625" cy="936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7" name="Oval 273"/>
          <p:cNvSpPr>
            <a:spLocks noChangeArrowheads="1"/>
          </p:cNvSpPr>
          <p:nvPr/>
        </p:nvSpPr>
        <p:spPr bwMode="auto">
          <a:xfrm>
            <a:off x="1763713" y="2565400"/>
            <a:ext cx="1512887" cy="15128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8" name="Oval 274"/>
          <p:cNvSpPr>
            <a:spLocks noChangeArrowheads="1"/>
          </p:cNvSpPr>
          <p:nvPr/>
        </p:nvSpPr>
        <p:spPr bwMode="auto">
          <a:xfrm>
            <a:off x="1331913" y="2278063"/>
            <a:ext cx="2087562" cy="20891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19" name="Oval 275"/>
          <p:cNvSpPr>
            <a:spLocks noChangeArrowheads="1"/>
          </p:cNvSpPr>
          <p:nvPr/>
        </p:nvSpPr>
        <p:spPr bwMode="auto">
          <a:xfrm>
            <a:off x="900113" y="1989138"/>
            <a:ext cx="2663825" cy="26638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0" name="Oval 276"/>
          <p:cNvSpPr>
            <a:spLocks noChangeArrowheads="1"/>
          </p:cNvSpPr>
          <p:nvPr/>
        </p:nvSpPr>
        <p:spPr bwMode="auto">
          <a:xfrm>
            <a:off x="2555875" y="3070225"/>
            <a:ext cx="503238" cy="50323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1" name="Oval 277"/>
          <p:cNvSpPr>
            <a:spLocks noChangeArrowheads="1"/>
          </p:cNvSpPr>
          <p:nvPr/>
        </p:nvSpPr>
        <p:spPr bwMode="auto">
          <a:xfrm>
            <a:off x="2124075" y="2781300"/>
            <a:ext cx="1079500" cy="1081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2" name="Oval 278"/>
          <p:cNvSpPr>
            <a:spLocks noChangeArrowheads="1"/>
          </p:cNvSpPr>
          <p:nvPr/>
        </p:nvSpPr>
        <p:spPr bwMode="auto">
          <a:xfrm>
            <a:off x="1692275" y="2493963"/>
            <a:ext cx="1657350" cy="16557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3" name="Oval 279"/>
          <p:cNvSpPr>
            <a:spLocks noChangeArrowheads="1"/>
          </p:cNvSpPr>
          <p:nvPr/>
        </p:nvSpPr>
        <p:spPr bwMode="auto">
          <a:xfrm>
            <a:off x="1260475" y="2206625"/>
            <a:ext cx="2232025" cy="22320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4" name="Oval 280"/>
          <p:cNvSpPr>
            <a:spLocks noChangeArrowheads="1"/>
          </p:cNvSpPr>
          <p:nvPr/>
        </p:nvSpPr>
        <p:spPr bwMode="auto">
          <a:xfrm>
            <a:off x="828675" y="1917700"/>
            <a:ext cx="2808288" cy="28082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5" name="Oval 281"/>
          <p:cNvSpPr>
            <a:spLocks noChangeArrowheads="1"/>
          </p:cNvSpPr>
          <p:nvPr/>
        </p:nvSpPr>
        <p:spPr bwMode="auto">
          <a:xfrm>
            <a:off x="2484438" y="2997200"/>
            <a:ext cx="649287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6" name="Oval 282"/>
          <p:cNvSpPr>
            <a:spLocks noChangeArrowheads="1"/>
          </p:cNvSpPr>
          <p:nvPr/>
        </p:nvSpPr>
        <p:spPr bwMode="auto">
          <a:xfrm>
            <a:off x="2052638" y="2709863"/>
            <a:ext cx="1223962" cy="1223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7" name="Oval 283"/>
          <p:cNvSpPr>
            <a:spLocks noChangeArrowheads="1"/>
          </p:cNvSpPr>
          <p:nvPr/>
        </p:nvSpPr>
        <p:spPr bwMode="auto">
          <a:xfrm>
            <a:off x="1620838" y="2422525"/>
            <a:ext cx="1800225" cy="18002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8" name="Oval 284"/>
          <p:cNvSpPr>
            <a:spLocks noChangeArrowheads="1"/>
          </p:cNvSpPr>
          <p:nvPr/>
        </p:nvSpPr>
        <p:spPr bwMode="auto">
          <a:xfrm>
            <a:off x="1187450" y="2133600"/>
            <a:ext cx="2374900" cy="23764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29" name="Oval 285"/>
          <p:cNvSpPr>
            <a:spLocks noChangeArrowheads="1"/>
          </p:cNvSpPr>
          <p:nvPr/>
        </p:nvSpPr>
        <p:spPr bwMode="auto">
          <a:xfrm>
            <a:off x="755650" y="1846263"/>
            <a:ext cx="2952750" cy="29527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0" name="Oval 286"/>
          <p:cNvSpPr>
            <a:spLocks noChangeArrowheads="1"/>
          </p:cNvSpPr>
          <p:nvPr/>
        </p:nvSpPr>
        <p:spPr bwMode="auto">
          <a:xfrm>
            <a:off x="2916238" y="3286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1" name="Oval 287"/>
          <p:cNvSpPr>
            <a:spLocks noChangeArrowheads="1"/>
          </p:cNvSpPr>
          <p:nvPr/>
        </p:nvSpPr>
        <p:spPr bwMode="auto">
          <a:xfrm>
            <a:off x="2844800" y="3214688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2" name="Oval 288"/>
          <p:cNvSpPr>
            <a:spLocks noChangeArrowheads="1"/>
          </p:cNvSpPr>
          <p:nvPr/>
        </p:nvSpPr>
        <p:spPr bwMode="auto">
          <a:xfrm>
            <a:off x="2413000" y="2925763"/>
            <a:ext cx="792163" cy="7921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3" name="Oval 289"/>
          <p:cNvSpPr>
            <a:spLocks noChangeArrowheads="1"/>
          </p:cNvSpPr>
          <p:nvPr/>
        </p:nvSpPr>
        <p:spPr bwMode="auto">
          <a:xfrm>
            <a:off x="1979613" y="2638425"/>
            <a:ext cx="1368425" cy="1368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4" name="Oval 290"/>
          <p:cNvSpPr>
            <a:spLocks noChangeArrowheads="1"/>
          </p:cNvSpPr>
          <p:nvPr/>
        </p:nvSpPr>
        <p:spPr bwMode="auto">
          <a:xfrm>
            <a:off x="1547813" y="2349500"/>
            <a:ext cx="1943100" cy="19446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5" name="Oval 291"/>
          <p:cNvSpPr>
            <a:spLocks noChangeArrowheads="1"/>
          </p:cNvSpPr>
          <p:nvPr/>
        </p:nvSpPr>
        <p:spPr bwMode="auto">
          <a:xfrm>
            <a:off x="1117600" y="2062163"/>
            <a:ext cx="2519363" cy="2519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6" name="Oval 292"/>
          <p:cNvSpPr>
            <a:spLocks noChangeArrowheads="1"/>
          </p:cNvSpPr>
          <p:nvPr/>
        </p:nvSpPr>
        <p:spPr bwMode="auto">
          <a:xfrm>
            <a:off x="684213" y="1773238"/>
            <a:ext cx="3097212" cy="3095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7" name="Oval 293"/>
          <p:cNvSpPr>
            <a:spLocks noChangeArrowheads="1"/>
          </p:cNvSpPr>
          <p:nvPr/>
        </p:nvSpPr>
        <p:spPr bwMode="auto">
          <a:xfrm>
            <a:off x="2771775" y="3141663"/>
            <a:ext cx="360363" cy="360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8" name="Oval 294"/>
          <p:cNvSpPr>
            <a:spLocks noChangeArrowheads="1"/>
          </p:cNvSpPr>
          <p:nvPr/>
        </p:nvSpPr>
        <p:spPr bwMode="auto">
          <a:xfrm>
            <a:off x="2339975" y="2854325"/>
            <a:ext cx="936625" cy="936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39" name="Oval 295"/>
          <p:cNvSpPr>
            <a:spLocks noChangeArrowheads="1"/>
          </p:cNvSpPr>
          <p:nvPr/>
        </p:nvSpPr>
        <p:spPr bwMode="auto">
          <a:xfrm>
            <a:off x="1908175" y="2565400"/>
            <a:ext cx="1512888" cy="15128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0" name="Oval 296"/>
          <p:cNvSpPr>
            <a:spLocks noChangeArrowheads="1"/>
          </p:cNvSpPr>
          <p:nvPr/>
        </p:nvSpPr>
        <p:spPr bwMode="auto">
          <a:xfrm>
            <a:off x="1476375" y="2278063"/>
            <a:ext cx="2087563" cy="20891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1" name="Oval 297"/>
          <p:cNvSpPr>
            <a:spLocks noChangeArrowheads="1"/>
          </p:cNvSpPr>
          <p:nvPr/>
        </p:nvSpPr>
        <p:spPr bwMode="auto">
          <a:xfrm>
            <a:off x="1044575" y="1989138"/>
            <a:ext cx="2663825" cy="26638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2" name="Oval 298"/>
          <p:cNvSpPr>
            <a:spLocks noChangeArrowheads="1"/>
          </p:cNvSpPr>
          <p:nvPr/>
        </p:nvSpPr>
        <p:spPr bwMode="auto">
          <a:xfrm>
            <a:off x="612775" y="1701800"/>
            <a:ext cx="3240088" cy="3240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3" name="Oval 299"/>
          <p:cNvSpPr>
            <a:spLocks noChangeArrowheads="1"/>
          </p:cNvSpPr>
          <p:nvPr/>
        </p:nvSpPr>
        <p:spPr bwMode="auto">
          <a:xfrm>
            <a:off x="2700338" y="3070225"/>
            <a:ext cx="503237" cy="50323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4" name="Oval 300"/>
          <p:cNvSpPr>
            <a:spLocks noChangeArrowheads="1"/>
          </p:cNvSpPr>
          <p:nvPr/>
        </p:nvSpPr>
        <p:spPr bwMode="auto">
          <a:xfrm>
            <a:off x="2268538" y="2781300"/>
            <a:ext cx="1079500" cy="1081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5" name="Oval 301"/>
          <p:cNvSpPr>
            <a:spLocks noChangeArrowheads="1"/>
          </p:cNvSpPr>
          <p:nvPr/>
        </p:nvSpPr>
        <p:spPr bwMode="auto">
          <a:xfrm>
            <a:off x="1836738" y="2493963"/>
            <a:ext cx="1657350" cy="16557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6" name="Oval 302"/>
          <p:cNvSpPr>
            <a:spLocks noChangeArrowheads="1"/>
          </p:cNvSpPr>
          <p:nvPr/>
        </p:nvSpPr>
        <p:spPr bwMode="auto">
          <a:xfrm>
            <a:off x="1404938" y="2206625"/>
            <a:ext cx="2232025" cy="22320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7" name="Oval 303"/>
          <p:cNvSpPr>
            <a:spLocks noChangeArrowheads="1"/>
          </p:cNvSpPr>
          <p:nvPr/>
        </p:nvSpPr>
        <p:spPr bwMode="auto">
          <a:xfrm>
            <a:off x="971550" y="1917700"/>
            <a:ext cx="2808288" cy="28082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8" name="Oval 304"/>
          <p:cNvSpPr>
            <a:spLocks noChangeArrowheads="1"/>
          </p:cNvSpPr>
          <p:nvPr/>
        </p:nvSpPr>
        <p:spPr bwMode="auto">
          <a:xfrm>
            <a:off x="539750" y="1630363"/>
            <a:ext cx="3384550" cy="33845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49" name="Oval 305"/>
          <p:cNvSpPr>
            <a:spLocks noChangeArrowheads="1"/>
          </p:cNvSpPr>
          <p:nvPr/>
        </p:nvSpPr>
        <p:spPr bwMode="auto">
          <a:xfrm>
            <a:off x="2628900" y="2997200"/>
            <a:ext cx="649288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0" name="Oval 306"/>
          <p:cNvSpPr>
            <a:spLocks noChangeArrowheads="1"/>
          </p:cNvSpPr>
          <p:nvPr/>
        </p:nvSpPr>
        <p:spPr bwMode="auto">
          <a:xfrm>
            <a:off x="2197100" y="2709863"/>
            <a:ext cx="1223963" cy="1223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1" name="Oval 307"/>
          <p:cNvSpPr>
            <a:spLocks noChangeArrowheads="1"/>
          </p:cNvSpPr>
          <p:nvPr/>
        </p:nvSpPr>
        <p:spPr bwMode="auto">
          <a:xfrm>
            <a:off x="1763713" y="2422525"/>
            <a:ext cx="1800225" cy="18002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2" name="Oval 308"/>
          <p:cNvSpPr>
            <a:spLocks noChangeArrowheads="1"/>
          </p:cNvSpPr>
          <p:nvPr/>
        </p:nvSpPr>
        <p:spPr bwMode="auto">
          <a:xfrm>
            <a:off x="1331913" y="2133600"/>
            <a:ext cx="2374900" cy="23764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3" name="Oval 309"/>
          <p:cNvSpPr>
            <a:spLocks noChangeArrowheads="1"/>
          </p:cNvSpPr>
          <p:nvPr/>
        </p:nvSpPr>
        <p:spPr bwMode="auto">
          <a:xfrm>
            <a:off x="900113" y="1846263"/>
            <a:ext cx="2952750" cy="29527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4" name="Oval 310"/>
          <p:cNvSpPr>
            <a:spLocks noChangeArrowheads="1"/>
          </p:cNvSpPr>
          <p:nvPr/>
        </p:nvSpPr>
        <p:spPr bwMode="auto">
          <a:xfrm>
            <a:off x="468313" y="1557338"/>
            <a:ext cx="3527425" cy="3527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5" name="Oval 311"/>
          <p:cNvSpPr>
            <a:spLocks noChangeArrowheads="1"/>
          </p:cNvSpPr>
          <p:nvPr/>
        </p:nvSpPr>
        <p:spPr bwMode="auto">
          <a:xfrm>
            <a:off x="3060700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6" name="Oval 312"/>
          <p:cNvSpPr>
            <a:spLocks noChangeArrowheads="1"/>
          </p:cNvSpPr>
          <p:nvPr/>
        </p:nvSpPr>
        <p:spPr bwMode="auto">
          <a:xfrm>
            <a:off x="2987675" y="3213100"/>
            <a:ext cx="215900" cy="2159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7" name="Oval 313"/>
          <p:cNvSpPr>
            <a:spLocks noChangeArrowheads="1"/>
          </p:cNvSpPr>
          <p:nvPr/>
        </p:nvSpPr>
        <p:spPr bwMode="auto">
          <a:xfrm>
            <a:off x="2555875" y="2925763"/>
            <a:ext cx="792163" cy="7921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8" name="Oval 314"/>
          <p:cNvSpPr>
            <a:spLocks noChangeArrowheads="1"/>
          </p:cNvSpPr>
          <p:nvPr/>
        </p:nvSpPr>
        <p:spPr bwMode="auto">
          <a:xfrm>
            <a:off x="2124075" y="2636838"/>
            <a:ext cx="1368425" cy="1368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59" name="Oval 315"/>
          <p:cNvSpPr>
            <a:spLocks noChangeArrowheads="1"/>
          </p:cNvSpPr>
          <p:nvPr/>
        </p:nvSpPr>
        <p:spPr bwMode="auto">
          <a:xfrm>
            <a:off x="1692275" y="2349500"/>
            <a:ext cx="1943100" cy="19446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0" name="Oval 316"/>
          <p:cNvSpPr>
            <a:spLocks noChangeArrowheads="1"/>
          </p:cNvSpPr>
          <p:nvPr/>
        </p:nvSpPr>
        <p:spPr bwMode="auto">
          <a:xfrm>
            <a:off x="1260475" y="2060575"/>
            <a:ext cx="2519363" cy="2519363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1" name="Oval 317"/>
          <p:cNvSpPr>
            <a:spLocks noChangeArrowheads="1"/>
          </p:cNvSpPr>
          <p:nvPr/>
        </p:nvSpPr>
        <p:spPr bwMode="auto">
          <a:xfrm>
            <a:off x="828675" y="1773238"/>
            <a:ext cx="3097213" cy="3095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2" name="Oval 318"/>
          <p:cNvSpPr>
            <a:spLocks noChangeArrowheads="1"/>
          </p:cNvSpPr>
          <p:nvPr/>
        </p:nvSpPr>
        <p:spPr bwMode="auto">
          <a:xfrm>
            <a:off x="396875" y="1485900"/>
            <a:ext cx="3673475" cy="367347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3" name="Oval 319"/>
          <p:cNvSpPr>
            <a:spLocks noChangeArrowheads="1"/>
          </p:cNvSpPr>
          <p:nvPr/>
        </p:nvSpPr>
        <p:spPr bwMode="auto">
          <a:xfrm>
            <a:off x="2916238" y="3141663"/>
            <a:ext cx="360362" cy="3603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4" name="Oval 320"/>
          <p:cNvSpPr>
            <a:spLocks noChangeArrowheads="1"/>
          </p:cNvSpPr>
          <p:nvPr/>
        </p:nvSpPr>
        <p:spPr bwMode="auto">
          <a:xfrm>
            <a:off x="2484438" y="2852738"/>
            <a:ext cx="936625" cy="9366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5" name="Oval 321"/>
          <p:cNvSpPr>
            <a:spLocks noChangeArrowheads="1"/>
          </p:cNvSpPr>
          <p:nvPr/>
        </p:nvSpPr>
        <p:spPr bwMode="auto">
          <a:xfrm>
            <a:off x="2052638" y="2565400"/>
            <a:ext cx="1512887" cy="15128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6" name="Oval 322"/>
          <p:cNvSpPr>
            <a:spLocks noChangeArrowheads="1"/>
          </p:cNvSpPr>
          <p:nvPr/>
        </p:nvSpPr>
        <p:spPr bwMode="auto">
          <a:xfrm>
            <a:off x="1620838" y="2278063"/>
            <a:ext cx="2087562" cy="20891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7" name="Oval 323"/>
          <p:cNvSpPr>
            <a:spLocks noChangeArrowheads="1"/>
          </p:cNvSpPr>
          <p:nvPr/>
        </p:nvSpPr>
        <p:spPr bwMode="auto">
          <a:xfrm>
            <a:off x="1187450" y="1989138"/>
            <a:ext cx="2663825" cy="26638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8" name="Oval 324"/>
          <p:cNvSpPr>
            <a:spLocks noChangeArrowheads="1"/>
          </p:cNvSpPr>
          <p:nvPr/>
        </p:nvSpPr>
        <p:spPr bwMode="auto">
          <a:xfrm>
            <a:off x="755650" y="1701800"/>
            <a:ext cx="3240088" cy="3240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69" name="Oval 325"/>
          <p:cNvSpPr>
            <a:spLocks noChangeArrowheads="1"/>
          </p:cNvSpPr>
          <p:nvPr/>
        </p:nvSpPr>
        <p:spPr bwMode="auto">
          <a:xfrm>
            <a:off x="323850" y="1412875"/>
            <a:ext cx="3816350" cy="38163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0" name="Oval 326"/>
          <p:cNvSpPr>
            <a:spLocks noChangeArrowheads="1"/>
          </p:cNvSpPr>
          <p:nvPr/>
        </p:nvSpPr>
        <p:spPr bwMode="auto">
          <a:xfrm>
            <a:off x="2844800" y="3068638"/>
            <a:ext cx="503238" cy="503237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1" name="Oval 327"/>
          <p:cNvSpPr>
            <a:spLocks noChangeArrowheads="1"/>
          </p:cNvSpPr>
          <p:nvPr/>
        </p:nvSpPr>
        <p:spPr bwMode="auto">
          <a:xfrm>
            <a:off x="2413000" y="2781300"/>
            <a:ext cx="1079500" cy="10810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2" name="Oval 328"/>
          <p:cNvSpPr>
            <a:spLocks noChangeArrowheads="1"/>
          </p:cNvSpPr>
          <p:nvPr/>
        </p:nvSpPr>
        <p:spPr bwMode="auto">
          <a:xfrm>
            <a:off x="1979613" y="2493963"/>
            <a:ext cx="1657350" cy="16557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3" name="Oval 329"/>
          <p:cNvSpPr>
            <a:spLocks noChangeArrowheads="1"/>
          </p:cNvSpPr>
          <p:nvPr/>
        </p:nvSpPr>
        <p:spPr bwMode="auto">
          <a:xfrm>
            <a:off x="1547813" y="2205038"/>
            <a:ext cx="2232025" cy="22320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4" name="Oval 330"/>
          <p:cNvSpPr>
            <a:spLocks noChangeArrowheads="1"/>
          </p:cNvSpPr>
          <p:nvPr/>
        </p:nvSpPr>
        <p:spPr bwMode="auto">
          <a:xfrm>
            <a:off x="1116013" y="1917700"/>
            <a:ext cx="2808287" cy="28082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5" name="Oval 331"/>
          <p:cNvSpPr>
            <a:spLocks noChangeArrowheads="1"/>
          </p:cNvSpPr>
          <p:nvPr/>
        </p:nvSpPr>
        <p:spPr bwMode="auto">
          <a:xfrm>
            <a:off x="684213" y="1628775"/>
            <a:ext cx="3384550" cy="33845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6" name="Oval 332"/>
          <p:cNvSpPr>
            <a:spLocks noChangeArrowheads="1"/>
          </p:cNvSpPr>
          <p:nvPr/>
        </p:nvSpPr>
        <p:spPr bwMode="auto">
          <a:xfrm>
            <a:off x="252413" y="1341438"/>
            <a:ext cx="3960812" cy="39592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7" name="Oval 333"/>
          <p:cNvSpPr>
            <a:spLocks noChangeArrowheads="1"/>
          </p:cNvSpPr>
          <p:nvPr/>
        </p:nvSpPr>
        <p:spPr bwMode="auto">
          <a:xfrm>
            <a:off x="2771775" y="2997200"/>
            <a:ext cx="649288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8" name="Oval 334"/>
          <p:cNvSpPr>
            <a:spLocks noChangeArrowheads="1"/>
          </p:cNvSpPr>
          <p:nvPr/>
        </p:nvSpPr>
        <p:spPr bwMode="auto">
          <a:xfrm>
            <a:off x="2339975" y="2709863"/>
            <a:ext cx="1223963" cy="1223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79" name="Oval 335"/>
          <p:cNvSpPr>
            <a:spLocks noChangeArrowheads="1"/>
          </p:cNvSpPr>
          <p:nvPr/>
        </p:nvSpPr>
        <p:spPr bwMode="auto">
          <a:xfrm>
            <a:off x="1908175" y="2420938"/>
            <a:ext cx="1800225" cy="18002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0" name="Oval 336"/>
          <p:cNvSpPr>
            <a:spLocks noChangeArrowheads="1"/>
          </p:cNvSpPr>
          <p:nvPr/>
        </p:nvSpPr>
        <p:spPr bwMode="auto">
          <a:xfrm>
            <a:off x="1476375" y="2133600"/>
            <a:ext cx="2374900" cy="23764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1" name="Oval 337"/>
          <p:cNvSpPr>
            <a:spLocks noChangeArrowheads="1"/>
          </p:cNvSpPr>
          <p:nvPr/>
        </p:nvSpPr>
        <p:spPr bwMode="auto">
          <a:xfrm>
            <a:off x="1044575" y="1844675"/>
            <a:ext cx="2952750" cy="295275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2" name="Oval 338"/>
          <p:cNvSpPr>
            <a:spLocks noChangeArrowheads="1"/>
          </p:cNvSpPr>
          <p:nvPr/>
        </p:nvSpPr>
        <p:spPr bwMode="auto">
          <a:xfrm>
            <a:off x="612775" y="1557338"/>
            <a:ext cx="3527425" cy="35274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3" name="Oval 339"/>
          <p:cNvSpPr>
            <a:spLocks noChangeArrowheads="1"/>
          </p:cNvSpPr>
          <p:nvPr/>
        </p:nvSpPr>
        <p:spPr bwMode="auto">
          <a:xfrm>
            <a:off x="179388" y="1270000"/>
            <a:ext cx="4103687" cy="41036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4" name="Oval 340"/>
          <p:cNvSpPr>
            <a:spLocks noChangeArrowheads="1"/>
          </p:cNvSpPr>
          <p:nvPr/>
        </p:nvSpPr>
        <p:spPr bwMode="auto">
          <a:xfrm>
            <a:off x="3133725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5" name="Oval 341"/>
          <p:cNvSpPr>
            <a:spLocks noChangeArrowheads="1"/>
          </p:cNvSpPr>
          <p:nvPr/>
        </p:nvSpPr>
        <p:spPr bwMode="auto">
          <a:xfrm>
            <a:off x="2987675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6" name="Oval 342"/>
          <p:cNvSpPr>
            <a:spLocks noChangeArrowheads="1"/>
          </p:cNvSpPr>
          <p:nvPr/>
        </p:nvSpPr>
        <p:spPr bwMode="auto">
          <a:xfrm>
            <a:off x="2844800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7" name="Oval 343"/>
          <p:cNvSpPr>
            <a:spLocks noChangeArrowheads="1"/>
          </p:cNvSpPr>
          <p:nvPr/>
        </p:nvSpPr>
        <p:spPr bwMode="auto">
          <a:xfrm>
            <a:off x="2700338" y="3286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8" name="Oval 344"/>
          <p:cNvSpPr>
            <a:spLocks noChangeArrowheads="1"/>
          </p:cNvSpPr>
          <p:nvPr/>
        </p:nvSpPr>
        <p:spPr bwMode="auto">
          <a:xfrm>
            <a:off x="2339975" y="2997200"/>
            <a:ext cx="649288" cy="647700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89" name="Oval 345"/>
          <p:cNvSpPr>
            <a:spLocks noChangeArrowheads="1"/>
          </p:cNvSpPr>
          <p:nvPr/>
        </p:nvSpPr>
        <p:spPr bwMode="auto">
          <a:xfrm>
            <a:off x="1908175" y="2709863"/>
            <a:ext cx="1223963" cy="1223962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90" name="Oval 346"/>
          <p:cNvSpPr>
            <a:spLocks noChangeArrowheads="1"/>
          </p:cNvSpPr>
          <p:nvPr/>
        </p:nvSpPr>
        <p:spPr bwMode="auto">
          <a:xfrm>
            <a:off x="1476375" y="2420938"/>
            <a:ext cx="1800225" cy="1800225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91" name="Oval 347"/>
          <p:cNvSpPr>
            <a:spLocks noChangeArrowheads="1"/>
          </p:cNvSpPr>
          <p:nvPr/>
        </p:nvSpPr>
        <p:spPr bwMode="auto">
          <a:xfrm>
            <a:off x="1044575" y="2133600"/>
            <a:ext cx="2374900" cy="2376488"/>
          </a:xfrm>
          <a:prstGeom prst="ellips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92" name="Oval 348"/>
          <p:cNvSpPr>
            <a:spLocks noChangeArrowheads="1"/>
          </p:cNvSpPr>
          <p:nvPr/>
        </p:nvSpPr>
        <p:spPr bwMode="auto">
          <a:xfrm>
            <a:off x="2555875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93" name="Oval 349"/>
          <p:cNvSpPr>
            <a:spLocks noChangeArrowheads="1"/>
          </p:cNvSpPr>
          <p:nvPr/>
        </p:nvSpPr>
        <p:spPr bwMode="auto">
          <a:xfrm>
            <a:off x="2413000" y="3286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494" name="Oval 350"/>
          <p:cNvSpPr>
            <a:spLocks noChangeArrowheads="1"/>
          </p:cNvSpPr>
          <p:nvPr/>
        </p:nvSpPr>
        <p:spPr bwMode="auto">
          <a:xfrm>
            <a:off x="2268538" y="3286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272" name="AutoShape 128"/>
          <p:cNvSpPr>
            <a:spLocks noChangeArrowheads="1"/>
          </p:cNvSpPr>
          <p:nvPr/>
        </p:nvSpPr>
        <p:spPr bwMode="auto">
          <a:xfrm rot="10800000">
            <a:off x="3203575" y="3284538"/>
            <a:ext cx="360363" cy="71437"/>
          </a:xfrm>
          <a:prstGeom prst="leftArrow">
            <a:avLst>
              <a:gd name="adj1" fmla="val 50000"/>
              <a:gd name="adj2" fmla="val 126112"/>
            </a:avLst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273" name="Rectangle 129"/>
          <p:cNvSpPr>
            <a:spLocks noChangeArrowheads="1"/>
          </p:cNvSpPr>
          <p:nvPr/>
        </p:nvSpPr>
        <p:spPr bwMode="auto">
          <a:xfrm>
            <a:off x="3132138" y="2852738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hr-HR" sz="2400">
                <a:sym typeface="Symbol" pitchFamily="18" charset="2"/>
              </a:rPr>
              <a:t> </a:t>
            </a:r>
          </a:p>
        </p:txBody>
      </p:sp>
      <p:sp>
        <p:nvSpPr>
          <p:cNvPr id="6269" name="Line 125"/>
          <p:cNvSpPr>
            <a:spLocks noChangeShapeType="1"/>
          </p:cNvSpPr>
          <p:nvPr/>
        </p:nvSpPr>
        <p:spPr bwMode="auto">
          <a:xfrm>
            <a:off x="4284663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270" name="Rectangle 126"/>
          <p:cNvSpPr>
            <a:spLocks noChangeArrowheads="1"/>
          </p:cNvSpPr>
          <p:nvPr/>
        </p:nvSpPr>
        <p:spPr bwMode="auto">
          <a:xfrm>
            <a:off x="4233863" y="292417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’</a:t>
            </a:r>
            <a:r>
              <a:rPr lang="hr-HR"/>
              <a:t> </a:t>
            </a:r>
          </a:p>
        </p:txBody>
      </p:sp>
      <p:sp>
        <p:nvSpPr>
          <p:cNvPr id="6271" name="Line 127"/>
          <p:cNvSpPr>
            <a:spLocks noChangeShapeType="1"/>
          </p:cNvSpPr>
          <p:nvPr/>
        </p:nvSpPr>
        <p:spPr bwMode="auto">
          <a:xfrm>
            <a:off x="3995738" y="3357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r-HR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4292600" y="952500"/>
          <a:ext cx="32829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Equation" r:id="rId11" imgW="1676160" imgH="203040" progId="Equation.3">
                  <p:embed/>
                </p:oleObj>
              </mc:Choice>
              <mc:Fallback>
                <p:oleObj name="Equation" r:id="rId11" imgW="16761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952500"/>
                        <a:ext cx="32829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5797550" y="1428750"/>
          <a:ext cx="31099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Equation" r:id="rId13" imgW="1587240" imgH="228600" progId="Equation.3">
                  <p:embed/>
                </p:oleObj>
              </mc:Choice>
              <mc:Fallback>
                <p:oleObj name="Equation" r:id="rId13" imgW="15872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1428750"/>
                        <a:ext cx="31099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285720" y="6072206"/>
          <a:ext cx="27130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Equation" r:id="rId15" imgW="1384200" imgH="203040" progId="Equation.3">
                  <p:embed/>
                </p:oleObj>
              </mc:Choice>
              <mc:Fallback>
                <p:oleObj name="Equation" r:id="rId15" imgW="13842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6072206"/>
                        <a:ext cx="271303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2143108" y="6410325"/>
          <a:ext cx="35829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17" imgW="1828800" imgH="228600" progId="Equation.3">
                  <p:embed/>
                </p:oleObj>
              </mc:Choice>
              <mc:Fallback>
                <p:oleObj name="Equation" r:id="rId17" imgW="18288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6410325"/>
                        <a:ext cx="35829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5857884" y="6410325"/>
          <a:ext cx="31099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Equation" r:id="rId19" imgW="1587240" imgH="228600" progId="Equation.3">
                  <p:embed/>
                </p:oleObj>
              </mc:Choice>
              <mc:Fallback>
                <p:oleObj name="Equation" r:id="rId19" imgW="158724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6410325"/>
                        <a:ext cx="31099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6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6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3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3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6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4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4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4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6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"/>
                                        <p:tgtEl>
                                          <p:spTgt spid="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6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6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6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6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7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7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7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70"/>
                            </p:stCondLst>
                            <p:childTnLst>
                              <p:par>
                                <p:cTn id="1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"/>
                                        <p:tgtEl>
                                          <p:spTgt spid="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8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8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8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8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89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9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99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90"/>
                            </p:stCondLst>
                            <p:childTnLst>
                              <p:par>
                                <p:cTn id="2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"/>
                                        <p:tgtEl>
                                          <p:spTgt spid="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2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300"/>
                            </p:stCondLst>
                            <p:childTnLst>
                              <p:par>
                                <p:cTn id="2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31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31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41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510"/>
                            </p:stCondLst>
                            <p:childTnLst>
                              <p:par>
                                <p:cTn id="2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6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2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2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62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720"/>
                            </p:stCondLst>
                            <p:childTnLst>
                              <p:par>
                                <p:cTn id="3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"/>
                                        <p:tgtEl>
                                          <p:spTgt spid="6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73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73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83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3" dur="500"/>
                                        <p:tgtEl>
                                          <p:spTgt spid="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74" grpId="0"/>
      <p:bldP spid="6175" grpId="0"/>
      <p:bldP spid="6176" grpId="0"/>
      <p:bldP spid="6369" grpId="0" animBg="1"/>
      <p:bldP spid="6369" grpId="1" animBg="1"/>
      <p:bldP spid="6370" grpId="0" animBg="1"/>
      <p:bldP spid="6371" grpId="0" animBg="1"/>
      <p:bldP spid="6372" grpId="0" animBg="1"/>
      <p:bldP spid="6373" grpId="0" animBg="1"/>
      <p:bldP spid="6374" grpId="0" animBg="1"/>
      <p:bldP spid="6374" grpId="1" animBg="1"/>
      <p:bldP spid="6375" grpId="0" animBg="1"/>
      <p:bldP spid="6376" grpId="0" animBg="1"/>
      <p:bldP spid="6377" grpId="0" animBg="1"/>
      <p:bldP spid="6378" grpId="0" animBg="1"/>
      <p:bldP spid="6379" grpId="0" animBg="1"/>
      <p:bldP spid="6380" grpId="0" animBg="1"/>
      <p:bldP spid="6381" grpId="0" animBg="1"/>
      <p:bldP spid="6382" grpId="0" animBg="1"/>
      <p:bldP spid="6383" grpId="0" animBg="1"/>
      <p:bldP spid="6383" grpId="1" animBg="1"/>
      <p:bldP spid="6384" grpId="0" animBg="1"/>
      <p:bldP spid="6385" grpId="0" animBg="1"/>
      <p:bldP spid="6386" grpId="0" animBg="1"/>
      <p:bldP spid="6387" grpId="0" animBg="1"/>
      <p:bldP spid="6388" grpId="0" animBg="1"/>
      <p:bldP spid="6389" grpId="0" animBg="1"/>
      <p:bldP spid="6390" grpId="0" animBg="1"/>
      <p:bldP spid="6391" grpId="0" animBg="1"/>
      <p:bldP spid="6392" grpId="0" animBg="1"/>
      <p:bldP spid="6393" grpId="0" animBg="1"/>
      <p:bldP spid="6394" grpId="0" animBg="1"/>
      <p:bldP spid="6395" grpId="0" animBg="1"/>
      <p:bldP spid="6396" grpId="0" animBg="1"/>
      <p:bldP spid="6396" grpId="1" animBg="1"/>
      <p:bldP spid="6397" grpId="0" animBg="1"/>
      <p:bldP spid="6398" grpId="0" animBg="1"/>
      <p:bldP spid="6399" grpId="0" animBg="1"/>
      <p:bldP spid="6400" grpId="0" animBg="1"/>
      <p:bldP spid="6401" grpId="0" animBg="1"/>
      <p:bldP spid="6402" grpId="0" animBg="1"/>
      <p:bldP spid="6403" grpId="0" animBg="1"/>
      <p:bldP spid="6404" grpId="0" animBg="1"/>
      <p:bldP spid="6405" grpId="0" animBg="1"/>
      <p:bldP spid="6406" grpId="0" animBg="1"/>
      <p:bldP spid="6407" grpId="0" animBg="1"/>
      <p:bldP spid="6408" grpId="0" animBg="1"/>
      <p:bldP spid="6409" grpId="0" animBg="1"/>
      <p:bldP spid="6409" grpId="1" animBg="1"/>
      <p:bldP spid="6410" grpId="0" animBg="1"/>
      <p:bldP spid="6411" grpId="0" animBg="1"/>
      <p:bldP spid="6412" grpId="0" animBg="1"/>
      <p:bldP spid="6413" grpId="0" animBg="1"/>
      <p:bldP spid="6414" grpId="0" animBg="1"/>
      <p:bldP spid="6415" grpId="0" animBg="1"/>
      <p:bldP spid="6416" grpId="0" animBg="1"/>
      <p:bldP spid="6417" grpId="0" animBg="1"/>
      <p:bldP spid="6418" grpId="0" animBg="1"/>
      <p:bldP spid="6419" grpId="0" animBg="1"/>
      <p:bldP spid="6420" grpId="0" animBg="1"/>
      <p:bldP spid="6421" grpId="0" animBg="1"/>
      <p:bldP spid="6422" grpId="0" animBg="1"/>
      <p:bldP spid="6423" grpId="0" animBg="1"/>
      <p:bldP spid="6424" grpId="0" animBg="1"/>
      <p:bldP spid="6425" grpId="0" animBg="1"/>
      <p:bldP spid="6426" grpId="0" animBg="1"/>
      <p:bldP spid="6427" grpId="0" animBg="1"/>
      <p:bldP spid="6428" grpId="0" animBg="1"/>
      <p:bldP spid="6429" grpId="0" animBg="1"/>
      <p:bldP spid="6430" grpId="0" animBg="1"/>
      <p:bldP spid="6430" grpId="1" animBg="1"/>
      <p:bldP spid="6431" grpId="0" animBg="1"/>
      <p:bldP spid="6432" grpId="0" animBg="1"/>
      <p:bldP spid="6433" grpId="0" animBg="1"/>
      <p:bldP spid="6434" grpId="0" animBg="1"/>
      <p:bldP spid="6435" grpId="0" animBg="1"/>
      <p:bldP spid="6436" grpId="0" animBg="1"/>
      <p:bldP spid="6437" grpId="0" animBg="1"/>
      <p:bldP spid="6438" grpId="0" animBg="1"/>
      <p:bldP spid="6439" grpId="0" animBg="1"/>
      <p:bldP spid="6440" grpId="0" animBg="1"/>
      <p:bldP spid="6441" grpId="0" animBg="1"/>
      <p:bldP spid="6442" grpId="0" animBg="1"/>
      <p:bldP spid="6443" grpId="0" animBg="1"/>
      <p:bldP spid="6444" grpId="0" animBg="1"/>
      <p:bldP spid="6445" grpId="0" animBg="1"/>
      <p:bldP spid="6446" grpId="0" animBg="1"/>
      <p:bldP spid="6447" grpId="0" animBg="1"/>
      <p:bldP spid="6448" grpId="0" animBg="1"/>
      <p:bldP spid="6449" grpId="0" animBg="1"/>
      <p:bldP spid="6450" grpId="0" animBg="1"/>
      <p:bldP spid="6451" grpId="0" animBg="1"/>
      <p:bldP spid="6452" grpId="0" animBg="1"/>
      <p:bldP spid="6453" grpId="0" animBg="1"/>
      <p:bldP spid="6454" grpId="0" animBg="1"/>
      <p:bldP spid="6455" grpId="0" animBg="1"/>
      <p:bldP spid="6455" grpId="1" animBg="1"/>
      <p:bldP spid="6456" grpId="0" animBg="1"/>
      <p:bldP spid="6457" grpId="0" animBg="1"/>
      <p:bldP spid="6458" grpId="0" animBg="1"/>
      <p:bldP spid="6459" grpId="0" animBg="1"/>
      <p:bldP spid="6460" grpId="0" animBg="1"/>
      <p:bldP spid="6461" grpId="0" animBg="1"/>
      <p:bldP spid="6462" grpId="0" animBg="1"/>
      <p:bldP spid="6463" grpId="0" animBg="1"/>
      <p:bldP spid="6464" grpId="0" animBg="1"/>
      <p:bldP spid="6465" grpId="0" animBg="1"/>
      <p:bldP spid="6466" grpId="0" animBg="1"/>
      <p:bldP spid="6467" grpId="0" animBg="1"/>
      <p:bldP spid="6468" grpId="0" animBg="1"/>
      <p:bldP spid="6469" grpId="0" animBg="1"/>
      <p:bldP spid="6470" grpId="0" animBg="1"/>
      <p:bldP spid="6471" grpId="0" animBg="1"/>
      <p:bldP spid="6472" grpId="0" animBg="1"/>
      <p:bldP spid="6473" grpId="0" animBg="1"/>
      <p:bldP spid="6474" grpId="0" animBg="1"/>
      <p:bldP spid="6475" grpId="0" animBg="1"/>
      <p:bldP spid="6476" grpId="0" animBg="1"/>
      <p:bldP spid="6477" grpId="0" animBg="1"/>
      <p:bldP spid="6478" grpId="0" animBg="1"/>
      <p:bldP spid="6479" grpId="0" animBg="1"/>
      <p:bldP spid="6480" grpId="0" animBg="1"/>
      <p:bldP spid="6481" grpId="0" animBg="1"/>
      <p:bldP spid="6482" grpId="0" animBg="1"/>
      <p:bldP spid="6483" grpId="0" animBg="1"/>
      <p:bldP spid="6484" grpId="0" animBg="1"/>
      <p:bldP spid="6485" grpId="0" animBg="1"/>
      <p:bldP spid="6485" grpId="1" animBg="1"/>
      <p:bldP spid="6486" grpId="0" animBg="1"/>
      <p:bldP spid="6486" grpId="1" animBg="1"/>
      <p:bldP spid="6487" grpId="0" animBg="1"/>
      <p:bldP spid="6487" grpId="1" animBg="1"/>
      <p:bldP spid="6488" grpId="0" animBg="1"/>
      <p:bldP spid="6489" grpId="0" animBg="1"/>
      <p:bldP spid="6490" grpId="0" animBg="1"/>
      <p:bldP spid="6491" grpId="0" animBg="1"/>
      <p:bldP spid="6492" grpId="0" animBg="1"/>
      <p:bldP spid="6492" grpId="1" animBg="1"/>
      <p:bldP spid="6493" grpId="0" animBg="1"/>
      <p:bldP spid="6493" grpId="1" animBg="1"/>
      <p:bldP spid="6494" grpId="0" animBg="1"/>
      <p:bldP spid="6494" grpId="1" animBg="1"/>
      <p:bldP spid="6272" grpId="0" animBg="1"/>
      <p:bldP spid="6269" grpId="0" animBg="1"/>
      <p:bldP spid="6270" grpId="0"/>
      <p:bldP spid="62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Dopplerov učinak</a:t>
            </a:r>
          </a:p>
        </p:txBody>
      </p:sp>
      <p:sp>
        <p:nvSpPr>
          <p:cNvPr id="4" name="TextBox 61"/>
          <p:cNvSpPr txBox="1">
            <a:spLocks noChangeArrowheads="1"/>
          </p:cNvSpPr>
          <p:nvPr/>
        </p:nvSpPr>
        <p:spPr bwMode="auto">
          <a:xfrm>
            <a:off x="357158" y="1643050"/>
            <a:ext cx="82153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r-HR" sz="2400" dirty="0">
                <a:latin typeface="Calibri" pitchFamily="34" charset="0"/>
              </a:rPr>
              <a:t>Dakle: </a:t>
            </a:r>
          </a:p>
          <a:p>
            <a:pPr algn="just"/>
            <a:endParaRPr lang="hr-HR" sz="2400" dirty="0">
              <a:latin typeface="Calibri" pitchFamily="34" charset="0"/>
            </a:endParaRPr>
          </a:p>
          <a:p>
            <a:pPr algn="just"/>
            <a:r>
              <a:rPr lang="hr-HR" sz="2400" dirty="0">
                <a:latin typeface="Calibri" pitchFamily="34" charset="0"/>
              </a:rPr>
              <a:t>Kad izvor vala miruje, a motritelj mu se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približava</a:t>
            </a:r>
            <a:r>
              <a:rPr lang="hr-HR" sz="2400" dirty="0">
                <a:latin typeface="Calibri" pitchFamily="34" charset="0"/>
              </a:rPr>
              <a:t>, motritelj mjeri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veću</a:t>
            </a:r>
            <a:r>
              <a:rPr lang="hr-HR" sz="2400" dirty="0">
                <a:latin typeface="Calibri" pitchFamily="34" charset="0"/>
              </a:rPr>
              <a:t> frekvenciju, a kad se motritelj od njega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udaljuje</a:t>
            </a:r>
            <a:r>
              <a:rPr lang="hr-HR" sz="2400" dirty="0">
                <a:latin typeface="Calibri" pitchFamily="34" charset="0"/>
              </a:rPr>
              <a:t>, motritelj mjeri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manju</a:t>
            </a:r>
            <a:r>
              <a:rPr lang="hr-HR" sz="2400" dirty="0">
                <a:latin typeface="Calibri" pitchFamily="34" charset="0"/>
              </a:rPr>
              <a:t> frekvenciju</a:t>
            </a:r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285720" y="3786190"/>
            <a:ext cx="83582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hr-HR" sz="2400" dirty="0">
              <a:latin typeface="Calibri" pitchFamily="34" charset="0"/>
            </a:endParaRPr>
          </a:p>
          <a:p>
            <a:pPr algn="just"/>
            <a:r>
              <a:rPr lang="hr-HR" sz="2400" dirty="0">
                <a:latin typeface="Calibri" pitchFamily="34" charset="0"/>
              </a:rPr>
              <a:t>Kad motritelj miruje, a izvor vala mu se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približava</a:t>
            </a:r>
            <a:r>
              <a:rPr lang="hr-HR" sz="2400" dirty="0">
                <a:latin typeface="Calibri" pitchFamily="34" charset="0"/>
              </a:rPr>
              <a:t>, motritelj mjeri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veću</a:t>
            </a:r>
            <a:r>
              <a:rPr lang="hr-HR" sz="2400" dirty="0">
                <a:latin typeface="Calibri" pitchFamily="34" charset="0"/>
              </a:rPr>
              <a:t> frekvenciju, a kad se izvor vala od njega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udaljuje</a:t>
            </a:r>
            <a:r>
              <a:rPr lang="hr-HR" sz="2400" dirty="0">
                <a:latin typeface="Calibri" pitchFamily="34" charset="0"/>
              </a:rPr>
              <a:t>, motritelj mjeri </a:t>
            </a:r>
            <a:r>
              <a:rPr lang="hr-HR" sz="2400" dirty="0">
                <a:solidFill>
                  <a:srgbClr val="339933"/>
                </a:solidFill>
                <a:latin typeface="Calibri" pitchFamily="34" charset="0"/>
              </a:rPr>
              <a:t>manju</a:t>
            </a:r>
            <a:r>
              <a:rPr lang="hr-HR" sz="2400" dirty="0">
                <a:latin typeface="Calibri" pitchFamily="34" charset="0"/>
              </a:rPr>
              <a:t> frekvenciju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14313" y="785813"/>
            <a:ext cx="87836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br>
              <a:rPr lang="hr-HR" cap="all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hr-HR" sz="2600" b="1" cap="all" dirty="0">
                <a:solidFill>
                  <a:srgbClr val="0070C0"/>
                </a:solidFill>
                <a:latin typeface="Calibri" pitchFamily="34" charset="0"/>
              </a:rPr>
              <a:t>Color-Doppler,   Transkranijalni  color-doppler (TCD) </a:t>
            </a:r>
          </a:p>
          <a:p>
            <a:pPr>
              <a:defRPr/>
            </a:pPr>
            <a:endParaRPr lang="hr-HR" sz="2400" b="1" dirty="0"/>
          </a:p>
          <a:p>
            <a:pPr>
              <a:defRPr/>
            </a:pPr>
            <a:endParaRPr lang="hr-HR" sz="2400" b="1" dirty="0"/>
          </a:p>
          <a:p>
            <a:pPr>
              <a:defRPr/>
            </a:pPr>
            <a:r>
              <a:rPr lang="hr-HR" sz="2400" dirty="0">
                <a:latin typeface="Calibri" pitchFamily="34" charset="0"/>
              </a:rPr>
              <a:t> dijagnostička  pretraga kojom se primijenom </a:t>
            </a:r>
          </a:p>
          <a:p>
            <a:pPr>
              <a:defRPr/>
            </a:pPr>
            <a:r>
              <a:rPr lang="hr-HR" sz="2400" dirty="0">
                <a:latin typeface="Calibri" pitchFamily="34" charset="0"/>
              </a:rPr>
              <a:t> Dopplerovog efekta mjeri brzina strujanja krvi  žilama</a:t>
            </a:r>
          </a:p>
          <a:p>
            <a:pPr>
              <a:defRPr/>
            </a:pPr>
            <a:endParaRPr lang="hr-HR" sz="2400" dirty="0">
              <a:latin typeface="Calibri" pitchFamily="34" charset="0"/>
            </a:endParaRPr>
          </a:p>
          <a:p>
            <a:pPr>
              <a:defRPr/>
            </a:pPr>
            <a:endParaRPr lang="hr-HR" sz="2400" dirty="0">
              <a:latin typeface="Calibri" pitchFamily="34" charset="0"/>
            </a:endParaRPr>
          </a:p>
          <a:p>
            <a:pPr>
              <a:defRPr/>
            </a:pPr>
            <a:r>
              <a:rPr lang="hr-HR" sz="2400" b="1" dirty="0">
                <a:solidFill>
                  <a:srgbClr val="0070C0"/>
                </a:solidFill>
                <a:latin typeface="Calibri" pitchFamily="34" charset="0"/>
              </a:rPr>
              <a:t>Uređaj</a:t>
            </a:r>
          </a:p>
          <a:p>
            <a:pPr>
              <a:defRPr/>
            </a:pPr>
            <a:endParaRPr lang="hr-HR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  <a:defRPr/>
            </a:pPr>
            <a:r>
              <a:rPr lang="hr-HR" sz="2400" dirty="0">
                <a:latin typeface="Calibri" pitchFamily="34" charset="0"/>
              </a:rPr>
              <a:t>  emitira ultrazvučni val koji se odbija od stanica krvi</a:t>
            </a:r>
          </a:p>
          <a:p>
            <a:pPr>
              <a:buFontTx/>
              <a:buChar char="-"/>
              <a:defRPr/>
            </a:pPr>
            <a:endParaRPr lang="hr-HR" sz="2400" dirty="0">
              <a:latin typeface="Calibri" pitchFamily="34" charset="0"/>
            </a:endParaRPr>
          </a:p>
          <a:p>
            <a:pPr>
              <a:defRPr/>
            </a:pPr>
            <a:r>
              <a:rPr lang="hr-HR" sz="2400" dirty="0">
                <a:latin typeface="Calibri" pitchFamily="34" charset="0"/>
              </a:rPr>
              <a:t>-  detektira reflektirani val i iz Dopplerovog pomaka </a:t>
            </a:r>
          </a:p>
          <a:p>
            <a:pPr>
              <a:defRPr/>
            </a:pPr>
            <a:r>
              <a:rPr lang="hr-HR" sz="2400" dirty="0">
                <a:latin typeface="Calibri" pitchFamily="34" charset="0"/>
              </a:rPr>
              <a:t>    izračunava brzinu strujanja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76725" y="0"/>
            <a:ext cx="486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hr-HR" b="1" cap="all" dirty="0">
                <a:solidFill>
                  <a:srgbClr val="C00000"/>
                </a:solidFill>
                <a:latin typeface="Calibri" pitchFamily="34" charset="0"/>
              </a:rPr>
              <a:t>Primijena Dopplerova pomaka ultrazvuka</a:t>
            </a:r>
          </a:p>
        </p:txBody>
      </p:sp>
      <p:sp>
        <p:nvSpPr>
          <p:cNvPr id="5" name="TextBox 7"/>
          <p:cNvSpPr txBox="1"/>
          <p:nvPr/>
        </p:nvSpPr>
        <p:spPr>
          <a:xfrm rot="16200000">
            <a:off x="6722269" y="3337719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14313" y="357188"/>
            <a:ext cx="80454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br>
              <a:rPr lang="hr-HR" cap="all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hr-HR" sz="2400" b="1" cap="all" dirty="0">
                <a:solidFill>
                  <a:srgbClr val="0070C0"/>
                </a:solidFill>
                <a:latin typeface="Calibri" pitchFamily="34" charset="0"/>
              </a:rPr>
              <a:t>Color-Doppler,   Transkranijalni color-doppler (TCD) </a:t>
            </a:r>
          </a:p>
          <a:p>
            <a:pPr>
              <a:defRPr/>
            </a:pPr>
            <a:endParaRPr lang="hr-HR" sz="2200" dirty="0">
              <a:latin typeface="Calibri" pitchFamily="34" charset="0"/>
            </a:endParaRPr>
          </a:p>
          <a:p>
            <a:pPr>
              <a:defRPr/>
            </a:pPr>
            <a:r>
              <a:rPr lang="hr-HR" sz="2200" b="1" dirty="0">
                <a:solidFill>
                  <a:srgbClr val="0070C0"/>
                </a:solidFill>
                <a:latin typeface="Calibri" pitchFamily="34" charset="0"/>
              </a:rPr>
              <a:t>Primijena – dijagnoze: </a:t>
            </a:r>
          </a:p>
          <a:p>
            <a:pPr>
              <a:defRPr/>
            </a:pPr>
            <a:r>
              <a:rPr lang="hr-HR" sz="2200" dirty="0">
                <a:latin typeface="Calibri" pitchFamily="34" charset="0"/>
              </a:rPr>
              <a:t>embolije, stenoze, krvarenja iz rupturirane aneurizme, </a:t>
            </a:r>
          </a:p>
          <a:p>
            <a:pPr>
              <a:defRPr/>
            </a:pPr>
            <a:r>
              <a:rPr lang="hr-HR" sz="2200" dirty="0">
                <a:latin typeface="Calibri" pitchFamily="34" charset="0"/>
              </a:rPr>
              <a:t>dijagnostika tumora (prokrvljena područja) itd.</a:t>
            </a:r>
          </a:p>
        </p:txBody>
      </p:sp>
      <p:pic>
        <p:nvPicPr>
          <p:cNvPr id="13315" name="Picture 6" descr="C:\Documents and Settings\Korisnik\Desktop\color_doppler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571750"/>
            <a:ext cx="47720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76725" y="0"/>
            <a:ext cx="486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hr-HR" b="1" cap="all" dirty="0">
                <a:solidFill>
                  <a:srgbClr val="C00000"/>
                </a:solidFill>
                <a:latin typeface="Calibri" pitchFamily="34" charset="0"/>
              </a:rPr>
              <a:t>Primijena Dopplerova pomaka ultrazvuka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71500" y="6215063"/>
            <a:ext cx="7535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200" b="1">
                <a:solidFill>
                  <a:srgbClr val="0070C0"/>
                </a:solidFill>
                <a:latin typeface="Calibri" pitchFamily="34" charset="0"/>
              </a:rPr>
              <a:t>Prednost: </a:t>
            </a:r>
            <a:r>
              <a:rPr lang="hr-HR" sz="2200">
                <a:latin typeface="Calibri" pitchFamily="34" charset="0"/>
              </a:rPr>
              <a:t> relativno brza i neskupa pretraga,  oprema prenosiva</a:t>
            </a:r>
          </a:p>
        </p:txBody>
      </p:sp>
      <p:sp>
        <p:nvSpPr>
          <p:cNvPr id="6" name="TextBox 7"/>
          <p:cNvSpPr txBox="1"/>
          <p:nvPr/>
        </p:nvSpPr>
        <p:spPr>
          <a:xfrm rot="16200000">
            <a:off x="6722269" y="3337719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03200" y="188913"/>
            <a:ext cx="8905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tabLst>
                <a:tab pos="723900" algn="l"/>
              </a:tabLst>
            </a:pPr>
            <a:r>
              <a:rPr lang="hr-HR" sz="2400" b="1"/>
              <a:t>Zadatak 1:</a:t>
            </a:r>
            <a:r>
              <a:rPr lang="hr-HR" sz="2400"/>
              <a:t> Automobil hitne pomoći giba se brzinom 120 km h</a:t>
            </a:r>
            <a:r>
              <a:rPr lang="hr-HR" sz="2400" baseline="30000"/>
              <a:t>-1</a:t>
            </a:r>
            <a:r>
              <a:rPr lang="hr-HR" sz="2400"/>
              <a:t> </a:t>
            </a:r>
          </a:p>
          <a:p>
            <a:pPr marL="342900" indent="-342900">
              <a:tabLst>
                <a:tab pos="723900" algn="l"/>
              </a:tabLst>
            </a:pPr>
            <a:r>
              <a:rPr lang="hr-HR" sz="2400"/>
              <a:t>emitirajući zvuk frekvencije 1000 Hz. </a:t>
            </a:r>
          </a:p>
          <a:p>
            <a:pPr marL="342900" indent="-342900">
              <a:buFontTx/>
              <a:buAutoNum type="alphaLcParenR"/>
              <a:tabLst>
                <a:tab pos="723900" algn="l"/>
              </a:tabLst>
            </a:pPr>
            <a:r>
              <a:rPr lang="hr-HR" sz="2400"/>
              <a:t>Koliku frekvenciju čuje osoba u automobilu koji se giba ispred </a:t>
            </a:r>
          </a:p>
          <a:p>
            <a:pPr marL="342900" indent="-342900">
              <a:tabLst>
                <a:tab pos="723900" algn="l"/>
              </a:tabLst>
            </a:pPr>
            <a:r>
              <a:rPr lang="hr-HR" sz="2400"/>
              <a:t>    automobila hitne pomoći brzinom 100 km h</a:t>
            </a:r>
            <a:r>
              <a:rPr lang="hr-HR" sz="2400" baseline="30000"/>
              <a:t>-1</a:t>
            </a:r>
            <a:r>
              <a:rPr lang="hr-HR" sz="2400"/>
              <a:t>?</a:t>
            </a:r>
          </a:p>
          <a:p>
            <a:pPr marL="342900" indent="-342900">
              <a:tabLst>
                <a:tab pos="723900" algn="l"/>
              </a:tabLst>
            </a:pPr>
            <a:r>
              <a:rPr lang="hr-HR" sz="2400"/>
              <a:t>b) Koliku će frekvenciju čuti osoba u automobilu kada ju hitna </a:t>
            </a:r>
          </a:p>
          <a:p>
            <a:pPr marL="800100" lvl="1" indent="-342900">
              <a:tabLst>
                <a:tab pos="723900" algn="l"/>
              </a:tabLst>
            </a:pPr>
            <a:r>
              <a:rPr lang="hr-HR" sz="2400"/>
              <a:t>    pomoć prestigne?</a:t>
            </a:r>
          </a:p>
          <a:p>
            <a:pPr marL="342900" indent="-342900">
              <a:tabLst>
                <a:tab pos="723900" algn="l"/>
              </a:tabLst>
            </a:pPr>
            <a:r>
              <a:rPr lang="hr-HR" sz="2400"/>
              <a:t>Za brzinu zvuka uzmite 340 m s</a:t>
            </a:r>
            <a:r>
              <a:rPr lang="hr-HR" sz="2400" baseline="30000"/>
              <a:t>-1</a:t>
            </a:r>
            <a:r>
              <a:rPr lang="hr-HR" sz="2400"/>
              <a:t>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9388" y="28527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hr-HR" sz="2400" b="1"/>
              <a:t>Rješenje: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50825" y="335756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i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GB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120 km h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50825" y="37893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GB" sz="2400" i="1">
                <a:latin typeface="Times New Roman" pitchFamily="18" charset="0"/>
              </a:rPr>
              <a:t> 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1000 Hz</a:t>
            </a:r>
            <a:r>
              <a:rPr lang="hr-HR" sz="2400">
                <a:sym typeface="Symbol" pitchFamily="18" charset="2"/>
              </a:rPr>
              <a:t> 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50825" y="501332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23850" y="5635625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a)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79388" y="41497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hr-HR" sz="2400" i="1" baseline="-25000">
                <a:latin typeface="Times New Roman" pitchFamily="18" charset="0"/>
                <a:sym typeface="Symbol" pitchFamily="18" charset="2"/>
              </a:rPr>
              <a:t>o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 </a:t>
            </a:r>
            <a:r>
              <a:rPr lang="en-GB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100 km h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50825" y="50847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‘</a:t>
            </a:r>
            <a:r>
              <a:rPr lang="en-GB" sz="2400" i="1">
                <a:latin typeface="Times New Roman" pitchFamily="18" charset="0"/>
              </a:rPr>
              <a:t>= </a:t>
            </a:r>
            <a:r>
              <a:rPr lang="hr-HR" sz="2400" i="1">
                <a:latin typeface="Times New Roman" pitchFamily="18" charset="0"/>
                <a:sym typeface="Symbol" pitchFamily="18" charset="2"/>
              </a:rPr>
              <a:t>?</a:t>
            </a:r>
            <a:endParaRPr lang="hr-HR" sz="2400" i="1">
              <a:sym typeface="Symbol" pitchFamily="18" charset="2"/>
            </a:endParaRPr>
          </a:p>
        </p:txBody>
      </p:sp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755650" y="5445125"/>
          <a:ext cx="18002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Equation" r:id="rId3" imgW="825480" imgH="431640" progId="Equation.3">
                  <p:embed/>
                </p:oleObj>
              </mc:Choice>
              <mc:Fallback>
                <p:oleObj name="Equation" r:id="rId3" imgW="825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445125"/>
                        <a:ext cx="180022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79388" y="45561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v </a:t>
            </a:r>
            <a:r>
              <a:rPr lang="en-GB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340 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r>
              <a:rPr lang="hr-HR" sz="2400">
                <a:sym typeface="Symbol" pitchFamily="18" charset="2"/>
              </a:rPr>
              <a:t> </a:t>
            </a:r>
          </a:p>
        </p:txBody>
      </p:sp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2555875" y="5502275"/>
          <a:ext cx="35290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Equation" r:id="rId5" imgW="2019240" imgH="444240" progId="Equation.3">
                  <p:embed/>
                </p:oleObj>
              </mc:Choice>
              <mc:Fallback>
                <p:oleObj name="Equation" r:id="rId5" imgW="201924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502275"/>
                        <a:ext cx="35290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516688" y="558958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‘</a:t>
            </a:r>
            <a:r>
              <a:rPr lang="en-GB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1018 Hz</a:t>
            </a:r>
            <a:endParaRPr lang="hr-HR" sz="2400">
              <a:sym typeface="Symbol" pitchFamily="18" charset="2"/>
            </a:endParaRPr>
          </a:p>
        </p:txBody>
      </p:sp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5076825" y="3213100"/>
          <a:ext cx="15113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name="Equation" r:id="rId7" imgW="825480" imgH="431640" progId="Equation.3">
                  <p:embed/>
                </p:oleObj>
              </mc:Choice>
              <mc:Fallback>
                <p:oleObj name="Equation" r:id="rId7" imgW="8254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15113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5364163" y="3860800"/>
          <a:ext cx="34559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Equation" r:id="rId9" imgW="2031840" imgH="444240" progId="Equation.3">
                  <p:embed/>
                </p:oleObj>
              </mc:Choice>
              <mc:Fallback>
                <p:oleObj name="Equation" r:id="rId9" imgW="20318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860800"/>
                        <a:ext cx="345598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221288" y="467677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i="1">
                <a:latin typeface="Times New Roman" pitchFamily="18" charset="0"/>
                <a:sym typeface="Symbol" pitchFamily="18" charset="2"/>
              </a:rPr>
              <a:t>f</a:t>
            </a:r>
            <a:r>
              <a:rPr lang="en-GB" sz="2400" i="1">
                <a:latin typeface="Times New Roman" pitchFamily="18" charset="0"/>
              </a:rPr>
              <a:t> </a:t>
            </a:r>
            <a:r>
              <a:rPr lang="hr-HR" sz="2400" i="1">
                <a:latin typeface="Times New Roman" pitchFamily="18" charset="0"/>
              </a:rPr>
              <a:t>‘</a:t>
            </a:r>
            <a:r>
              <a:rPr lang="en-GB" sz="2400" i="1">
                <a:latin typeface="Times New Roman" pitchFamily="18" charset="0"/>
              </a:rPr>
              <a:t>= </a:t>
            </a:r>
            <a:r>
              <a:rPr lang="hr-HR" sz="2400">
                <a:latin typeface="Times New Roman" pitchFamily="18" charset="0"/>
                <a:sym typeface="Symbol" pitchFamily="18" charset="2"/>
              </a:rPr>
              <a:t>985 Hz</a:t>
            </a:r>
            <a:endParaRPr lang="hr-HR" sz="2400">
              <a:sym typeface="Symbol" pitchFamily="18" charset="2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4548188" y="3284538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/>
              <a:t>b)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195513" y="3357563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= 33,3 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195513" y="4149725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>
                <a:latin typeface="Times New Roman" pitchFamily="18" charset="0"/>
                <a:sym typeface="Symbol" pitchFamily="18" charset="2"/>
              </a:rPr>
              <a:t>= 27,8 m s</a:t>
            </a:r>
            <a:r>
              <a:rPr lang="hr-HR" sz="2400" baseline="30000">
                <a:latin typeface="Times New Roman" pitchFamily="18" charset="0"/>
                <a:sym typeface="Symbol" pitchFamily="18" charset="2"/>
              </a:rPr>
              <a:t>-1</a:t>
            </a:r>
            <a:endParaRPr lang="hr-HR" sz="240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20" grpId="0" animBg="1"/>
      <p:bldP spid="13321" grpId="0"/>
      <p:bldP spid="1333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2484438" y="1268413"/>
            <a:ext cx="3097212" cy="3743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3492500" y="2636838"/>
            <a:ext cx="1008063" cy="1150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2987675" y="1989138"/>
            <a:ext cx="2017713" cy="23764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14341" name="Oval 13"/>
          <p:cNvSpPr>
            <a:spLocks noChangeArrowheads="1"/>
          </p:cNvSpPr>
          <p:nvPr/>
        </p:nvSpPr>
        <p:spPr bwMode="auto">
          <a:xfrm>
            <a:off x="3924300" y="3143250"/>
            <a:ext cx="147638" cy="141288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1214438" y="5500688"/>
            <a:ext cx="6038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>
                <a:latin typeface="Calibri" pitchFamily="34" charset="0"/>
              </a:rPr>
              <a:t>Izvor vala i širenje valne fronte kad izvor miruje</a:t>
            </a:r>
          </a:p>
        </p:txBody>
      </p:sp>
      <p:sp>
        <p:nvSpPr>
          <p:cNvPr id="7" name="TextBox 7"/>
          <p:cNvSpPr txBox="1"/>
          <p:nvPr/>
        </p:nvSpPr>
        <p:spPr>
          <a:xfrm rot="16200000">
            <a:off x="6722269" y="3337719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96908"/>
          </a:xfrm>
        </p:spPr>
        <p:txBody>
          <a:bodyPr/>
          <a:lstStyle/>
          <a:p>
            <a:r>
              <a:rPr lang="hr-HR" dirty="0"/>
              <a:t>Čeoni (udarni) 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6" grpId="0" animBg="1"/>
      <p:bldP spid="8909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2632075" y="554038"/>
            <a:ext cx="3097213" cy="3743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4216400" y="1993900"/>
            <a:ext cx="1008063" cy="1150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0116" name="Oval 4"/>
          <p:cNvSpPr>
            <a:spLocks noChangeArrowheads="1"/>
          </p:cNvSpPr>
          <p:nvPr/>
        </p:nvSpPr>
        <p:spPr bwMode="auto">
          <a:xfrm>
            <a:off x="3352800" y="1274763"/>
            <a:ext cx="2017713" cy="23764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4648200" y="2428875"/>
            <a:ext cx="138113" cy="141288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85875" y="5000625"/>
            <a:ext cx="6092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400">
                <a:latin typeface="Calibri" pitchFamily="34" charset="0"/>
              </a:rPr>
              <a:t>Izvor vala i širenje valne fronte kad se izvor giba</a:t>
            </a:r>
          </a:p>
          <a:p>
            <a:pPr algn="ctr"/>
            <a:r>
              <a:rPr lang="hr-HR" sz="2400">
                <a:latin typeface="Calibri" pitchFamily="34" charset="0"/>
              </a:rPr>
              <a:t> brzinom  manjom od brzine vala </a:t>
            </a:r>
            <a:endParaRPr lang="hr-HR" sz="2400" i="1">
              <a:latin typeface="Calibri" pitchFamily="34" charset="0"/>
            </a:endParaRP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4287838" y="2428875"/>
            <a:ext cx="141287" cy="141288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4000500" y="2428875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071938" y="27860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643313" y="5857875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i="1">
                <a:latin typeface="Georgia" pitchFamily="18" charset="0"/>
              </a:rPr>
              <a:t>v</a:t>
            </a:r>
            <a:r>
              <a:rPr lang="hr-HR" sz="2800" i="1" baseline="-25000">
                <a:latin typeface="Georgia" pitchFamily="18" charset="0"/>
              </a:rPr>
              <a:t>i</a:t>
            </a:r>
            <a:r>
              <a:rPr lang="hr-HR" sz="2800" i="1">
                <a:latin typeface="Georgia" pitchFamily="18" charset="0"/>
              </a:rPr>
              <a:t>   &lt;   v</a:t>
            </a:r>
            <a:endParaRPr lang="hr-HR" sz="2800" baseline="-25000"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 rot="16200000">
            <a:off x="6722269" y="3337719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6" grpId="0" animBg="1"/>
      <p:bldP spid="90117" grpId="0" animBg="1"/>
      <p:bldP spid="901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>
            <a:off x="2411413" y="482600"/>
            <a:ext cx="3097212" cy="3743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4500563" y="1922463"/>
            <a:ext cx="1008062" cy="11509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3492500" y="1203325"/>
            <a:ext cx="2017713" cy="237648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4932363" y="2428875"/>
            <a:ext cx="139700" cy="141288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85875" y="4786313"/>
            <a:ext cx="6092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400">
                <a:latin typeface="Calibri" pitchFamily="34" charset="0"/>
              </a:rPr>
              <a:t>Izvor vala i širenje valne fronte kad se izvor giba</a:t>
            </a:r>
          </a:p>
          <a:p>
            <a:pPr algn="ctr"/>
            <a:r>
              <a:rPr lang="hr-HR" sz="2400">
                <a:latin typeface="Calibri" pitchFamily="34" charset="0"/>
              </a:rPr>
              <a:t> brzinom  jednakom brzini vala </a:t>
            </a:r>
            <a:endParaRPr lang="hr-HR" sz="2400" i="1">
              <a:latin typeface="Calibri" pitchFamily="34" charset="0"/>
            </a:endParaRP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4427538" y="2428875"/>
            <a:ext cx="144462" cy="141288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3851275" y="2428875"/>
            <a:ext cx="149225" cy="141288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3851275" y="2714625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643313" y="5715000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i="1">
                <a:latin typeface="Georgia" pitchFamily="18" charset="0"/>
              </a:rPr>
              <a:t>v</a:t>
            </a:r>
            <a:r>
              <a:rPr lang="hr-HR" sz="2800" i="1" baseline="-25000">
                <a:latin typeface="Georgia" pitchFamily="18" charset="0"/>
              </a:rPr>
              <a:t>i</a:t>
            </a:r>
            <a:r>
              <a:rPr lang="hr-HR" sz="2800" i="1">
                <a:latin typeface="Georgia" pitchFamily="18" charset="0"/>
              </a:rPr>
              <a:t>   =   v</a:t>
            </a:r>
            <a:endParaRPr lang="hr-HR" sz="2800" baseline="-25000"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 rot="16200000">
            <a:off x="6722269" y="3337719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 animBg="1"/>
      <p:bldP spid="94212" grpId="0" animBg="1"/>
      <p:bldP spid="94213" grpId="0" animBg="1"/>
      <p:bldP spid="942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Oval 2"/>
          <p:cNvSpPr>
            <a:spLocks noChangeArrowheads="1"/>
          </p:cNvSpPr>
          <p:nvPr/>
        </p:nvSpPr>
        <p:spPr bwMode="auto">
          <a:xfrm>
            <a:off x="2411413" y="554038"/>
            <a:ext cx="3097212" cy="3743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5235" name="Oval 3"/>
          <p:cNvSpPr>
            <a:spLocks noChangeArrowheads="1"/>
          </p:cNvSpPr>
          <p:nvPr/>
        </p:nvSpPr>
        <p:spPr bwMode="auto">
          <a:xfrm>
            <a:off x="5940425" y="1993900"/>
            <a:ext cx="1008063" cy="1150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4211638" y="1274763"/>
            <a:ext cx="2017712" cy="23764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6357938" y="2500313"/>
            <a:ext cx="142875" cy="142875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000250" y="4857750"/>
            <a:ext cx="4903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2400">
                <a:latin typeface="Calibri" pitchFamily="34" charset="0"/>
              </a:rPr>
              <a:t>Izvor vala i širenje valne fronte kad se </a:t>
            </a:r>
          </a:p>
          <a:p>
            <a:pPr algn="ctr"/>
            <a:r>
              <a:rPr lang="hr-HR" sz="2400">
                <a:latin typeface="Calibri" pitchFamily="34" charset="0"/>
              </a:rPr>
              <a:t>izvor giba  brže od vala </a:t>
            </a:r>
            <a:endParaRPr lang="hr-HR" sz="2400" i="1">
              <a:latin typeface="Calibri" pitchFamily="34" charset="0"/>
            </a:endParaRP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5072063" y="2500313"/>
            <a:ext cx="147637" cy="141287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3786188" y="2500313"/>
            <a:ext cx="136525" cy="141287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3851275" y="2786063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571875" y="5786438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i="1" dirty="0">
                <a:latin typeface="Georgia" pitchFamily="18" charset="0"/>
              </a:rPr>
              <a:t>v</a:t>
            </a:r>
            <a:r>
              <a:rPr lang="hr-HR" sz="2800" i="1" baseline="-25000" dirty="0">
                <a:latin typeface="Georgia" pitchFamily="18" charset="0"/>
              </a:rPr>
              <a:t>i</a:t>
            </a:r>
            <a:r>
              <a:rPr lang="hr-HR" sz="2800" i="1" dirty="0">
                <a:latin typeface="Georgia" pitchFamily="18" charset="0"/>
              </a:rPr>
              <a:t>   &gt;   v</a:t>
            </a:r>
            <a:endParaRPr lang="hr-HR" sz="2800" baseline="-25000" dirty="0"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 rot="16200000">
            <a:off x="6722269" y="3337719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36" grpId="0" animBg="1"/>
      <p:bldP spid="95237" grpId="0" animBg="1"/>
      <p:bldP spid="9524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2411413" y="1268413"/>
            <a:ext cx="3097212" cy="37433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940425" y="2708275"/>
            <a:ext cx="1008063" cy="11509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4211638" y="1989138"/>
            <a:ext cx="2017712" cy="237648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443663" y="3214688"/>
            <a:ext cx="128587" cy="141287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438" name="Oval 8"/>
          <p:cNvSpPr>
            <a:spLocks noChangeArrowheads="1"/>
          </p:cNvSpPr>
          <p:nvPr/>
        </p:nvSpPr>
        <p:spPr bwMode="auto">
          <a:xfrm>
            <a:off x="5148263" y="3214688"/>
            <a:ext cx="138112" cy="141287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439" name="Oval 9"/>
          <p:cNvSpPr>
            <a:spLocks noChangeArrowheads="1"/>
          </p:cNvSpPr>
          <p:nvPr/>
        </p:nvSpPr>
        <p:spPr bwMode="auto">
          <a:xfrm>
            <a:off x="3851275" y="3214688"/>
            <a:ext cx="149225" cy="141287"/>
          </a:xfrm>
          <a:prstGeom prst="ellipse">
            <a:avLst/>
          </a:prstGeom>
          <a:solidFill>
            <a:srgbClr val="9933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3851275" y="350043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3429000" y="714375"/>
            <a:ext cx="4167188" cy="264318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H="1">
            <a:off x="3708400" y="3357563"/>
            <a:ext cx="3887788" cy="19431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27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b="1" cap="all" dirty="0">
                <a:solidFill>
                  <a:srgbClr val="C00000"/>
                </a:solidFill>
              </a:rPr>
              <a:t>Machov stožac – ovojnica valnih fronti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14313" y="2714625"/>
            <a:ext cx="16194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MACHOV BROJ</a:t>
            </a:r>
          </a:p>
          <a:p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r>
              <a:rPr lang="hr-HR" sz="2400" dirty="0">
                <a:solidFill>
                  <a:srgbClr val="0070C0"/>
                </a:solidFill>
              </a:rPr>
              <a:t>Ma</a:t>
            </a:r>
            <a:r>
              <a:rPr lang="hr-HR" sz="2400" i="1" dirty="0">
                <a:solidFill>
                  <a:srgbClr val="0070C0"/>
                </a:solidFill>
              </a:rPr>
              <a:t> = </a:t>
            </a:r>
            <a:r>
              <a:rPr lang="hr-HR" sz="2400" i="1" dirty="0">
                <a:solidFill>
                  <a:srgbClr val="0070C0"/>
                </a:solidFill>
                <a:latin typeface="Georgia" pitchFamily="18" charset="0"/>
              </a:rPr>
              <a:t>v</a:t>
            </a:r>
            <a:r>
              <a:rPr lang="hr-HR" sz="2400" i="1" baseline="-25000" dirty="0">
                <a:solidFill>
                  <a:srgbClr val="0070C0"/>
                </a:solidFill>
                <a:latin typeface="Georgia" pitchFamily="18" charset="0"/>
              </a:rPr>
              <a:t>i</a:t>
            </a:r>
            <a:r>
              <a:rPr lang="hr-HR" sz="2400" i="1" dirty="0">
                <a:solidFill>
                  <a:srgbClr val="0070C0"/>
                </a:solidFill>
              </a:rPr>
              <a:t> / </a:t>
            </a:r>
            <a:r>
              <a:rPr lang="hr-HR" sz="2400" i="1" dirty="0">
                <a:solidFill>
                  <a:srgbClr val="0070C0"/>
                </a:solidFill>
                <a:latin typeface="Georgia" pitchFamily="18" charset="0"/>
              </a:rPr>
              <a:t>v</a:t>
            </a:r>
            <a:endParaRPr lang="hr-HR" sz="2400" i="1" dirty="0">
              <a:solidFill>
                <a:srgbClr val="0070C0"/>
              </a:solidFill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 rot="-1514287">
            <a:off x="4214813" y="46878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solidFill>
                  <a:srgbClr val="0070C0"/>
                </a:solidFill>
              </a:rPr>
              <a:t>Machove linije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 rot="1839637">
            <a:off x="3694113" y="96202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solidFill>
                  <a:srgbClr val="0070C0"/>
                </a:solidFill>
              </a:rPr>
              <a:t>Machove linije</a:t>
            </a:r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 flipV="1">
            <a:off x="5292725" y="0"/>
            <a:ext cx="24479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 flipV="1">
            <a:off x="4716463" y="-458788"/>
            <a:ext cx="24479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 flipV="1">
            <a:off x="5580063" y="0"/>
            <a:ext cx="3563937" cy="184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V="1">
            <a:off x="6227763" y="620713"/>
            <a:ext cx="2916237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 flipV="1">
            <a:off x="7524750" y="1844675"/>
            <a:ext cx="24479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V="1">
            <a:off x="6948488" y="1412875"/>
            <a:ext cx="24479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80" name="Line 24"/>
          <p:cNvSpPr>
            <a:spLocks noChangeShapeType="1"/>
          </p:cNvSpPr>
          <p:nvPr/>
        </p:nvSpPr>
        <p:spPr bwMode="auto">
          <a:xfrm flipV="1">
            <a:off x="4932363" y="3141663"/>
            <a:ext cx="4211637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5724525" y="3429000"/>
            <a:ext cx="4211638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 flipV="1">
            <a:off x="6588125" y="3644900"/>
            <a:ext cx="4211638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6856413" y="1360488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ZONA TIŠINE</a:t>
            </a:r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6804025" y="45085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ZONA TIŠINE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4282" y="128586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</a:rPr>
              <a:t>čeoni val </a:t>
            </a:r>
            <a:r>
              <a:rPr lang="hr-HR" sz="2400" dirty="0"/>
              <a:t>– na čelu vala je izvor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0" y="3929066"/>
            <a:ext cx="2603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i="1" dirty="0">
                <a:latin typeface="Georgia" pitchFamily="18" charset="0"/>
              </a:rPr>
              <a:t>v</a:t>
            </a:r>
            <a:r>
              <a:rPr lang="hr-HR" sz="2400" i="1" baseline="-25000" dirty="0">
                <a:latin typeface="Georgia" pitchFamily="18" charset="0"/>
              </a:rPr>
              <a:t>i</a:t>
            </a:r>
            <a:r>
              <a:rPr lang="hr-HR" sz="2400" i="1" dirty="0">
                <a:latin typeface="Georgia" pitchFamily="18" charset="0"/>
              </a:rPr>
              <a:t> – brzina izvora</a:t>
            </a:r>
            <a:endParaRPr lang="hr-HR" sz="2400" baseline="-25000" dirty="0">
              <a:latin typeface="Calibri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0" y="4357694"/>
            <a:ext cx="2271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i="1" dirty="0">
                <a:latin typeface="Georgia" pitchFamily="18" charset="0"/>
              </a:rPr>
              <a:t>v – brzina vala</a:t>
            </a:r>
            <a:endParaRPr lang="hr-HR" sz="2400" baseline="-25000" dirty="0">
              <a:latin typeface="Calibri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57159" y="5929330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2400" dirty="0">
                <a:latin typeface="Georgia" pitchFamily="18" charset="0"/>
              </a:rPr>
              <a:t>Kada kažemo da je brzina zrakoplova 2 maha, to znači da se zrakoplov giba brzinom 2 puta većom od brzine zvuka.</a:t>
            </a:r>
            <a:endParaRPr lang="hr-HR" sz="2400" baseline="-25000" dirty="0">
              <a:latin typeface="Calibri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57158" y="785794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i="1" dirty="0">
                <a:solidFill>
                  <a:srgbClr val="FF0000"/>
                </a:solidFill>
                <a:latin typeface="Georgia" pitchFamily="18" charset="0"/>
              </a:rPr>
              <a:t>v</a:t>
            </a:r>
            <a:r>
              <a:rPr lang="hr-HR" sz="2800" i="1" baseline="-25000" dirty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hr-HR" sz="2800" i="1" dirty="0">
                <a:solidFill>
                  <a:srgbClr val="FF0000"/>
                </a:solidFill>
                <a:latin typeface="Georgia" pitchFamily="18" charset="0"/>
              </a:rPr>
              <a:t>   &gt;   v</a:t>
            </a:r>
            <a:endParaRPr lang="hr-HR" sz="2800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6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 animBg="1"/>
      <p:bldP spid="96268" grpId="0" animBg="1"/>
      <p:bldP spid="96271" grpId="0"/>
      <p:bldP spid="96274" grpId="0" animBg="1"/>
      <p:bldP spid="27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r>
              <a:rPr lang="hr-HR" sz="2400" b="1" u="sng" dirty="0"/>
              <a:t>Vrste valova s obzirom na smjer titranja čestica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68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b="1" u="sng" dirty="0"/>
              <a:t>Transverzalni val </a:t>
            </a:r>
            <a:r>
              <a:rPr lang="hr-HR" sz="2400" dirty="0"/>
              <a:t>– čestice sredstva gibaju se okomito na smjer širenja vala</a:t>
            </a:r>
          </a:p>
        </p:txBody>
      </p:sp>
      <p:sp>
        <p:nvSpPr>
          <p:cNvPr id="10" name="Freeform 9"/>
          <p:cNvSpPr/>
          <p:nvPr/>
        </p:nvSpPr>
        <p:spPr>
          <a:xfrm>
            <a:off x="500034" y="2794782"/>
            <a:ext cx="8072494" cy="2009335"/>
          </a:xfrm>
          <a:custGeom>
            <a:avLst/>
            <a:gdLst>
              <a:gd name="connsiteX0" fmla="*/ 0 w 3868616"/>
              <a:gd name="connsiteY0" fmla="*/ 1931963 h 2009335"/>
              <a:gd name="connsiteX1" fmla="*/ 422031 w 3868616"/>
              <a:gd name="connsiteY1" fmla="*/ 32824 h 2009335"/>
              <a:gd name="connsiteX2" fmla="*/ 773723 w 3868616"/>
              <a:gd name="connsiteY2" fmla="*/ 1974166 h 2009335"/>
              <a:gd name="connsiteX3" fmla="*/ 1181687 w 3868616"/>
              <a:gd name="connsiteY3" fmla="*/ 4689 h 2009335"/>
              <a:gd name="connsiteX4" fmla="*/ 1617785 w 3868616"/>
              <a:gd name="connsiteY4" fmla="*/ 2002301 h 2009335"/>
              <a:gd name="connsiteX5" fmla="*/ 1997613 w 3868616"/>
              <a:gd name="connsiteY5" fmla="*/ 46892 h 2009335"/>
              <a:gd name="connsiteX6" fmla="*/ 2363373 w 3868616"/>
              <a:gd name="connsiteY6" fmla="*/ 1917895 h 2009335"/>
              <a:gd name="connsiteX7" fmla="*/ 2799471 w 3868616"/>
              <a:gd name="connsiteY7" fmla="*/ 32824 h 2009335"/>
              <a:gd name="connsiteX8" fmla="*/ 3165231 w 3868616"/>
              <a:gd name="connsiteY8" fmla="*/ 1974166 h 2009335"/>
              <a:gd name="connsiteX9" fmla="*/ 3516923 w 3868616"/>
              <a:gd name="connsiteY9" fmla="*/ 75027 h 2009335"/>
              <a:gd name="connsiteX10" fmla="*/ 3868616 w 3868616"/>
              <a:gd name="connsiteY10" fmla="*/ 1931963 h 200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68616" h="2009335">
                <a:moveTo>
                  <a:pt x="0" y="1931963"/>
                </a:moveTo>
                <a:cubicBezTo>
                  <a:pt x="146538" y="978876"/>
                  <a:pt x="293077" y="25790"/>
                  <a:pt x="422031" y="32824"/>
                </a:cubicBezTo>
                <a:cubicBezTo>
                  <a:pt x="550985" y="39858"/>
                  <a:pt x="647114" y="1978855"/>
                  <a:pt x="773723" y="1974166"/>
                </a:cubicBezTo>
                <a:cubicBezTo>
                  <a:pt x="900332" y="1969477"/>
                  <a:pt x="1041010" y="0"/>
                  <a:pt x="1181687" y="4689"/>
                </a:cubicBezTo>
                <a:cubicBezTo>
                  <a:pt x="1322364" y="9378"/>
                  <a:pt x="1481797" y="1995267"/>
                  <a:pt x="1617785" y="2002301"/>
                </a:cubicBezTo>
                <a:cubicBezTo>
                  <a:pt x="1753773" y="2009335"/>
                  <a:pt x="1873348" y="60960"/>
                  <a:pt x="1997613" y="46892"/>
                </a:cubicBezTo>
                <a:cubicBezTo>
                  <a:pt x="2121878" y="32824"/>
                  <a:pt x="2229730" y="1920240"/>
                  <a:pt x="2363373" y="1917895"/>
                </a:cubicBezTo>
                <a:cubicBezTo>
                  <a:pt x="2497016" y="1915550"/>
                  <a:pt x="2665828" y="23446"/>
                  <a:pt x="2799471" y="32824"/>
                </a:cubicBezTo>
                <a:cubicBezTo>
                  <a:pt x="2933114" y="42202"/>
                  <a:pt x="3045656" y="1967132"/>
                  <a:pt x="3165231" y="1974166"/>
                </a:cubicBezTo>
                <a:cubicBezTo>
                  <a:pt x="3284806" y="1981200"/>
                  <a:pt x="3399692" y="82061"/>
                  <a:pt x="3516923" y="75027"/>
                </a:cubicBezTo>
                <a:cubicBezTo>
                  <a:pt x="3634154" y="67993"/>
                  <a:pt x="3751385" y="999978"/>
                  <a:pt x="3868616" y="193196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28926" y="2714620"/>
            <a:ext cx="1702561" cy="4220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800000" flipH="1" flipV="1">
            <a:off x="3500430" y="228599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λ</a:t>
            </a:r>
            <a:r>
              <a:rPr lang="hr-HR" sz="2200" b="1" dirty="0">
                <a:solidFill>
                  <a:srgbClr val="FF0000"/>
                </a:solidFill>
              </a:rPr>
              <a:t>  </a:t>
            </a:r>
            <a:r>
              <a:rPr lang="hr-HR" sz="2400" b="1" dirty="0">
                <a:solidFill>
                  <a:srgbClr val="FF0000"/>
                </a:solidFill>
              </a:rPr>
              <a:t> (valna duljina)</a:t>
            </a:r>
          </a:p>
        </p:txBody>
      </p:sp>
      <p:sp>
        <p:nvSpPr>
          <p:cNvPr id="14" name="Oval 13"/>
          <p:cNvSpPr/>
          <p:nvPr/>
        </p:nvSpPr>
        <p:spPr>
          <a:xfrm>
            <a:off x="428596" y="4714884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142844" y="4929198"/>
            <a:ext cx="1857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Izvor vala – </a:t>
            </a:r>
            <a:r>
              <a:rPr lang="hr-HR" sz="2400" dirty="0"/>
              <a:t>dio sredstva od kojega se titranje prenosi</a:t>
            </a:r>
          </a:p>
        </p:txBody>
      </p:sp>
      <p:sp>
        <p:nvSpPr>
          <p:cNvPr id="16" name="Oval 15"/>
          <p:cNvSpPr/>
          <p:nvPr/>
        </p:nvSpPr>
        <p:spPr>
          <a:xfrm>
            <a:off x="2428860" y="385762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500298" y="392906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</a:rPr>
              <a:t>čestica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143902" y="4285462"/>
            <a:ext cx="714380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2143902" y="3499644"/>
            <a:ext cx="723904" cy="1111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6"/>
          </p:cNvCxnSpPr>
          <p:nvPr/>
        </p:nvCxnSpPr>
        <p:spPr>
          <a:xfrm>
            <a:off x="5431593" y="4712677"/>
            <a:ext cx="283415" cy="64514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29256" y="535782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Dol vala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7608115" y="2464587"/>
            <a:ext cx="642942" cy="14287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58082" y="1714488"/>
            <a:ext cx="178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Brijeg vala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72000" y="6000768"/>
            <a:ext cx="414340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57818" y="614364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Smjer širenja vala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3" grpId="0"/>
      <p:bldP spid="14" grpId="0" animBg="1"/>
      <p:bldP spid="15" grpId="0"/>
      <p:bldP spid="16" grpId="0" animBg="1"/>
      <p:bldP spid="17" grpId="0"/>
      <p:bldP spid="24" grpId="0"/>
      <p:bldP spid="27" grpId="0"/>
      <p:bldP spid="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rekingsounbari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050"/>
            <a:ext cx="5238767" cy="368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395289" y="333375"/>
            <a:ext cx="8462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2400" b="1" cap="all" dirty="0">
                <a:solidFill>
                  <a:srgbClr val="0070C0"/>
                </a:solidFill>
                <a:latin typeface="Calibri" pitchFamily="34" charset="0"/>
              </a:rPr>
              <a:t>Proboj zvučnog zida – </a:t>
            </a:r>
            <a:r>
              <a:rPr lang="hr-HR" sz="2400" dirty="0"/>
              <a:t>trenutak kada </a:t>
            </a:r>
            <a:r>
              <a:rPr lang="hr-HR" sz="2400" dirty="0">
                <a:hlinkClick r:id="rId4" tooltip="Zrakoplov"/>
              </a:rPr>
              <a:t>zrakoplov</a:t>
            </a:r>
            <a:r>
              <a:rPr lang="hr-HR" sz="2400" dirty="0"/>
              <a:t> dostiže i prelazi </a:t>
            </a:r>
            <a:r>
              <a:rPr lang="hr-HR" sz="2400" dirty="0">
                <a:hlinkClick r:id="rId5" tooltip="Brzina zvuka"/>
              </a:rPr>
              <a:t>brzinu zvuka</a:t>
            </a:r>
            <a:r>
              <a:rPr lang="hr-HR" sz="2400" dirty="0"/>
              <a:t>.</a:t>
            </a:r>
            <a:endParaRPr lang="hr-HR" sz="2400" b="1" cap="all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00063" y="5643563"/>
            <a:ext cx="864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>
                <a:latin typeface="Calibri" pitchFamily="34" charset="0"/>
              </a:rPr>
              <a:t>U.S. Navy F/A-18  probija zvučni zid. </a:t>
            </a:r>
          </a:p>
          <a:p>
            <a:r>
              <a:rPr lang="hr-HR" dirty="0">
                <a:latin typeface="Calibri" pitchFamily="34" charset="0"/>
              </a:rPr>
              <a:t>.</a:t>
            </a:r>
          </a:p>
        </p:txBody>
      </p:sp>
      <p:sp>
        <p:nvSpPr>
          <p:cNvPr id="5" name="TextBox 7"/>
          <p:cNvSpPr txBox="1"/>
          <p:nvPr/>
        </p:nvSpPr>
        <p:spPr>
          <a:xfrm rot="16200000">
            <a:off x="6722269" y="3337719"/>
            <a:ext cx="4473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b="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Izv. prof. Rajka Jurdana Šepić, Fizika 2, PFRI 2012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0" y="3141663"/>
            <a:ext cx="914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-2628900" y="0"/>
            <a:ext cx="2628900" cy="3141663"/>
            <a:chOff x="-1656" y="0"/>
            <a:chExt cx="1656" cy="1979"/>
          </a:xfrm>
        </p:grpSpPr>
        <p:sp>
          <p:nvSpPr>
            <p:cNvPr id="6150" name="Line 6"/>
            <p:cNvSpPr>
              <a:spLocks noChangeShapeType="1"/>
            </p:cNvSpPr>
            <p:nvPr/>
          </p:nvSpPr>
          <p:spPr bwMode="auto">
            <a:xfrm flipH="1">
              <a:off x="-152" y="1140"/>
              <a:ext cx="72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-152" y="1068"/>
              <a:ext cx="72" cy="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-288" y="1140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>
              <a:off x="-1440" y="1140"/>
              <a:ext cx="1440" cy="83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 flipV="1">
              <a:off x="-1656" y="0"/>
              <a:ext cx="1656" cy="11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2555875" y="2492375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800">
                <a:solidFill>
                  <a:schemeClr val="accent2"/>
                </a:solidFill>
                <a:sym typeface="Webdings" pitchFamily="18" charset="2"/>
              </a:rPr>
              <a:t></a:t>
            </a:r>
            <a:endParaRPr lang="hr-HR" sz="4800">
              <a:solidFill>
                <a:schemeClr val="accent2"/>
              </a:solidFill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3708400" y="2492375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800">
                <a:solidFill>
                  <a:srgbClr val="006600"/>
                </a:solidFill>
                <a:sym typeface="Webdings" pitchFamily="18" charset="2"/>
              </a:rPr>
              <a:t></a:t>
            </a:r>
            <a:endParaRPr lang="hr-HR" sz="4800">
              <a:solidFill>
                <a:srgbClr val="006600"/>
              </a:solidFill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4572000" y="2492375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800">
                <a:solidFill>
                  <a:srgbClr val="FF99FF"/>
                </a:solidFill>
                <a:sym typeface="Webdings" pitchFamily="18" charset="2"/>
              </a:rPr>
              <a:t></a:t>
            </a:r>
            <a:endParaRPr lang="hr-HR" sz="4800">
              <a:solidFill>
                <a:srgbClr val="FF99FF"/>
              </a:solidFill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2771775" y="306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A</a:t>
            </a: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3924300" y="306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B</a:t>
            </a: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787900" y="306863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20231E-7 L 1.43125 -0.00185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Čovjek opazi munju i nakon 10 s začuje grmljavinu. Koliko je mjesto udara groma udaljeno od čovjeka ako je temperatura zraka 10 °C. Vrijeme širenja svjetlosti od mjesta udara groma do čovjeka možete zanemariti.</a:t>
            </a:r>
          </a:p>
          <a:p>
            <a:pPr algn="just"/>
            <a:r>
              <a:rPr lang="hr-HR" sz="2400" dirty="0"/>
              <a:t>Iznenada se začuje eksplozija koja se dogodila na udaljenosti </a:t>
            </a:r>
            <a:r>
              <a:rPr lang="hr-HR" sz="2400" i="1" dirty="0"/>
              <a:t>s</a:t>
            </a:r>
            <a:r>
              <a:rPr lang="hr-HR" sz="2400" dirty="0"/>
              <a:t> = 5 km od osobe. Nakon koliko vremena je osoba čula eksploziju? Temperatura zraka je </a:t>
            </a:r>
            <a:r>
              <a:rPr lang="hr-HR" sz="2400" i="1" dirty="0"/>
              <a:t>t</a:t>
            </a:r>
            <a:r>
              <a:rPr lang="hr-HR" sz="2400" dirty="0"/>
              <a:t> = 14 °C.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Elektromagnetski 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hr-HR" sz="2400" dirty="0"/>
              <a:t>Što titra u elektromagnetskom valu?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400" dirty="0"/>
              <a:t>Što znači da je elektromagnetski val polariziran?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400" dirty="0"/>
              <a:t>Zrači li elektron koji se giba jednoliko pravocrno elektromagnetske valove?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400" dirty="0"/>
              <a:t>Koje zračenje nazivamo sinkrotronskim?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400" dirty="0"/>
              <a:t>Gdje je brzina elektromagnetskih valova najveća i koliki je njen iznos?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400" dirty="0"/>
              <a:t>Elektromagnetski val odaslan sa Zemlje odbije se od Mjesečeve površine i vrati na Zemlju nakon 2,54 s. Kolika je udaljenost Mjeseca od Zemlje?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r-HR" sz="2400" dirty="0"/>
              <a:t>Elektromagnetski val u vakuumu ima frekvenciju 6 · 10</a:t>
            </a:r>
            <a:r>
              <a:rPr lang="hr-HR" sz="2400" baseline="30000" dirty="0"/>
              <a:t>14</a:t>
            </a:r>
            <a:r>
              <a:rPr lang="hr-HR" sz="2400" dirty="0"/>
              <a:t> Hz. Kolika je njegova valna duljina u vakuumu?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6886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r-HR" sz="2400" b="1" dirty="0"/>
              <a:t>Longitudinalni val - </a:t>
            </a:r>
            <a:r>
              <a:rPr lang="hr-HR" sz="2400" dirty="0"/>
              <a:t>čestice sredstva gibaju se usporedno sa smjerom širenja vala</a:t>
            </a:r>
            <a:r>
              <a:rPr lang="hr-HR" sz="2400" b="1" dirty="0"/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57224" y="2756823"/>
            <a:ext cx="3774263" cy="2923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0800000" flipH="1" flipV="1">
            <a:off x="2357422" y="221455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λ</a:t>
            </a:r>
            <a:r>
              <a:rPr lang="hr-HR" sz="2200" b="1" dirty="0">
                <a:solidFill>
                  <a:srgbClr val="FF0000"/>
                </a:solidFill>
              </a:rPr>
              <a:t>  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20" y="442913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Izvor vala</a:t>
            </a:r>
          </a:p>
        </p:txBody>
      </p:sp>
      <p:sp>
        <p:nvSpPr>
          <p:cNvPr id="16" name="Oval 15"/>
          <p:cNvSpPr/>
          <p:nvPr/>
        </p:nvSpPr>
        <p:spPr>
          <a:xfrm>
            <a:off x="2928926" y="364331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28860" y="421481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B050"/>
                </a:solidFill>
              </a:rPr>
              <a:t>čestica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357422" y="3714752"/>
            <a:ext cx="642942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57818" y="428625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razrjeđenje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58082" y="2643182"/>
            <a:ext cx="178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zgušnjenje</a:t>
            </a:r>
          </a:p>
        </p:txBody>
      </p:sp>
      <p:sp>
        <p:nvSpPr>
          <p:cNvPr id="18" name="Freeform 17"/>
          <p:cNvSpPr/>
          <p:nvPr/>
        </p:nvSpPr>
        <p:spPr>
          <a:xfrm>
            <a:off x="642910" y="3071810"/>
            <a:ext cx="7845694" cy="1281268"/>
          </a:xfrm>
          <a:custGeom>
            <a:avLst/>
            <a:gdLst>
              <a:gd name="connsiteX0" fmla="*/ 19853 w 7139780"/>
              <a:gd name="connsiteY0" fmla="*/ 576776 h 576776"/>
              <a:gd name="connsiteX1" fmla="*/ 47989 w 7139780"/>
              <a:gd name="connsiteY1" fmla="*/ 225084 h 576776"/>
              <a:gd name="connsiteX2" fmla="*/ 62056 w 7139780"/>
              <a:gd name="connsiteY2" fmla="*/ 168813 h 576776"/>
              <a:gd name="connsiteX3" fmla="*/ 118327 w 7139780"/>
              <a:gd name="connsiteY3" fmla="*/ 98474 h 576776"/>
              <a:gd name="connsiteX4" fmla="*/ 216801 w 7139780"/>
              <a:gd name="connsiteY4" fmla="*/ 112542 h 576776"/>
              <a:gd name="connsiteX5" fmla="*/ 244936 w 7139780"/>
              <a:gd name="connsiteY5" fmla="*/ 196948 h 576776"/>
              <a:gd name="connsiteX6" fmla="*/ 244936 w 7139780"/>
              <a:gd name="connsiteY6" fmla="*/ 534573 h 576776"/>
              <a:gd name="connsiteX7" fmla="*/ 174598 w 7139780"/>
              <a:gd name="connsiteY7" fmla="*/ 520505 h 576776"/>
              <a:gd name="connsiteX8" fmla="*/ 160530 w 7139780"/>
              <a:gd name="connsiteY8" fmla="*/ 478302 h 576776"/>
              <a:gd name="connsiteX9" fmla="*/ 188666 w 7139780"/>
              <a:gd name="connsiteY9" fmla="*/ 309490 h 576776"/>
              <a:gd name="connsiteX10" fmla="*/ 202733 w 7139780"/>
              <a:gd name="connsiteY10" fmla="*/ 267287 h 576776"/>
              <a:gd name="connsiteX11" fmla="*/ 230869 w 7139780"/>
              <a:gd name="connsiteY11" fmla="*/ 239151 h 576776"/>
              <a:gd name="connsiteX12" fmla="*/ 273072 w 7139780"/>
              <a:gd name="connsiteY12" fmla="*/ 168813 h 576776"/>
              <a:gd name="connsiteX13" fmla="*/ 287139 w 7139780"/>
              <a:gd name="connsiteY13" fmla="*/ 126610 h 576776"/>
              <a:gd name="connsiteX14" fmla="*/ 357478 w 7139780"/>
              <a:gd name="connsiteY14" fmla="*/ 84407 h 576776"/>
              <a:gd name="connsiteX15" fmla="*/ 441884 w 7139780"/>
              <a:gd name="connsiteY15" fmla="*/ 98474 h 576776"/>
              <a:gd name="connsiteX16" fmla="*/ 484087 w 7139780"/>
              <a:gd name="connsiteY16" fmla="*/ 112542 h 576776"/>
              <a:gd name="connsiteX17" fmla="*/ 512222 w 7139780"/>
              <a:gd name="connsiteY17" fmla="*/ 225084 h 576776"/>
              <a:gd name="connsiteX18" fmla="*/ 540358 w 7139780"/>
              <a:gd name="connsiteY18" fmla="*/ 309490 h 576776"/>
              <a:gd name="connsiteX19" fmla="*/ 484087 w 7139780"/>
              <a:gd name="connsiteY19" fmla="*/ 548640 h 576776"/>
              <a:gd name="connsiteX20" fmla="*/ 427816 w 7139780"/>
              <a:gd name="connsiteY20" fmla="*/ 534573 h 576776"/>
              <a:gd name="connsiteX21" fmla="*/ 427816 w 7139780"/>
              <a:gd name="connsiteY21" fmla="*/ 365760 h 576776"/>
              <a:gd name="connsiteX22" fmla="*/ 484087 w 7139780"/>
              <a:gd name="connsiteY22" fmla="*/ 281354 h 576776"/>
              <a:gd name="connsiteX23" fmla="*/ 512222 w 7139780"/>
              <a:gd name="connsiteY23" fmla="*/ 239151 h 576776"/>
              <a:gd name="connsiteX24" fmla="*/ 568493 w 7139780"/>
              <a:gd name="connsiteY24" fmla="*/ 182880 h 576776"/>
              <a:gd name="connsiteX25" fmla="*/ 596629 w 7139780"/>
              <a:gd name="connsiteY25" fmla="*/ 140677 h 576776"/>
              <a:gd name="connsiteX26" fmla="*/ 638832 w 7139780"/>
              <a:gd name="connsiteY26" fmla="*/ 126610 h 576776"/>
              <a:gd name="connsiteX27" fmla="*/ 666967 w 7139780"/>
              <a:gd name="connsiteY27" fmla="*/ 98474 h 576776"/>
              <a:gd name="connsiteX28" fmla="*/ 751373 w 7139780"/>
              <a:gd name="connsiteY28" fmla="*/ 70339 h 576776"/>
              <a:gd name="connsiteX29" fmla="*/ 849847 w 7139780"/>
              <a:gd name="connsiteY29" fmla="*/ 42204 h 576776"/>
              <a:gd name="connsiteX30" fmla="*/ 1117133 w 7139780"/>
              <a:gd name="connsiteY30" fmla="*/ 56271 h 576776"/>
              <a:gd name="connsiteX31" fmla="*/ 1173404 w 7139780"/>
              <a:gd name="connsiteY31" fmla="*/ 70339 h 576776"/>
              <a:gd name="connsiteX32" fmla="*/ 1243742 w 7139780"/>
              <a:gd name="connsiteY32" fmla="*/ 126610 h 576776"/>
              <a:gd name="connsiteX33" fmla="*/ 1285946 w 7139780"/>
              <a:gd name="connsiteY33" fmla="*/ 196948 h 576776"/>
              <a:gd name="connsiteX34" fmla="*/ 1314081 w 7139780"/>
              <a:gd name="connsiteY34" fmla="*/ 225084 h 576776"/>
              <a:gd name="connsiteX35" fmla="*/ 1356284 w 7139780"/>
              <a:gd name="connsiteY35" fmla="*/ 309490 h 576776"/>
              <a:gd name="connsiteX36" fmla="*/ 1314081 w 7139780"/>
              <a:gd name="connsiteY36" fmla="*/ 492370 h 576776"/>
              <a:gd name="connsiteX37" fmla="*/ 1271878 w 7139780"/>
              <a:gd name="connsiteY37" fmla="*/ 506437 h 576776"/>
              <a:gd name="connsiteX38" fmla="*/ 1173404 w 7139780"/>
              <a:gd name="connsiteY38" fmla="*/ 492370 h 576776"/>
              <a:gd name="connsiteX39" fmla="*/ 1187472 w 7139780"/>
              <a:gd name="connsiteY39" fmla="*/ 323557 h 576776"/>
              <a:gd name="connsiteX40" fmla="*/ 1201539 w 7139780"/>
              <a:gd name="connsiteY40" fmla="*/ 281354 h 576776"/>
              <a:gd name="connsiteX41" fmla="*/ 1271878 w 7139780"/>
              <a:gd name="connsiteY41" fmla="*/ 225084 h 576776"/>
              <a:gd name="connsiteX42" fmla="*/ 1328149 w 7139780"/>
              <a:gd name="connsiteY42" fmla="*/ 168813 h 576776"/>
              <a:gd name="connsiteX43" fmla="*/ 1412555 w 7139780"/>
              <a:gd name="connsiteY43" fmla="*/ 140677 h 576776"/>
              <a:gd name="connsiteX44" fmla="*/ 1511029 w 7139780"/>
              <a:gd name="connsiteY44" fmla="*/ 98474 h 576776"/>
              <a:gd name="connsiteX45" fmla="*/ 1637638 w 7139780"/>
              <a:gd name="connsiteY45" fmla="*/ 28136 h 576776"/>
              <a:gd name="connsiteX46" fmla="*/ 1764247 w 7139780"/>
              <a:gd name="connsiteY46" fmla="*/ 14068 h 576776"/>
              <a:gd name="connsiteX47" fmla="*/ 2186278 w 7139780"/>
              <a:gd name="connsiteY47" fmla="*/ 28136 h 576776"/>
              <a:gd name="connsiteX48" fmla="*/ 2228481 w 7139780"/>
              <a:gd name="connsiteY48" fmla="*/ 70339 h 576776"/>
              <a:gd name="connsiteX49" fmla="*/ 2298819 w 7139780"/>
              <a:gd name="connsiteY49" fmla="*/ 140677 h 576776"/>
              <a:gd name="connsiteX50" fmla="*/ 2312887 w 7139780"/>
              <a:gd name="connsiteY50" fmla="*/ 196948 h 576776"/>
              <a:gd name="connsiteX51" fmla="*/ 2326955 w 7139780"/>
              <a:gd name="connsiteY51" fmla="*/ 239151 h 576776"/>
              <a:gd name="connsiteX52" fmla="*/ 2312887 w 7139780"/>
              <a:gd name="connsiteY52" fmla="*/ 450167 h 576776"/>
              <a:gd name="connsiteX53" fmla="*/ 2270684 w 7139780"/>
              <a:gd name="connsiteY53" fmla="*/ 478302 h 576776"/>
              <a:gd name="connsiteX54" fmla="*/ 2186278 w 7139780"/>
              <a:gd name="connsiteY54" fmla="*/ 506437 h 576776"/>
              <a:gd name="connsiteX55" fmla="*/ 2172210 w 7139780"/>
              <a:gd name="connsiteY55" fmla="*/ 464234 h 576776"/>
              <a:gd name="connsiteX56" fmla="*/ 2144075 w 7139780"/>
              <a:gd name="connsiteY56" fmla="*/ 422031 h 576776"/>
              <a:gd name="connsiteX57" fmla="*/ 2130007 w 7139780"/>
              <a:gd name="connsiteY57" fmla="*/ 365760 h 576776"/>
              <a:gd name="connsiteX58" fmla="*/ 2172210 w 7139780"/>
              <a:gd name="connsiteY58" fmla="*/ 182880 h 576776"/>
              <a:gd name="connsiteX59" fmla="*/ 2214413 w 7139780"/>
              <a:gd name="connsiteY59" fmla="*/ 154745 h 576776"/>
              <a:gd name="connsiteX60" fmla="*/ 2298819 w 7139780"/>
              <a:gd name="connsiteY60" fmla="*/ 126610 h 576776"/>
              <a:gd name="connsiteX61" fmla="*/ 2369158 w 7139780"/>
              <a:gd name="connsiteY61" fmla="*/ 70339 h 576776"/>
              <a:gd name="connsiteX62" fmla="*/ 2594241 w 7139780"/>
              <a:gd name="connsiteY62" fmla="*/ 28136 h 576776"/>
              <a:gd name="connsiteX63" fmla="*/ 2650512 w 7139780"/>
              <a:gd name="connsiteY63" fmla="*/ 14068 h 576776"/>
              <a:gd name="connsiteX64" fmla="*/ 2692715 w 7139780"/>
              <a:gd name="connsiteY64" fmla="*/ 0 h 576776"/>
              <a:gd name="connsiteX65" fmla="*/ 2875595 w 7139780"/>
              <a:gd name="connsiteY65" fmla="*/ 14068 h 576776"/>
              <a:gd name="connsiteX66" fmla="*/ 3086610 w 7139780"/>
              <a:gd name="connsiteY66" fmla="*/ 56271 h 576776"/>
              <a:gd name="connsiteX67" fmla="*/ 3185084 w 7139780"/>
              <a:gd name="connsiteY67" fmla="*/ 126610 h 576776"/>
              <a:gd name="connsiteX68" fmla="*/ 3227287 w 7139780"/>
              <a:gd name="connsiteY68" fmla="*/ 140677 h 576776"/>
              <a:gd name="connsiteX69" fmla="*/ 3241355 w 7139780"/>
              <a:gd name="connsiteY69" fmla="*/ 182880 h 576776"/>
              <a:gd name="connsiteX70" fmla="*/ 3269490 w 7139780"/>
              <a:gd name="connsiteY70" fmla="*/ 211016 h 576776"/>
              <a:gd name="connsiteX71" fmla="*/ 3297626 w 7139780"/>
              <a:gd name="connsiteY71" fmla="*/ 295422 h 576776"/>
              <a:gd name="connsiteX72" fmla="*/ 3269490 w 7139780"/>
              <a:gd name="connsiteY72" fmla="*/ 407964 h 576776"/>
              <a:gd name="connsiteX73" fmla="*/ 3227287 w 7139780"/>
              <a:gd name="connsiteY73" fmla="*/ 492370 h 576776"/>
              <a:gd name="connsiteX74" fmla="*/ 3185084 w 7139780"/>
              <a:gd name="connsiteY74" fmla="*/ 506437 h 576776"/>
              <a:gd name="connsiteX75" fmla="*/ 3142881 w 7139780"/>
              <a:gd name="connsiteY75" fmla="*/ 492370 h 576776"/>
              <a:gd name="connsiteX76" fmla="*/ 3185084 w 7139780"/>
              <a:gd name="connsiteY76" fmla="*/ 267287 h 576776"/>
              <a:gd name="connsiteX77" fmla="*/ 3227287 w 7139780"/>
              <a:gd name="connsiteY77" fmla="*/ 239151 h 576776"/>
              <a:gd name="connsiteX78" fmla="*/ 3283558 w 7139780"/>
              <a:gd name="connsiteY78" fmla="*/ 182880 h 576776"/>
              <a:gd name="connsiteX79" fmla="*/ 3339829 w 7139780"/>
              <a:gd name="connsiteY79" fmla="*/ 98474 h 576776"/>
              <a:gd name="connsiteX80" fmla="*/ 3424235 w 7139780"/>
              <a:gd name="connsiteY80" fmla="*/ 42204 h 576776"/>
              <a:gd name="connsiteX81" fmla="*/ 3494573 w 7139780"/>
              <a:gd name="connsiteY81" fmla="*/ 56271 h 576776"/>
              <a:gd name="connsiteX82" fmla="*/ 3536776 w 7139780"/>
              <a:gd name="connsiteY82" fmla="*/ 154745 h 576776"/>
              <a:gd name="connsiteX83" fmla="*/ 3564912 w 7139780"/>
              <a:gd name="connsiteY83" fmla="*/ 253219 h 576776"/>
              <a:gd name="connsiteX84" fmla="*/ 3508641 w 7139780"/>
              <a:gd name="connsiteY84" fmla="*/ 492370 h 576776"/>
              <a:gd name="connsiteX85" fmla="*/ 3452370 w 7139780"/>
              <a:gd name="connsiteY85" fmla="*/ 478302 h 576776"/>
              <a:gd name="connsiteX86" fmla="*/ 3480506 w 7139780"/>
              <a:gd name="connsiteY86" fmla="*/ 253219 h 576776"/>
              <a:gd name="connsiteX87" fmla="*/ 3494573 w 7139780"/>
              <a:gd name="connsiteY87" fmla="*/ 211016 h 576776"/>
              <a:gd name="connsiteX88" fmla="*/ 3564912 w 7139780"/>
              <a:gd name="connsiteY88" fmla="*/ 154745 h 576776"/>
              <a:gd name="connsiteX89" fmla="*/ 3593047 w 7139780"/>
              <a:gd name="connsiteY89" fmla="*/ 112542 h 576776"/>
              <a:gd name="connsiteX90" fmla="*/ 3635250 w 7139780"/>
              <a:gd name="connsiteY90" fmla="*/ 84407 h 576776"/>
              <a:gd name="connsiteX91" fmla="*/ 3663386 w 7139780"/>
              <a:gd name="connsiteY91" fmla="*/ 56271 h 576776"/>
              <a:gd name="connsiteX92" fmla="*/ 3775927 w 7139780"/>
              <a:gd name="connsiteY92" fmla="*/ 70339 h 576776"/>
              <a:gd name="connsiteX93" fmla="*/ 3818130 w 7139780"/>
              <a:gd name="connsiteY93" fmla="*/ 84407 h 576776"/>
              <a:gd name="connsiteX94" fmla="*/ 3846266 w 7139780"/>
              <a:gd name="connsiteY94" fmla="*/ 168813 h 576776"/>
              <a:gd name="connsiteX95" fmla="*/ 3860333 w 7139780"/>
              <a:gd name="connsiteY95" fmla="*/ 309490 h 576776"/>
              <a:gd name="connsiteX96" fmla="*/ 3888469 w 7139780"/>
              <a:gd name="connsiteY96" fmla="*/ 393896 h 576776"/>
              <a:gd name="connsiteX97" fmla="*/ 3846266 w 7139780"/>
              <a:gd name="connsiteY97" fmla="*/ 492370 h 576776"/>
              <a:gd name="connsiteX98" fmla="*/ 3804062 w 7139780"/>
              <a:gd name="connsiteY98" fmla="*/ 506437 h 576776"/>
              <a:gd name="connsiteX99" fmla="*/ 3747792 w 7139780"/>
              <a:gd name="connsiteY99" fmla="*/ 492370 h 576776"/>
              <a:gd name="connsiteX100" fmla="*/ 3733724 w 7139780"/>
              <a:gd name="connsiteY100" fmla="*/ 436099 h 576776"/>
              <a:gd name="connsiteX101" fmla="*/ 3789995 w 7139780"/>
              <a:gd name="connsiteY101" fmla="*/ 295422 h 576776"/>
              <a:gd name="connsiteX102" fmla="*/ 3832198 w 7139780"/>
              <a:gd name="connsiteY102" fmla="*/ 225084 h 576776"/>
              <a:gd name="connsiteX103" fmla="*/ 3888469 w 7139780"/>
              <a:gd name="connsiteY103" fmla="*/ 154745 h 576776"/>
              <a:gd name="connsiteX104" fmla="*/ 3930672 w 7139780"/>
              <a:gd name="connsiteY104" fmla="*/ 84407 h 576776"/>
              <a:gd name="connsiteX105" fmla="*/ 3972875 w 7139780"/>
              <a:gd name="connsiteY105" fmla="*/ 70339 h 576776"/>
              <a:gd name="connsiteX106" fmla="*/ 4015078 w 7139780"/>
              <a:gd name="connsiteY106" fmla="*/ 42204 h 576776"/>
              <a:gd name="connsiteX107" fmla="*/ 4141687 w 7139780"/>
              <a:gd name="connsiteY107" fmla="*/ 14068 h 576776"/>
              <a:gd name="connsiteX108" fmla="*/ 4549650 w 7139780"/>
              <a:gd name="connsiteY108" fmla="*/ 28136 h 576776"/>
              <a:gd name="connsiteX109" fmla="*/ 4577786 w 7139780"/>
              <a:gd name="connsiteY109" fmla="*/ 56271 h 576776"/>
              <a:gd name="connsiteX110" fmla="*/ 4619989 w 7139780"/>
              <a:gd name="connsiteY110" fmla="*/ 70339 h 576776"/>
              <a:gd name="connsiteX111" fmla="*/ 4690327 w 7139780"/>
              <a:gd name="connsiteY111" fmla="*/ 126610 h 576776"/>
              <a:gd name="connsiteX112" fmla="*/ 4746598 w 7139780"/>
              <a:gd name="connsiteY112" fmla="*/ 168813 h 576776"/>
              <a:gd name="connsiteX113" fmla="*/ 4774733 w 7139780"/>
              <a:gd name="connsiteY113" fmla="*/ 211016 h 576776"/>
              <a:gd name="connsiteX114" fmla="*/ 4831004 w 7139780"/>
              <a:gd name="connsiteY114" fmla="*/ 267287 h 576776"/>
              <a:gd name="connsiteX115" fmla="*/ 4774733 w 7139780"/>
              <a:gd name="connsiteY115" fmla="*/ 478302 h 576776"/>
              <a:gd name="connsiteX116" fmla="*/ 4732530 w 7139780"/>
              <a:gd name="connsiteY116" fmla="*/ 492370 h 576776"/>
              <a:gd name="connsiteX117" fmla="*/ 4662192 w 7139780"/>
              <a:gd name="connsiteY117" fmla="*/ 478302 h 576776"/>
              <a:gd name="connsiteX118" fmla="*/ 4648124 w 7139780"/>
              <a:gd name="connsiteY118" fmla="*/ 351693 h 576776"/>
              <a:gd name="connsiteX119" fmla="*/ 4676259 w 7139780"/>
              <a:gd name="connsiteY119" fmla="*/ 323557 h 576776"/>
              <a:gd name="connsiteX120" fmla="*/ 4690327 w 7139780"/>
              <a:gd name="connsiteY120" fmla="*/ 281354 h 576776"/>
              <a:gd name="connsiteX121" fmla="*/ 4732530 w 7139780"/>
              <a:gd name="connsiteY121" fmla="*/ 253219 h 576776"/>
              <a:gd name="connsiteX122" fmla="*/ 4760666 w 7139780"/>
              <a:gd name="connsiteY122" fmla="*/ 225084 h 576776"/>
              <a:gd name="connsiteX123" fmla="*/ 4845072 w 7139780"/>
              <a:gd name="connsiteY123" fmla="*/ 112542 h 576776"/>
              <a:gd name="connsiteX124" fmla="*/ 4887275 w 7139780"/>
              <a:gd name="connsiteY124" fmla="*/ 98474 h 576776"/>
              <a:gd name="connsiteX125" fmla="*/ 4929478 w 7139780"/>
              <a:gd name="connsiteY125" fmla="*/ 70339 h 576776"/>
              <a:gd name="connsiteX126" fmla="*/ 5084222 w 7139780"/>
              <a:gd name="connsiteY126" fmla="*/ 28136 h 576776"/>
              <a:gd name="connsiteX127" fmla="*/ 5126426 w 7139780"/>
              <a:gd name="connsiteY127" fmla="*/ 14068 h 576776"/>
              <a:gd name="connsiteX128" fmla="*/ 5182696 w 7139780"/>
              <a:gd name="connsiteY128" fmla="*/ 0 h 576776"/>
              <a:gd name="connsiteX129" fmla="*/ 5365576 w 7139780"/>
              <a:gd name="connsiteY129" fmla="*/ 14068 h 576776"/>
              <a:gd name="connsiteX130" fmla="*/ 5449982 w 7139780"/>
              <a:gd name="connsiteY130" fmla="*/ 42204 h 576776"/>
              <a:gd name="connsiteX131" fmla="*/ 5548456 w 7139780"/>
              <a:gd name="connsiteY131" fmla="*/ 70339 h 576776"/>
              <a:gd name="connsiteX132" fmla="*/ 5604727 w 7139780"/>
              <a:gd name="connsiteY132" fmla="*/ 126610 h 576776"/>
              <a:gd name="connsiteX133" fmla="*/ 5660998 w 7139780"/>
              <a:gd name="connsiteY133" fmla="*/ 196948 h 576776"/>
              <a:gd name="connsiteX134" fmla="*/ 5660998 w 7139780"/>
              <a:gd name="connsiteY134" fmla="*/ 450167 h 576776"/>
              <a:gd name="connsiteX135" fmla="*/ 5618795 w 7139780"/>
              <a:gd name="connsiteY135" fmla="*/ 464234 h 576776"/>
              <a:gd name="connsiteX136" fmla="*/ 5506253 w 7139780"/>
              <a:gd name="connsiteY136" fmla="*/ 422031 h 576776"/>
              <a:gd name="connsiteX137" fmla="*/ 5534389 w 7139780"/>
              <a:gd name="connsiteY137" fmla="*/ 281354 h 576776"/>
              <a:gd name="connsiteX138" fmla="*/ 5562524 w 7139780"/>
              <a:gd name="connsiteY138" fmla="*/ 239151 h 576776"/>
              <a:gd name="connsiteX139" fmla="*/ 5604727 w 7139780"/>
              <a:gd name="connsiteY139" fmla="*/ 225084 h 576776"/>
              <a:gd name="connsiteX140" fmla="*/ 5689133 w 7139780"/>
              <a:gd name="connsiteY140" fmla="*/ 140677 h 576776"/>
              <a:gd name="connsiteX141" fmla="*/ 5717269 w 7139780"/>
              <a:gd name="connsiteY141" fmla="*/ 112542 h 576776"/>
              <a:gd name="connsiteX142" fmla="*/ 5745404 w 7139780"/>
              <a:gd name="connsiteY142" fmla="*/ 70339 h 576776"/>
              <a:gd name="connsiteX143" fmla="*/ 5829810 w 7139780"/>
              <a:gd name="connsiteY143" fmla="*/ 28136 h 576776"/>
              <a:gd name="connsiteX144" fmla="*/ 6111164 w 7139780"/>
              <a:gd name="connsiteY144" fmla="*/ 0 h 576776"/>
              <a:gd name="connsiteX145" fmla="*/ 6251841 w 7139780"/>
              <a:gd name="connsiteY145" fmla="*/ 28136 h 576776"/>
              <a:gd name="connsiteX146" fmla="*/ 6336247 w 7139780"/>
              <a:gd name="connsiteY146" fmla="*/ 56271 h 576776"/>
              <a:gd name="connsiteX147" fmla="*/ 6392518 w 7139780"/>
              <a:gd name="connsiteY147" fmla="*/ 112542 h 576776"/>
              <a:gd name="connsiteX148" fmla="*/ 6476924 w 7139780"/>
              <a:gd name="connsiteY148" fmla="*/ 154745 h 576776"/>
              <a:gd name="connsiteX149" fmla="*/ 6505059 w 7139780"/>
              <a:gd name="connsiteY149" fmla="*/ 196948 h 576776"/>
              <a:gd name="connsiteX150" fmla="*/ 6533195 w 7139780"/>
              <a:gd name="connsiteY150" fmla="*/ 295422 h 576776"/>
              <a:gd name="connsiteX151" fmla="*/ 6547262 w 7139780"/>
              <a:gd name="connsiteY151" fmla="*/ 337625 h 576776"/>
              <a:gd name="connsiteX152" fmla="*/ 6533195 w 7139780"/>
              <a:gd name="connsiteY152" fmla="*/ 407964 h 576776"/>
              <a:gd name="connsiteX153" fmla="*/ 6505059 w 7139780"/>
              <a:gd name="connsiteY153" fmla="*/ 436099 h 576776"/>
              <a:gd name="connsiteX154" fmla="*/ 6420653 w 7139780"/>
              <a:gd name="connsiteY154" fmla="*/ 478302 h 576776"/>
              <a:gd name="connsiteX155" fmla="*/ 6350315 w 7139780"/>
              <a:gd name="connsiteY155" fmla="*/ 464234 h 576776"/>
              <a:gd name="connsiteX156" fmla="*/ 6336247 w 7139780"/>
              <a:gd name="connsiteY156" fmla="*/ 422031 h 576776"/>
              <a:gd name="connsiteX157" fmla="*/ 6364382 w 7139780"/>
              <a:gd name="connsiteY157" fmla="*/ 281354 h 576776"/>
              <a:gd name="connsiteX158" fmla="*/ 6392518 w 7139780"/>
              <a:gd name="connsiteY158" fmla="*/ 253219 h 576776"/>
              <a:gd name="connsiteX159" fmla="*/ 6448789 w 7139780"/>
              <a:gd name="connsiteY159" fmla="*/ 182880 h 576776"/>
              <a:gd name="connsiteX160" fmla="*/ 6505059 w 7139780"/>
              <a:gd name="connsiteY160" fmla="*/ 126610 h 576776"/>
              <a:gd name="connsiteX161" fmla="*/ 6533195 w 7139780"/>
              <a:gd name="connsiteY161" fmla="*/ 98474 h 576776"/>
              <a:gd name="connsiteX162" fmla="*/ 6617601 w 7139780"/>
              <a:gd name="connsiteY162" fmla="*/ 70339 h 576776"/>
              <a:gd name="connsiteX163" fmla="*/ 6772346 w 7139780"/>
              <a:gd name="connsiteY163" fmla="*/ 126610 h 576776"/>
              <a:gd name="connsiteX164" fmla="*/ 6800481 w 7139780"/>
              <a:gd name="connsiteY164" fmla="*/ 168813 h 576776"/>
              <a:gd name="connsiteX165" fmla="*/ 6814549 w 7139780"/>
              <a:gd name="connsiteY165" fmla="*/ 225084 h 576776"/>
              <a:gd name="connsiteX166" fmla="*/ 6842684 w 7139780"/>
              <a:gd name="connsiteY166" fmla="*/ 309490 h 576776"/>
              <a:gd name="connsiteX167" fmla="*/ 6828616 w 7139780"/>
              <a:gd name="connsiteY167" fmla="*/ 379828 h 576776"/>
              <a:gd name="connsiteX168" fmla="*/ 6758278 w 7139780"/>
              <a:gd name="connsiteY168" fmla="*/ 436099 h 576776"/>
              <a:gd name="connsiteX169" fmla="*/ 6687939 w 7139780"/>
              <a:gd name="connsiteY169" fmla="*/ 478302 h 576776"/>
              <a:gd name="connsiteX170" fmla="*/ 6659804 w 7139780"/>
              <a:gd name="connsiteY170" fmla="*/ 281354 h 576776"/>
              <a:gd name="connsiteX171" fmla="*/ 6687939 w 7139780"/>
              <a:gd name="connsiteY171" fmla="*/ 239151 h 576776"/>
              <a:gd name="connsiteX172" fmla="*/ 6772346 w 7139780"/>
              <a:gd name="connsiteY172" fmla="*/ 211016 h 576776"/>
              <a:gd name="connsiteX173" fmla="*/ 6800481 w 7139780"/>
              <a:gd name="connsiteY173" fmla="*/ 126610 h 576776"/>
              <a:gd name="connsiteX174" fmla="*/ 6814549 w 7139780"/>
              <a:gd name="connsiteY174" fmla="*/ 84407 h 576776"/>
              <a:gd name="connsiteX175" fmla="*/ 6842684 w 7139780"/>
              <a:gd name="connsiteY175" fmla="*/ 56271 h 576776"/>
              <a:gd name="connsiteX176" fmla="*/ 7039632 w 7139780"/>
              <a:gd name="connsiteY176" fmla="*/ 98474 h 576776"/>
              <a:gd name="connsiteX177" fmla="*/ 7067767 w 7139780"/>
              <a:gd name="connsiteY177" fmla="*/ 140677 h 576776"/>
              <a:gd name="connsiteX178" fmla="*/ 7081835 w 7139780"/>
              <a:gd name="connsiteY178" fmla="*/ 253219 h 576776"/>
              <a:gd name="connsiteX179" fmla="*/ 7081835 w 7139780"/>
              <a:gd name="connsiteY179" fmla="*/ 407964 h 576776"/>
              <a:gd name="connsiteX180" fmla="*/ 7053699 w 7139780"/>
              <a:gd name="connsiteY180" fmla="*/ 436099 h 576776"/>
              <a:gd name="connsiteX181" fmla="*/ 6969293 w 7139780"/>
              <a:gd name="connsiteY181" fmla="*/ 464234 h 576776"/>
              <a:gd name="connsiteX182" fmla="*/ 6927090 w 7139780"/>
              <a:gd name="connsiteY182" fmla="*/ 450167 h 576776"/>
              <a:gd name="connsiteX183" fmla="*/ 6969293 w 7139780"/>
              <a:gd name="connsiteY183" fmla="*/ 281354 h 576776"/>
              <a:gd name="connsiteX184" fmla="*/ 7011496 w 7139780"/>
              <a:gd name="connsiteY184" fmla="*/ 267287 h 576776"/>
              <a:gd name="connsiteX185" fmla="*/ 7081835 w 7139780"/>
              <a:gd name="connsiteY185" fmla="*/ 211016 h 576776"/>
              <a:gd name="connsiteX186" fmla="*/ 7138106 w 7139780"/>
              <a:gd name="connsiteY186" fmla="*/ 168813 h 5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7139780" h="576776">
                <a:moveTo>
                  <a:pt x="19853" y="576776"/>
                </a:moveTo>
                <a:cubicBezTo>
                  <a:pt x="43392" y="58940"/>
                  <a:pt x="0" y="393047"/>
                  <a:pt x="47989" y="225084"/>
                </a:cubicBezTo>
                <a:cubicBezTo>
                  <a:pt x="53300" y="206494"/>
                  <a:pt x="54440" y="186584"/>
                  <a:pt x="62056" y="168813"/>
                </a:cubicBezTo>
                <a:cubicBezTo>
                  <a:pt x="75364" y="137760"/>
                  <a:pt x="95640" y="121162"/>
                  <a:pt x="118327" y="98474"/>
                </a:cubicBezTo>
                <a:cubicBezTo>
                  <a:pt x="151152" y="103163"/>
                  <a:pt x="190628" y="92185"/>
                  <a:pt x="216801" y="112542"/>
                </a:cubicBezTo>
                <a:cubicBezTo>
                  <a:pt x="240211" y="130750"/>
                  <a:pt x="244936" y="196948"/>
                  <a:pt x="244936" y="196948"/>
                </a:cubicBezTo>
                <a:cubicBezTo>
                  <a:pt x="255417" y="291272"/>
                  <a:pt x="280709" y="451103"/>
                  <a:pt x="244936" y="534573"/>
                </a:cubicBezTo>
                <a:cubicBezTo>
                  <a:pt x="235517" y="556550"/>
                  <a:pt x="198044" y="525194"/>
                  <a:pt x="174598" y="520505"/>
                </a:cubicBezTo>
                <a:cubicBezTo>
                  <a:pt x="169909" y="506437"/>
                  <a:pt x="160530" y="493131"/>
                  <a:pt x="160530" y="478302"/>
                </a:cubicBezTo>
                <a:cubicBezTo>
                  <a:pt x="160530" y="426919"/>
                  <a:pt x="173849" y="361349"/>
                  <a:pt x="188666" y="309490"/>
                </a:cubicBezTo>
                <a:cubicBezTo>
                  <a:pt x="192740" y="295232"/>
                  <a:pt x="195104" y="280002"/>
                  <a:pt x="202733" y="267287"/>
                </a:cubicBezTo>
                <a:cubicBezTo>
                  <a:pt x="209557" y="255914"/>
                  <a:pt x="221490" y="248530"/>
                  <a:pt x="230869" y="239151"/>
                </a:cubicBezTo>
                <a:cubicBezTo>
                  <a:pt x="270718" y="119597"/>
                  <a:pt x="215141" y="265364"/>
                  <a:pt x="273072" y="168813"/>
                </a:cubicBezTo>
                <a:cubicBezTo>
                  <a:pt x="280701" y="156098"/>
                  <a:pt x="279510" y="139325"/>
                  <a:pt x="287139" y="126610"/>
                </a:cubicBezTo>
                <a:cubicBezTo>
                  <a:pt x="306450" y="94425"/>
                  <a:pt x="324282" y="95472"/>
                  <a:pt x="357478" y="84407"/>
                </a:cubicBezTo>
                <a:cubicBezTo>
                  <a:pt x="385613" y="89096"/>
                  <a:pt x="414040" y="92286"/>
                  <a:pt x="441884" y="98474"/>
                </a:cubicBezTo>
                <a:cubicBezTo>
                  <a:pt x="456360" y="101691"/>
                  <a:pt x="476886" y="99579"/>
                  <a:pt x="484087" y="112542"/>
                </a:cubicBezTo>
                <a:cubicBezTo>
                  <a:pt x="502866" y="146344"/>
                  <a:pt x="499994" y="188400"/>
                  <a:pt x="512222" y="225084"/>
                </a:cubicBezTo>
                <a:lnTo>
                  <a:pt x="540358" y="309490"/>
                </a:lnTo>
                <a:cubicBezTo>
                  <a:pt x="537354" y="357551"/>
                  <a:pt x="595242" y="548640"/>
                  <a:pt x="484087" y="548640"/>
                </a:cubicBezTo>
                <a:cubicBezTo>
                  <a:pt x="464753" y="548640"/>
                  <a:pt x="446573" y="539262"/>
                  <a:pt x="427816" y="534573"/>
                </a:cubicBezTo>
                <a:cubicBezTo>
                  <a:pt x="405806" y="468540"/>
                  <a:pt x="396406" y="459990"/>
                  <a:pt x="427816" y="365760"/>
                </a:cubicBezTo>
                <a:cubicBezTo>
                  <a:pt x="438509" y="333681"/>
                  <a:pt x="465330" y="309489"/>
                  <a:pt x="484087" y="281354"/>
                </a:cubicBezTo>
                <a:cubicBezTo>
                  <a:pt x="493465" y="267286"/>
                  <a:pt x="500267" y="251106"/>
                  <a:pt x="512222" y="239151"/>
                </a:cubicBezTo>
                <a:cubicBezTo>
                  <a:pt x="530979" y="220394"/>
                  <a:pt x="553779" y="204951"/>
                  <a:pt x="568493" y="182880"/>
                </a:cubicBezTo>
                <a:cubicBezTo>
                  <a:pt x="577872" y="168812"/>
                  <a:pt x="583426" y="151239"/>
                  <a:pt x="596629" y="140677"/>
                </a:cubicBezTo>
                <a:cubicBezTo>
                  <a:pt x="608208" y="131414"/>
                  <a:pt x="624764" y="131299"/>
                  <a:pt x="638832" y="126610"/>
                </a:cubicBezTo>
                <a:cubicBezTo>
                  <a:pt x="648210" y="117231"/>
                  <a:pt x="655104" y="104406"/>
                  <a:pt x="666967" y="98474"/>
                </a:cubicBezTo>
                <a:cubicBezTo>
                  <a:pt x="693493" y="85211"/>
                  <a:pt x="723238" y="79717"/>
                  <a:pt x="751373" y="70339"/>
                </a:cubicBezTo>
                <a:cubicBezTo>
                  <a:pt x="811924" y="50155"/>
                  <a:pt x="779183" y="59869"/>
                  <a:pt x="849847" y="42204"/>
                </a:cubicBezTo>
                <a:cubicBezTo>
                  <a:pt x="938942" y="46893"/>
                  <a:pt x="1028250" y="48542"/>
                  <a:pt x="1117133" y="56271"/>
                </a:cubicBezTo>
                <a:cubicBezTo>
                  <a:pt x="1136395" y="57946"/>
                  <a:pt x="1157317" y="59614"/>
                  <a:pt x="1173404" y="70339"/>
                </a:cubicBezTo>
                <a:cubicBezTo>
                  <a:pt x="1300668" y="155182"/>
                  <a:pt x="1105771" y="80619"/>
                  <a:pt x="1243742" y="126610"/>
                </a:cubicBezTo>
                <a:cubicBezTo>
                  <a:pt x="1315028" y="197893"/>
                  <a:pt x="1231164" y="105644"/>
                  <a:pt x="1285946" y="196948"/>
                </a:cubicBezTo>
                <a:cubicBezTo>
                  <a:pt x="1292770" y="208321"/>
                  <a:pt x="1305796" y="214727"/>
                  <a:pt x="1314081" y="225084"/>
                </a:cubicBezTo>
                <a:cubicBezTo>
                  <a:pt x="1345247" y="264042"/>
                  <a:pt x="1341425" y="264915"/>
                  <a:pt x="1356284" y="309490"/>
                </a:cubicBezTo>
                <a:cubicBezTo>
                  <a:pt x="1355294" y="316420"/>
                  <a:pt x="1337253" y="484646"/>
                  <a:pt x="1314081" y="492370"/>
                </a:cubicBezTo>
                <a:lnTo>
                  <a:pt x="1271878" y="506437"/>
                </a:lnTo>
                <a:cubicBezTo>
                  <a:pt x="1239053" y="501748"/>
                  <a:pt x="1187299" y="522476"/>
                  <a:pt x="1173404" y="492370"/>
                </a:cubicBezTo>
                <a:cubicBezTo>
                  <a:pt x="1149741" y="441101"/>
                  <a:pt x="1180009" y="379528"/>
                  <a:pt x="1187472" y="323557"/>
                </a:cubicBezTo>
                <a:cubicBezTo>
                  <a:pt x="1189432" y="308859"/>
                  <a:pt x="1193910" y="294069"/>
                  <a:pt x="1201539" y="281354"/>
                </a:cubicBezTo>
                <a:cubicBezTo>
                  <a:pt x="1218440" y="253186"/>
                  <a:pt x="1248202" y="245378"/>
                  <a:pt x="1271878" y="225084"/>
                </a:cubicBezTo>
                <a:cubicBezTo>
                  <a:pt x="1292018" y="207821"/>
                  <a:pt x="1302984" y="177202"/>
                  <a:pt x="1328149" y="168813"/>
                </a:cubicBezTo>
                <a:cubicBezTo>
                  <a:pt x="1356284" y="159434"/>
                  <a:pt x="1387879" y="157128"/>
                  <a:pt x="1412555" y="140677"/>
                </a:cubicBezTo>
                <a:cubicBezTo>
                  <a:pt x="1470845" y="101817"/>
                  <a:pt x="1438356" y="116643"/>
                  <a:pt x="1511029" y="98474"/>
                </a:cubicBezTo>
                <a:cubicBezTo>
                  <a:pt x="1551308" y="71622"/>
                  <a:pt x="1588118" y="36390"/>
                  <a:pt x="1637638" y="28136"/>
                </a:cubicBezTo>
                <a:cubicBezTo>
                  <a:pt x="1679523" y="21155"/>
                  <a:pt x="1722044" y="18757"/>
                  <a:pt x="1764247" y="14068"/>
                </a:cubicBezTo>
                <a:cubicBezTo>
                  <a:pt x="1904924" y="18757"/>
                  <a:pt x="2046546" y="11199"/>
                  <a:pt x="2186278" y="28136"/>
                </a:cubicBezTo>
                <a:cubicBezTo>
                  <a:pt x="2206028" y="30530"/>
                  <a:pt x="2215745" y="55055"/>
                  <a:pt x="2228481" y="70339"/>
                </a:cubicBezTo>
                <a:cubicBezTo>
                  <a:pt x="2287096" y="140677"/>
                  <a:pt x="2221447" y="89096"/>
                  <a:pt x="2298819" y="140677"/>
                </a:cubicBezTo>
                <a:cubicBezTo>
                  <a:pt x="2303508" y="159434"/>
                  <a:pt x="2307575" y="178358"/>
                  <a:pt x="2312887" y="196948"/>
                </a:cubicBezTo>
                <a:cubicBezTo>
                  <a:pt x="2316961" y="211206"/>
                  <a:pt x="2326955" y="224322"/>
                  <a:pt x="2326955" y="239151"/>
                </a:cubicBezTo>
                <a:cubicBezTo>
                  <a:pt x="2326955" y="309646"/>
                  <a:pt x="2329033" y="381546"/>
                  <a:pt x="2312887" y="450167"/>
                </a:cubicBezTo>
                <a:cubicBezTo>
                  <a:pt x="2309015" y="466625"/>
                  <a:pt x="2286134" y="471435"/>
                  <a:pt x="2270684" y="478302"/>
                </a:cubicBezTo>
                <a:cubicBezTo>
                  <a:pt x="2243583" y="490347"/>
                  <a:pt x="2186278" y="506437"/>
                  <a:pt x="2186278" y="506437"/>
                </a:cubicBezTo>
                <a:cubicBezTo>
                  <a:pt x="2181589" y="492369"/>
                  <a:pt x="2178842" y="477497"/>
                  <a:pt x="2172210" y="464234"/>
                </a:cubicBezTo>
                <a:cubicBezTo>
                  <a:pt x="2164649" y="449112"/>
                  <a:pt x="2150735" y="437571"/>
                  <a:pt x="2144075" y="422031"/>
                </a:cubicBezTo>
                <a:cubicBezTo>
                  <a:pt x="2136459" y="404260"/>
                  <a:pt x="2134696" y="384517"/>
                  <a:pt x="2130007" y="365760"/>
                </a:cubicBezTo>
                <a:cubicBezTo>
                  <a:pt x="2137352" y="292312"/>
                  <a:pt x="2120951" y="234140"/>
                  <a:pt x="2172210" y="182880"/>
                </a:cubicBezTo>
                <a:cubicBezTo>
                  <a:pt x="2184165" y="170925"/>
                  <a:pt x="2198963" y="161612"/>
                  <a:pt x="2214413" y="154745"/>
                </a:cubicBezTo>
                <a:cubicBezTo>
                  <a:pt x="2241514" y="142700"/>
                  <a:pt x="2298819" y="126610"/>
                  <a:pt x="2298819" y="126610"/>
                </a:cubicBezTo>
                <a:cubicBezTo>
                  <a:pt x="2322204" y="103225"/>
                  <a:pt x="2337214" y="84536"/>
                  <a:pt x="2369158" y="70339"/>
                </a:cubicBezTo>
                <a:cubicBezTo>
                  <a:pt x="2456622" y="31467"/>
                  <a:pt x="2490237" y="38537"/>
                  <a:pt x="2594241" y="28136"/>
                </a:cubicBezTo>
                <a:cubicBezTo>
                  <a:pt x="2612998" y="23447"/>
                  <a:pt x="2631922" y="19380"/>
                  <a:pt x="2650512" y="14068"/>
                </a:cubicBezTo>
                <a:cubicBezTo>
                  <a:pt x="2664770" y="9994"/>
                  <a:pt x="2677886" y="0"/>
                  <a:pt x="2692715" y="0"/>
                </a:cubicBezTo>
                <a:cubicBezTo>
                  <a:pt x="2753855" y="0"/>
                  <a:pt x="2814635" y="9379"/>
                  <a:pt x="2875595" y="14068"/>
                </a:cubicBezTo>
                <a:cubicBezTo>
                  <a:pt x="3059034" y="44642"/>
                  <a:pt x="2990287" y="24165"/>
                  <a:pt x="3086610" y="56271"/>
                </a:cubicBezTo>
                <a:cubicBezTo>
                  <a:pt x="3099349" y="65825"/>
                  <a:pt x="3164518" y="116327"/>
                  <a:pt x="3185084" y="126610"/>
                </a:cubicBezTo>
                <a:cubicBezTo>
                  <a:pt x="3198347" y="133242"/>
                  <a:pt x="3213219" y="135988"/>
                  <a:pt x="3227287" y="140677"/>
                </a:cubicBezTo>
                <a:cubicBezTo>
                  <a:pt x="3231976" y="154745"/>
                  <a:pt x="3233726" y="170164"/>
                  <a:pt x="3241355" y="182880"/>
                </a:cubicBezTo>
                <a:cubicBezTo>
                  <a:pt x="3248179" y="194253"/>
                  <a:pt x="3263559" y="199153"/>
                  <a:pt x="3269490" y="211016"/>
                </a:cubicBezTo>
                <a:cubicBezTo>
                  <a:pt x="3282753" y="237542"/>
                  <a:pt x="3297626" y="295422"/>
                  <a:pt x="3297626" y="295422"/>
                </a:cubicBezTo>
                <a:cubicBezTo>
                  <a:pt x="3269026" y="438419"/>
                  <a:pt x="3298328" y="307033"/>
                  <a:pt x="3269490" y="407964"/>
                </a:cubicBezTo>
                <a:cubicBezTo>
                  <a:pt x="3257632" y="449467"/>
                  <a:pt x="3265370" y="469520"/>
                  <a:pt x="3227287" y="492370"/>
                </a:cubicBezTo>
                <a:cubicBezTo>
                  <a:pt x="3214572" y="499999"/>
                  <a:pt x="3199152" y="501748"/>
                  <a:pt x="3185084" y="506437"/>
                </a:cubicBezTo>
                <a:cubicBezTo>
                  <a:pt x="3171016" y="501748"/>
                  <a:pt x="3144978" y="507050"/>
                  <a:pt x="3142881" y="492370"/>
                </a:cubicBezTo>
                <a:cubicBezTo>
                  <a:pt x="3133859" y="429213"/>
                  <a:pt x="3129779" y="322593"/>
                  <a:pt x="3185084" y="267287"/>
                </a:cubicBezTo>
                <a:cubicBezTo>
                  <a:pt x="3197039" y="255332"/>
                  <a:pt x="3213219" y="248530"/>
                  <a:pt x="3227287" y="239151"/>
                </a:cubicBezTo>
                <a:cubicBezTo>
                  <a:pt x="3264802" y="126610"/>
                  <a:pt x="3208530" y="257908"/>
                  <a:pt x="3283558" y="182880"/>
                </a:cubicBezTo>
                <a:cubicBezTo>
                  <a:pt x="3307468" y="158970"/>
                  <a:pt x="3311694" y="117231"/>
                  <a:pt x="3339829" y="98474"/>
                </a:cubicBezTo>
                <a:lnTo>
                  <a:pt x="3424235" y="42204"/>
                </a:lnTo>
                <a:cubicBezTo>
                  <a:pt x="3447681" y="46893"/>
                  <a:pt x="3472596" y="46852"/>
                  <a:pt x="3494573" y="56271"/>
                </a:cubicBezTo>
                <a:cubicBezTo>
                  <a:pt x="3534430" y="73353"/>
                  <a:pt x="3529457" y="121808"/>
                  <a:pt x="3536776" y="154745"/>
                </a:cubicBezTo>
                <a:cubicBezTo>
                  <a:pt x="3548551" y="207735"/>
                  <a:pt x="3549247" y="206224"/>
                  <a:pt x="3564912" y="253219"/>
                </a:cubicBezTo>
                <a:cubicBezTo>
                  <a:pt x="3561909" y="301268"/>
                  <a:pt x="3619795" y="492370"/>
                  <a:pt x="3508641" y="492370"/>
                </a:cubicBezTo>
                <a:cubicBezTo>
                  <a:pt x="3489307" y="492370"/>
                  <a:pt x="3471127" y="482991"/>
                  <a:pt x="3452370" y="478302"/>
                </a:cubicBezTo>
                <a:cubicBezTo>
                  <a:pt x="3459447" y="407534"/>
                  <a:pt x="3464640" y="324619"/>
                  <a:pt x="3480506" y="253219"/>
                </a:cubicBezTo>
                <a:cubicBezTo>
                  <a:pt x="3483723" y="238744"/>
                  <a:pt x="3486944" y="223731"/>
                  <a:pt x="3494573" y="211016"/>
                </a:cubicBezTo>
                <a:cubicBezTo>
                  <a:pt x="3507937" y="188743"/>
                  <a:pt x="3545743" y="167524"/>
                  <a:pt x="3564912" y="154745"/>
                </a:cubicBezTo>
                <a:cubicBezTo>
                  <a:pt x="3574290" y="140677"/>
                  <a:pt x="3581092" y="124497"/>
                  <a:pt x="3593047" y="112542"/>
                </a:cubicBezTo>
                <a:cubicBezTo>
                  <a:pt x="3605002" y="100587"/>
                  <a:pt x="3622048" y="94969"/>
                  <a:pt x="3635250" y="84407"/>
                </a:cubicBezTo>
                <a:cubicBezTo>
                  <a:pt x="3645607" y="76121"/>
                  <a:pt x="3654007" y="65650"/>
                  <a:pt x="3663386" y="56271"/>
                </a:cubicBezTo>
                <a:cubicBezTo>
                  <a:pt x="3700900" y="60960"/>
                  <a:pt x="3738731" y="63576"/>
                  <a:pt x="3775927" y="70339"/>
                </a:cubicBezTo>
                <a:cubicBezTo>
                  <a:pt x="3790516" y="72992"/>
                  <a:pt x="3809511" y="72340"/>
                  <a:pt x="3818130" y="84407"/>
                </a:cubicBezTo>
                <a:cubicBezTo>
                  <a:pt x="3835368" y="108540"/>
                  <a:pt x="3846266" y="168813"/>
                  <a:pt x="3846266" y="168813"/>
                </a:cubicBezTo>
                <a:cubicBezTo>
                  <a:pt x="3850955" y="215705"/>
                  <a:pt x="3851648" y="263171"/>
                  <a:pt x="3860333" y="309490"/>
                </a:cubicBezTo>
                <a:cubicBezTo>
                  <a:pt x="3865798" y="338639"/>
                  <a:pt x="3888469" y="393896"/>
                  <a:pt x="3888469" y="393896"/>
                </a:cubicBezTo>
                <a:cubicBezTo>
                  <a:pt x="3880022" y="427684"/>
                  <a:pt x="3876625" y="468084"/>
                  <a:pt x="3846266" y="492370"/>
                </a:cubicBezTo>
                <a:cubicBezTo>
                  <a:pt x="3834687" y="501633"/>
                  <a:pt x="3818130" y="501748"/>
                  <a:pt x="3804062" y="506437"/>
                </a:cubicBezTo>
                <a:cubicBezTo>
                  <a:pt x="3785305" y="501748"/>
                  <a:pt x="3761463" y="506041"/>
                  <a:pt x="3747792" y="492370"/>
                </a:cubicBezTo>
                <a:cubicBezTo>
                  <a:pt x="3734121" y="478699"/>
                  <a:pt x="3733724" y="455433"/>
                  <a:pt x="3733724" y="436099"/>
                </a:cubicBezTo>
                <a:cubicBezTo>
                  <a:pt x="3733724" y="334812"/>
                  <a:pt x="3734475" y="350942"/>
                  <a:pt x="3789995" y="295422"/>
                </a:cubicBezTo>
                <a:cubicBezTo>
                  <a:pt x="3829844" y="175871"/>
                  <a:pt x="3774268" y="321633"/>
                  <a:pt x="3832198" y="225084"/>
                </a:cubicBezTo>
                <a:cubicBezTo>
                  <a:pt x="3877499" y="149583"/>
                  <a:pt x="3804413" y="210782"/>
                  <a:pt x="3888469" y="154745"/>
                </a:cubicBezTo>
                <a:cubicBezTo>
                  <a:pt x="3899534" y="121547"/>
                  <a:pt x="3898486" y="103718"/>
                  <a:pt x="3930672" y="84407"/>
                </a:cubicBezTo>
                <a:cubicBezTo>
                  <a:pt x="3943388" y="76778"/>
                  <a:pt x="3959612" y="76971"/>
                  <a:pt x="3972875" y="70339"/>
                </a:cubicBezTo>
                <a:cubicBezTo>
                  <a:pt x="3987997" y="62778"/>
                  <a:pt x="3999956" y="49765"/>
                  <a:pt x="4015078" y="42204"/>
                </a:cubicBezTo>
                <a:cubicBezTo>
                  <a:pt x="4049711" y="24888"/>
                  <a:pt x="4109266" y="19472"/>
                  <a:pt x="4141687" y="14068"/>
                </a:cubicBezTo>
                <a:cubicBezTo>
                  <a:pt x="4277675" y="18757"/>
                  <a:pt x="4414214" y="15029"/>
                  <a:pt x="4549650" y="28136"/>
                </a:cubicBezTo>
                <a:cubicBezTo>
                  <a:pt x="4562852" y="29414"/>
                  <a:pt x="4566413" y="49447"/>
                  <a:pt x="4577786" y="56271"/>
                </a:cubicBezTo>
                <a:cubicBezTo>
                  <a:pt x="4590502" y="63900"/>
                  <a:pt x="4606726" y="63707"/>
                  <a:pt x="4619989" y="70339"/>
                </a:cubicBezTo>
                <a:cubicBezTo>
                  <a:pt x="4672166" y="96428"/>
                  <a:pt x="4651070" y="93895"/>
                  <a:pt x="4690327" y="126610"/>
                </a:cubicBezTo>
                <a:cubicBezTo>
                  <a:pt x="4708339" y="141620"/>
                  <a:pt x="4727841" y="154745"/>
                  <a:pt x="4746598" y="168813"/>
                </a:cubicBezTo>
                <a:cubicBezTo>
                  <a:pt x="4755976" y="182881"/>
                  <a:pt x="4763730" y="198179"/>
                  <a:pt x="4774733" y="211016"/>
                </a:cubicBezTo>
                <a:cubicBezTo>
                  <a:pt x="4791996" y="231156"/>
                  <a:pt x="4831004" y="267287"/>
                  <a:pt x="4831004" y="267287"/>
                </a:cubicBezTo>
                <a:cubicBezTo>
                  <a:pt x="4820127" y="408687"/>
                  <a:pt x="4866567" y="432385"/>
                  <a:pt x="4774733" y="478302"/>
                </a:cubicBezTo>
                <a:cubicBezTo>
                  <a:pt x="4761470" y="484934"/>
                  <a:pt x="4746598" y="487681"/>
                  <a:pt x="4732530" y="492370"/>
                </a:cubicBezTo>
                <a:cubicBezTo>
                  <a:pt x="4709084" y="487681"/>
                  <a:pt x="4684169" y="487721"/>
                  <a:pt x="4662192" y="478302"/>
                </a:cubicBezTo>
                <a:cubicBezTo>
                  <a:pt x="4609453" y="455700"/>
                  <a:pt x="4635071" y="390851"/>
                  <a:pt x="4648124" y="351693"/>
                </a:cubicBezTo>
                <a:cubicBezTo>
                  <a:pt x="4652318" y="339110"/>
                  <a:pt x="4666881" y="332936"/>
                  <a:pt x="4676259" y="323557"/>
                </a:cubicBezTo>
                <a:cubicBezTo>
                  <a:pt x="4680948" y="309489"/>
                  <a:pt x="4681064" y="292933"/>
                  <a:pt x="4690327" y="281354"/>
                </a:cubicBezTo>
                <a:cubicBezTo>
                  <a:pt x="4700889" y="268152"/>
                  <a:pt x="4719328" y="263781"/>
                  <a:pt x="4732530" y="253219"/>
                </a:cubicBezTo>
                <a:cubicBezTo>
                  <a:pt x="4742887" y="244934"/>
                  <a:pt x="4752708" y="235695"/>
                  <a:pt x="4760666" y="225084"/>
                </a:cubicBezTo>
                <a:cubicBezTo>
                  <a:pt x="4766384" y="217460"/>
                  <a:pt x="4815739" y="130142"/>
                  <a:pt x="4845072" y="112542"/>
                </a:cubicBezTo>
                <a:cubicBezTo>
                  <a:pt x="4857788" y="104913"/>
                  <a:pt x="4874012" y="105106"/>
                  <a:pt x="4887275" y="98474"/>
                </a:cubicBezTo>
                <a:cubicBezTo>
                  <a:pt x="4902397" y="90913"/>
                  <a:pt x="4914028" y="77206"/>
                  <a:pt x="4929478" y="70339"/>
                </a:cubicBezTo>
                <a:cubicBezTo>
                  <a:pt x="5007081" y="35849"/>
                  <a:pt x="5008575" y="47048"/>
                  <a:pt x="5084222" y="28136"/>
                </a:cubicBezTo>
                <a:cubicBezTo>
                  <a:pt x="5098608" y="24539"/>
                  <a:pt x="5112168" y="18142"/>
                  <a:pt x="5126426" y="14068"/>
                </a:cubicBezTo>
                <a:cubicBezTo>
                  <a:pt x="5145016" y="8756"/>
                  <a:pt x="5163939" y="4689"/>
                  <a:pt x="5182696" y="0"/>
                </a:cubicBezTo>
                <a:cubicBezTo>
                  <a:pt x="5243656" y="4689"/>
                  <a:pt x="5305184" y="4532"/>
                  <a:pt x="5365576" y="14068"/>
                </a:cubicBezTo>
                <a:cubicBezTo>
                  <a:pt x="5394870" y="18694"/>
                  <a:pt x="5421210" y="35011"/>
                  <a:pt x="5449982" y="42204"/>
                </a:cubicBezTo>
                <a:cubicBezTo>
                  <a:pt x="5520639" y="59867"/>
                  <a:pt x="5487911" y="50157"/>
                  <a:pt x="5548456" y="70339"/>
                </a:cubicBezTo>
                <a:cubicBezTo>
                  <a:pt x="5567213" y="89096"/>
                  <a:pt x="5590013" y="104539"/>
                  <a:pt x="5604727" y="126610"/>
                </a:cubicBezTo>
                <a:cubicBezTo>
                  <a:pt x="5640219" y="179849"/>
                  <a:pt x="5620907" y="156858"/>
                  <a:pt x="5660998" y="196948"/>
                </a:cubicBezTo>
                <a:cubicBezTo>
                  <a:pt x="5692383" y="291100"/>
                  <a:pt x="5699709" y="295323"/>
                  <a:pt x="5660998" y="450167"/>
                </a:cubicBezTo>
                <a:cubicBezTo>
                  <a:pt x="5657402" y="464553"/>
                  <a:pt x="5632863" y="459545"/>
                  <a:pt x="5618795" y="464234"/>
                </a:cubicBezTo>
                <a:cubicBezTo>
                  <a:pt x="5615387" y="463666"/>
                  <a:pt x="5510810" y="463045"/>
                  <a:pt x="5506253" y="422031"/>
                </a:cubicBezTo>
                <a:cubicBezTo>
                  <a:pt x="5503896" y="400821"/>
                  <a:pt x="5518119" y="313895"/>
                  <a:pt x="5534389" y="281354"/>
                </a:cubicBezTo>
                <a:cubicBezTo>
                  <a:pt x="5541950" y="266232"/>
                  <a:pt x="5549322" y="249713"/>
                  <a:pt x="5562524" y="239151"/>
                </a:cubicBezTo>
                <a:cubicBezTo>
                  <a:pt x="5574103" y="229888"/>
                  <a:pt x="5590659" y="229773"/>
                  <a:pt x="5604727" y="225084"/>
                </a:cubicBezTo>
                <a:lnTo>
                  <a:pt x="5689133" y="140677"/>
                </a:lnTo>
                <a:cubicBezTo>
                  <a:pt x="5698512" y="131298"/>
                  <a:pt x="5709912" y="123578"/>
                  <a:pt x="5717269" y="112542"/>
                </a:cubicBezTo>
                <a:cubicBezTo>
                  <a:pt x="5726647" y="98474"/>
                  <a:pt x="5733449" y="82294"/>
                  <a:pt x="5745404" y="70339"/>
                </a:cubicBezTo>
                <a:cubicBezTo>
                  <a:pt x="5763542" y="52201"/>
                  <a:pt x="5803495" y="31568"/>
                  <a:pt x="5829810" y="28136"/>
                </a:cubicBezTo>
                <a:cubicBezTo>
                  <a:pt x="5923271" y="15945"/>
                  <a:pt x="6111164" y="0"/>
                  <a:pt x="6111164" y="0"/>
                </a:cubicBezTo>
                <a:cubicBezTo>
                  <a:pt x="6168205" y="9507"/>
                  <a:pt x="6199375" y="12396"/>
                  <a:pt x="6251841" y="28136"/>
                </a:cubicBezTo>
                <a:cubicBezTo>
                  <a:pt x="6280247" y="36658"/>
                  <a:pt x="6336247" y="56271"/>
                  <a:pt x="6336247" y="56271"/>
                </a:cubicBezTo>
                <a:cubicBezTo>
                  <a:pt x="6355004" y="75028"/>
                  <a:pt x="6367353" y="104153"/>
                  <a:pt x="6392518" y="112542"/>
                </a:cubicBezTo>
                <a:cubicBezTo>
                  <a:pt x="6450761" y="131957"/>
                  <a:pt x="6422383" y="118385"/>
                  <a:pt x="6476924" y="154745"/>
                </a:cubicBezTo>
                <a:cubicBezTo>
                  <a:pt x="6486302" y="168813"/>
                  <a:pt x="6497498" y="181826"/>
                  <a:pt x="6505059" y="196948"/>
                </a:cubicBezTo>
                <a:cubicBezTo>
                  <a:pt x="6516303" y="219435"/>
                  <a:pt x="6527185" y="274387"/>
                  <a:pt x="6533195" y="295422"/>
                </a:cubicBezTo>
                <a:cubicBezTo>
                  <a:pt x="6537269" y="309680"/>
                  <a:pt x="6542573" y="323557"/>
                  <a:pt x="6547262" y="337625"/>
                </a:cubicBezTo>
                <a:cubicBezTo>
                  <a:pt x="6542573" y="361071"/>
                  <a:pt x="6542614" y="385987"/>
                  <a:pt x="6533195" y="407964"/>
                </a:cubicBezTo>
                <a:cubicBezTo>
                  <a:pt x="6527970" y="420155"/>
                  <a:pt x="6515416" y="427814"/>
                  <a:pt x="6505059" y="436099"/>
                </a:cubicBezTo>
                <a:cubicBezTo>
                  <a:pt x="6466101" y="467265"/>
                  <a:pt x="6465228" y="463443"/>
                  <a:pt x="6420653" y="478302"/>
                </a:cubicBezTo>
                <a:cubicBezTo>
                  <a:pt x="6397207" y="473613"/>
                  <a:pt x="6370210" y="477497"/>
                  <a:pt x="6350315" y="464234"/>
                </a:cubicBezTo>
                <a:cubicBezTo>
                  <a:pt x="6337977" y="456009"/>
                  <a:pt x="6336247" y="436860"/>
                  <a:pt x="6336247" y="422031"/>
                </a:cubicBezTo>
                <a:cubicBezTo>
                  <a:pt x="6336247" y="409028"/>
                  <a:pt x="6347059" y="310225"/>
                  <a:pt x="6364382" y="281354"/>
                </a:cubicBezTo>
                <a:cubicBezTo>
                  <a:pt x="6371206" y="269981"/>
                  <a:pt x="6384232" y="263576"/>
                  <a:pt x="6392518" y="253219"/>
                </a:cubicBezTo>
                <a:cubicBezTo>
                  <a:pt x="6463509" y="164482"/>
                  <a:pt x="6380850" y="250819"/>
                  <a:pt x="6448789" y="182880"/>
                </a:cubicBezTo>
                <a:cubicBezTo>
                  <a:pt x="6473797" y="107852"/>
                  <a:pt x="6442536" y="164123"/>
                  <a:pt x="6505059" y="126610"/>
                </a:cubicBezTo>
                <a:cubicBezTo>
                  <a:pt x="6516432" y="119786"/>
                  <a:pt x="6521332" y="104406"/>
                  <a:pt x="6533195" y="98474"/>
                </a:cubicBezTo>
                <a:cubicBezTo>
                  <a:pt x="6559721" y="85211"/>
                  <a:pt x="6617601" y="70339"/>
                  <a:pt x="6617601" y="70339"/>
                </a:cubicBezTo>
                <a:cubicBezTo>
                  <a:pt x="6710612" y="91008"/>
                  <a:pt x="6727920" y="71077"/>
                  <a:pt x="6772346" y="126610"/>
                </a:cubicBezTo>
                <a:cubicBezTo>
                  <a:pt x="6782908" y="139812"/>
                  <a:pt x="6791103" y="154745"/>
                  <a:pt x="6800481" y="168813"/>
                </a:cubicBezTo>
                <a:cubicBezTo>
                  <a:pt x="6805170" y="187570"/>
                  <a:pt x="6808993" y="206565"/>
                  <a:pt x="6814549" y="225084"/>
                </a:cubicBezTo>
                <a:cubicBezTo>
                  <a:pt x="6823071" y="253490"/>
                  <a:pt x="6842684" y="309490"/>
                  <a:pt x="6842684" y="309490"/>
                </a:cubicBezTo>
                <a:cubicBezTo>
                  <a:pt x="6837995" y="332936"/>
                  <a:pt x="6838035" y="357851"/>
                  <a:pt x="6828616" y="379828"/>
                </a:cubicBezTo>
                <a:cubicBezTo>
                  <a:pt x="6819754" y="400506"/>
                  <a:pt x="6771709" y="425355"/>
                  <a:pt x="6758278" y="436099"/>
                </a:cubicBezTo>
                <a:cubicBezTo>
                  <a:pt x="6703105" y="480237"/>
                  <a:pt x="6761230" y="453871"/>
                  <a:pt x="6687939" y="478302"/>
                </a:cubicBezTo>
                <a:cubicBezTo>
                  <a:pt x="6592723" y="446563"/>
                  <a:pt x="6624028" y="472162"/>
                  <a:pt x="6659804" y="281354"/>
                </a:cubicBezTo>
                <a:cubicBezTo>
                  <a:pt x="6662920" y="264736"/>
                  <a:pt x="6673602" y="248112"/>
                  <a:pt x="6687939" y="239151"/>
                </a:cubicBezTo>
                <a:cubicBezTo>
                  <a:pt x="6713089" y="223433"/>
                  <a:pt x="6772346" y="211016"/>
                  <a:pt x="6772346" y="211016"/>
                </a:cubicBezTo>
                <a:lnTo>
                  <a:pt x="6800481" y="126610"/>
                </a:lnTo>
                <a:cubicBezTo>
                  <a:pt x="6805170" y="112542"/>
                  <a:pt x="6804064" y="94893"/>
                  <a:pt x="6814549" y="84407"/>
                </a:cubicBezTo>
                <a:lnTo>
                  <a:pt x="6842684" y="56271"/>
                </a:lnTo>
                <a:cubicBezTo>
                  <a:pt x="6962613" y="66265"/>
                  <a:pt x="6986155" y="31628"/>
                  <a:pt x="7039632" y="98474"/>
                </a:cubicBezTo>
                <a:cubicBezTo>
                  <a:pt x="7050194" y="111676"/>
                  <a:pt x="7058389" y="126609"/>
                  <a:pt x="7067767" y="140677"/>
                </a:cubicBezTo>
                <a:cubicBezTo>
                  <a:pt x="7072456" y="178191"/>
                  <a:pt x="7075072" y="216023"/>
                  <a:pt x="7081835" y="253219"/>
                </a:cubicBezTo>
                <a:cubicBezTo>
                  <a:pt x="7097196" y="337706"/>
                  <a:pt x="7124921" y="264344"/>
                  <a:pt x="7081835" y="407964"/>
                </a:cubicBezTo>
                <a:cubicBezTo>
                  <a:pt x="7078024" y="420668"/>
                  <a:pt x="7065562" y="430168"/>
                  <a:pt x="7053699" y="436099"/>
                </a:cubicBezTo>
                <a:cubicBezTo>
                  <a:pt x="7027173" y="449362"/>
                  <a:pt x="6969293" y="464234"/>
                  <a:pt x="6969293" y="464234"/>
                </a:cubicBezTo>
                <a:cubicBezTo>
                  <a:pt x="6955225" y="459545"/>
                  <a:pt x="6929998" y="464708"/>
                  <a:pt x="6927090" y="450167"/>
                </a:cubicBezTo>
                <a:cubicBezTo>
                  <a:pt x="6920230" y="415866"/>
                  <a:pt x="6926680" y="315444"/>
                  <a:pt x="6969293" y="281354"/>
                </a:cubicBezTo>
                <a:cubicBezTo>
                  <a:pt x="6980872" y="272091"/>
                  <a:pt x="6997428" y="271976"/>
                  <a:pt x="7011496" y="267287"/>
                </a:cubicBezTo>
                <a:cubicBezTo>
                  <a:pt x="7037666" y="241117"/>
                  <a:pt x="7046342" y="228763"/>
                  <a:pt x="7081835" y="211016"/>
                </a:cubicBezTo>
                <a:cubicBezTo>
                  <a:pt x="7139780" y="182044"/>
                  <a:pt x="7113309" y="218405"/>
                  <a:pt x="7138106" y="16881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000364" y="3714752"/>
            <a:ext cx="704856" cy="1111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572000" y="5715016"/>
            <a:ext cx="414340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86380" y="585789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Smjer širenja vala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427038"/>
            <a:ext cx="818676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Vrste valova s obzirom na smjer titranja čestica</a:t>
            </a:r>
            <a:endParaRPr kumimoji="0" lang="hr-H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5" grpId="0"/>
      <p:bldP spid="16" grpId="0" animBg="1"/>
      <p:bldP spid="17" grpId="0"/>
      <p:bldP spid="24" grpId="0"/>
      <p:bldP spid="27" grpId="0"/>
      <p:bldP spid="18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Valna duljina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Valna duljina (    )</a:t>
            </a:r>
          </a:p>
          <a:p>
            <a:pPr lvl="1">
              <a:buNone/>
            </a:pPr>
            <a:r>
              <a:rPr lang="hr-HR" sz="2400" dirty="0"/>
              <a:t>- udaljenost koju val prijeđe za vrijeme jednog titraja</a:t>
            </a:r>
          </a:p>
          <a:p>
            <a:pPr lvl="1">
              <a:buNone/>
            </a:pPr>
            <a:r>
              <a:rPr lang="hr-HR" sz="2400" dirty="0"/>
              <a:t>- udaljenost između dva susjedna brijega ili dva susjedna dola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43174" y="1643050"/>
          <a:ext cx="355602" cy="3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1643050"/>
                        <a:ext cx="355602" cy="374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http://www.astro.hr/ucionica/05-ems/wavelentg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643314"/>
            <a:ext cx="364333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600325" y="356235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492500" y="36449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2627313" y="2565400"/>
            <a:ext cx="936625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1331913" y="3644900"/>
            <a:ext cx="1223962" cy="720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627313" y="3644900"/>
            <a:ext cx="1008062" cy="936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3203575" y="2060575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 flipV="1">
            <a:off x="2627313" y="3716338"/>
            <a:ext cx="288925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1331913" y="1773238"/>
            <a:ext cx="8636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1042988" y="1773238"/>
            <a:ext cx="1368425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 flipV="1">
            <a:off x="1476375" y="1773238"/>
            <a:ext cx="719138" cy="71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461000" y="4470400"/>
            <a:ext cx="26812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5461000" y="4887913"/>
            <a:ext cx="26812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461000" y="5310188"/>
            <a:ext cx="26812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V="1">
            <a:off x="7667625" y="3716338"/>
            <a:ext cx="306388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V="1">
            <a:off x="7164388" y="5715000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V="1">
            <a:off x="7667625" y="5715000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7164388" y="594995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 flipV="1">
            <a:off x="5940425" y="3789363"/>
            <a:ext cx="1195388" cy="527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 flipH="1" flipV="1">
            <a:off x="5651500" y="3789363"/>
            <a:ext cx="982663" cy="527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 flipH="1" flipV="1">
            <a:off x="5435600" y="3789363"/>
            <a:ext cx="695325" cy="527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H="1" flipV="1">
            <a:off x="6084888" y="3789363"/>
            <a:ext cx="1554162" cy="392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316288" y="519113"/>
            <a:ext cx="2857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Prikazivanje vala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4787900" y="2924175"/>
            <a:ext cx="159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hr-HR" sz="2400"/>
              <a:t>valne crte </a:t>
            </a:r>
          </a:p>
          <a:p>
            <a:pPr algn="ctr"/>
            <a:r>
              <a:rPr lang="hr-HR" sz="2400"/>
              <a:t>(plohe)</a:t>
            </a:r>
            <a:endParaRPr lang="hr-HR"/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7019925" y="3211513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valna fronta</a:t>
            </a:r>
            <a:endParaRPr lang="hr-HR"/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7235825" y="5516563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</a:t>
            </a:r>
            <a:r>
              <a:rPr lang="hr-HR"/>
              <a:t> </a:t>
            </a:r>
          </a:p>
        </p:txBody>
      </p:sp>
      <p:sp>
        <p:nvSpPr>
          <p:cNvPr id="25642" name="Rectangle 42"/>
          <p:cNvSpPr>
            <a:spLocks noChangeArrowheads="1"/>
          </p:cNvSpPr>
          <p:nvPr/>
        </p:nvSpPr>
        <p:spPr bwMode="auto">
          <a:xfrm>
            <a:off x="8172450" y="4219575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zraka</a:t>
            </a:r>
          </a:p>
        </p:txBody>
      </p:sp>
      <p:sp>
        <p:nvSpPr>
          <p:cNvPr id="25644" name="Rectangle 44"/>
          <p:cNvSpPr>
            <a:spLocks noChangeArrowheads="1"/>
          </p:cNvSpPr>
          <p:nvPr/>
        </p:nvSpPr>
        <p:spPr bwMode="auto">
          <a:xfrm>
            <a:off x="3436938" y="32131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i="1">
                <a:sym typeface="Symbol" pitchFamily="18" charset="2"/>
              </a:rPr>
              <a:t></a:t>
            </a:r>
            <a:r>
              <a:rPr lang="hr-HR"/>
              <a:t> </a:t>
            </a: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0" y="1214422"/>
            <a:ext cx="6280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valne crte (plohe) – skup točaka koje titraju u fazi</a:t>
            </a:r>
            <a:endParaRPr lang="hr-HR" dirty="0"/>
          </a:p>
        </p:txBody>
      </p:sp>
      <p:sp>
        <p:nvSpPr>
          <p:cNvPr id="25646" name="Rectangle 46"/>
          <p:cNvSpPr>
            <a:spLocks noChangeArrowheads="1"/>
          </p:cNvSpPr>
          <p:nvPr/>
        </p:nvSpPr>
        <p:spPr bwMode="auto">
          <a:xfrm>
            <a:off x="395288" y="4221163"/>
            <a:ext cx="12477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hr-HR" sz="2400" dirty="0"/>
              <a:t>Valna zraka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2892930" y="1714488"/>
            <a:ext cx="62510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 dirty="0"/>
              <a:t>valna fronta (skup točaka do kojih se val proširio)</a:t>
            </a:r>
            <a:endParaRPr lang="hr-HR" dirty="0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2124075" y="5013325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izvor vala</a:t>
            </a:r>
          </a:p>
        </p:txBody>
      </p:sp>
      <p:sp>
        <p:nvSpPr>
          <p:cNvPr id="25649" name="Rectangle 49"/>
          <p:cNvSpPr>
            <a:spLocks noChangeArrowheads="1"/>
          </p:cNvSpPr>
          <p:nvPr/>
        </p:nvSpPr>
        <p:spPr bwMode="auto">
          <a:xfrm>
            <a:off x="971550" y="5775325"/>
            <a:ext cx="3233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kružni (kuglasti) val</a:t>
            </a:r>
          </a:p>
        </p:txBody>
      </p:sp>
      <p:sp>
        <p:nvSpPr>
          <p:cNvPr id="25650" name="Rectangle 50"/>
          <p:cNvSpPr>
            <a:spLocks noChangeArrowheads="1"/>
          </p:cNvSpPr>
          <p:nvPr/>
        </p:nvSpPr>
        <p:spPr bwMode="auto">
          <a:xfrm>
            <a:off x="6084888" y="239077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800"/>
              <a:t>ravni val</a:t>
            </a:r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2555875" y="35734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2484438" y="3498850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2411413" y="3425825"/>
            <a:ext cx="360362" cy="3603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2339975" y="3354388"/>
            <a:ext cx="503238" cy="503237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2266950" y="3282950"/>
            <a:ext cx="649288" cy="6477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2195513" y="3209925"/>
            <a:ext cx="792162" cy="7921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86" name="Oval 86"/>
          <p:cNvSpPr>
            <a:spLocks noChangeArrowheads="1"/>
          </p:cNvSpPr>
          <p:nvPr/>
        </p:nvSpPr>
        <p:spPr bwMode="auto">
          <a:xfrm>
            <a:off x="2122488" y="3136900"/>
            <a:ext cx="936625" cy="9366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87" name="Oval 87"/>
          <p:cNvSpPr>
            <a:spLocks noChangeArrowheads="1"/>
          </p:cNvSpPr>
          <p:nvPr/>
        </p:nvSpPr>
        <p:spPr bwMode="auto">
          <a:xfrm>
            <a:off x="2052638" y="3067050"/>
            <a:ext cx="1079500" cy="108108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88" name="Oval 88"/>
          <p:cNvSpPr>
            <a:spLocks noChangeArrowheads="1"/>
          </p:cNvSpPr>
          <p:nvPr/>
        </p:nvSpPr>
        <p:spPr bwMode="auto">
          <a:xfrm>
            <a:off x="1979613" y="2994025"/>
            <a:ext cx="1223962" cy="12239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89" name="Oval 89"/>
          <p:cNvSpPr>
            <a:spLocks noChangeArrowheads="1"/>
          </p:cNvSpPr>
          <p:nvPr/>
        </p:nvSpPr>
        <p:spPr bwMode="auto">
          <a:xfrm>
            <a:off x="1835150" y="2851150"/>
            <a:ext cx="1512888" cy="151288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90" name="Oval 90"/>
          <p:cNvSpPr>
            <a:spLocks noChangeArrowheads="1"/>
          </p:cNvSpPr>
          <p:nvPr/>
        </p:nvSpPr>
        <p:spPr bwMode="auto">
          <a:xfrm>
            <a:off x="1908175" y="2924175"/>
            <a:ext cx="1368425" cy="13684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91" name="Oval 91"/>
          <p:cNvSpPr>
            <a:spLocks noChangeArrowheads="1"/>
          </p:cNvSpPr>
          <p:nvPr/>
        </p:nvSpPr>
        <p:spPr bwMode="auto">
          <a:xfrm>
            <a:off x="1763713" y="2779713"/>
            <a:ext cx="1657350" cy="165576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692" name="Oval 92"/>
          <p:cNvSpPr>
            <a:spLocks noChangeArrowheads="1"/>
          </p:cNvSpPr>
          <p:nvPr/>
        </p:nvSpPr>
        <p:spPr bwMode="auto">
          <a:xfrm>
            <a:off x="1692275" y="2706688"/>
            <a:ext cx="1800225" cy="18002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759" name="Line 159"/>
          <p:cNvSpPr>
            <a:spLocks noChangeShapeType="1"/>
          </p:cNvSpPr>
          <p:nvPr/>
        </p:nvSpPr>
        <p:spPr bwMode="auto">
          <a:xfrm>
            <a:off x="5651500" y="4221163"/>
            <a:ext cx="0" cy="1379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60" name="Line 160"/>
          <p:cNvSpPr>
            <a:spLocks noChangeShapeType="1"/>
          </p:cNvSpPr>
          <p:nvPr/>
        </p:nvSpPr>
        <p:spPr bwMode="auto">
          <a:xfrm>
            <a:off x="57245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61" name="Line 161"/>
          <p:cNvSpPr>
            <a:spLocks noChangeShapeType="1"/>
          </p:cNvSpPr>
          <p:nvPr/>
        </p:nvSpPr>
        <p:spPr bwMode="auto">
          <a:xfrm>
            <a:off x="57959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62" name="Line 162"/>
          <p:cNvSpPr>
            <a:spLocks noChangeShapeType="1"/>
          </p:cNvSpPr>
          <p:nvPr/>
        </p:nvSpPr>
        <p:spPr bwMode="auto">
          <a:xfrm>
            <a:off x="5867400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63" name="Line 163"/>
          <p:cNvSpPr>
            <a:spLocks noChangeShapeType="1"/>
          </p:cNvSpPr>
          <p:nvPr/>
        </p:nvSpPr>
        <p:spPr bwMode="auto">
          <a:xfrm>
            <a:off x="59404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64" name="Line 164"/>
          <p:cNvSpPr>
            <a:spLocks noChangeShapeType="1"/>
          </p:cNvSpPr>
          <p:nvPr/>
        </p:nvSpPr>
        <p:spPr bwMode="auto">
          <a:xfrm>
            <a:off x="60118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65" name="Line 165"/>
          <p:cNvSpPr>
            <a:spLocks noChangeShapeType="1"/>
          </p:cNvSpPr>
          <p:nvPr/>
        </p:nvSpPr>
        <p:spPr bwMode="auto">
          <a:xfrm>
            <a:off x="6084888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76" name="Line 176"/>
          <p:cNvSpPr>
            <a:spLocks noChangeShapeType="1"/>
          </p:cNvSpPr>
          <p:nvPr/>
        </p:nvSpPr>
        <p:spPr bwMode="auto">
          <a:xfrm>
            <a:off x="61563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83" name="Line 183"/>
          <p:cNvSpPr>
            <a:spLocks noChangeShapeType="1"/>
          </p:cNvSpPr>
          <p:nvPr/>
        </p:nvSpPr>
        <p:spPr bwMode="auto">
          <a:xfrm>
            <a:off x="62277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84" name="Line 184"/>
          <p:cNvSpPr>
            <a:spLocks noChangeShapeType="1"/>
          </p:cNvSpPr>
          <p:nvPr/>
        </p:nvSpPr>
        <p:spPr bwMode="auto">
          <a:xfrm>
            <a:off x="6299200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85" name="Line 185"/>
          <p:cNvSpPr>
            <a:spLocks noChangeShapeType="1"/>
          </p:cNvSpPr>
          <p:nvPr/>
        </p:nvSpPr>
        <p:spPr bwMode="auto">
          <a:xfrm>
            <a:off x="6370638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86" name="Line 186"/>
          <p:cNvSpPr>
            <a:spLocks noChangeShapeType="1"/>
          </p:cNvSpPr>
          <p:nvPr/>
        </p:nvSpPr>
        <p:spPr bwMode="auto">
          <a:xfrm>
            <a:off x="64436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87" name="Line 187"/>
          <p:cNvSpPr>
            <a:spLocks noChangeShapeType="1"/>
          </p:cNvSpPr>
          <p:nvPr/>
        </p:nvSpPr>
        <p:spPr bwMode="auto">
          <a:xfrm>
            <a:off x="6515100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88" name="Line 188"/>
          <p:cNvSpPr>
            <a:spLocks noChangeShapeType="1"/>
          </p:cNvSpPr>
          <p:nvPr/>
        </p:nvSpPr>
        <p:spPr bwMode="auto">
          <a:xfrm>
            <a:off x="65881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89" name="Line 189"/>
          <p:cNvSpPr>
            <a:spLocks noChangeShapeType="1"/>
          </p:cNvSpPr>
          <p:nvPr/>
        </p:nvSpPr>
        <p:spPr bwMode="auto">
          <a:xfrm>
            <a:off x="66595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90" name="Line 190"/>
          <p:cNvSpPr>
            <a:spLocks noChangeShapeType="1"/>
          </p:cNvSpPr>
          <p:nvPr/>
        </p:nvSpPr>
        <p:spPr bwMode="auto">
          <a:xfrm>
            <a:off x="6732588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91" name="Line 191"/>
          <p:cNvSpPr>
            <a:spLocks noChangeShapeType="1"/>
          </p:cNvSpPr>
          <p:nvPr/>
        </p:nvSpPr>
        <p:spPr bwMode="auto">
          <a:xfrm>
            <a:off x="68040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92" name="Line 192"/>
          <p:cNvSpPr>
            <a:spLocks noChangeShapeType="1"/>
          </p:cNvSpPr>
          <p:nvPr/>
        </p:nvSpPr>
        <p:spPr bwMode="auto">
          <a:xfrm>
            <a:off x="68754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93" name="Line 193"/>
          <p:cNvSpPr>
            <a:spLocks noChangeShapeType="1"/>
          </p:cNvSpPr>
          <p:nvPr/>
        </p:nvSpPr>
        <p:spPr bwMode="auto">
          <a:xfrm>
            <a:off x="6948488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94" name="Line 194"/>
          <p:cNvSpPr>
            <a:spLocks noChangeShapeType="1"/>
          </p:cNvSpPr>
          <p:nvPr/>
        </p:nvSpPr>
        <p:spPr bwMode="auto">
          <a:xfrm>
            <a:off x="70199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95" name="Line 195"/>
          <p:cNvSpPr>
            <a:spLocks noChangeShapeType="1"/>
          </p:cNvSpPr>
          <p:nvPr/>
        </p:nvSpPr>
        <p:spPr bwMode="auto">
          <a:xfrm>
            <a:off x="7092950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796" name="Line 196"/>
          <p:cNvSpPr>
            <a:spLocks noChangeShapeType="1"/>
          </p:cNvSpPr>
          <p:nvPr/>
        </p:nvSpPr>
        <p:spPr bwMode="auto">
          <a:xfrm>
            <a:off x="7164388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12" name="Line 212"/>
          <p:cNvSpPr>
            <a:spLocks noChangeShapeType="1"/>
          </p:cNvSpPr>
          <p:nvPr/>
        </p:nvSpPr>
        <p:spPr bwMode="auto">
          <a:xfrm>
            <a:off x="72358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13" name="Line 213"/>
          <p:cNvSpPr>
            <a:spLocks noChangeShapeType="1"/>
          </p:cNvSpPr>
          <p:nvPr/>
        </p:nvSpPr>
        <p:spPr bwMode="auto">
          <a:xfrm>
            <a:off x="73072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14" name="Line 214"/>
          <p:cNvSpPr>
            <a:spLocks noChangeShapeType="1"/>
          </p:cNvSpPr>
          <p:nvPr/>
        </p:nvSpPr>
        <p:spPr bwMode="auto">
          <a:xfrm>
            <a:off x="7378700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15" name="Line 215"/>
          <p:cNvSpPr>
            <a:spLocks noChangeShapeType="1"/>
          </p:cNvSpPr>
          <p:nvPr/>
        </p:nvSpPr>
        <p:spPr bwMode="auto">
          <a:xfrm>
            <a:off x="74517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16" name="Line 216"/>
          <p:cNvSpPr>
            <a:spLocks noChangeShapeType="1"/>
          </p:cNvSpPr>
          <p:nvPr/>
        </p:nvSpPr>
        <p:spPr bwMode="auto">
          <a:xfrm>
            <a:off x="7523163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17" name="Line 217"/>
          <p:cNvSpPr>
            <a:spLocks noChangeShapeType="1"/>
          </p:cNvSpPr>
          <p:nvPr/>
        </p:nvSpPr>
        <p:spPr bwMode="auto">
          <a:xfrm>
            <a:off x="7596188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18" name="Line 218"/>
          <p:cNvSpPr>
            <a:spLocks noChangeShapeType="1"/>
          </p:cNvSpPr>
          <p:nvPr/>
        </p:nvSpPr>
        <p:spPr bwMode="auto">
          <a:xfrm>
            <a:off x="7667625" y="4221163"/>
            <a:ext cx="0" cy="13795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20" name="Oval 220"/>
          <p:cNvSpPr>
            <a:spLocks noChangeArrowheads="1"/>
          </p:cNvSpPr>
          <p:nvPr/>
        </p:nvSpPr>
        <p:spPr bwMode="auto">
          <a:xfrm>
            <a:off x="1620838" y="2636838"/>
            <a:ext cx="1943100" cy="1944687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821" name="Oval 221"/>
          <p:cNvSpPr>
            <a:spLocks noChangeArrowheads="1"/>
          </p:cNvSpPr>
          <p:nvPr/>
        </p:nvSpPr>
        <p:spPr bwMode="auto">
          <a:xfrm>
            <a:off x="1547813" y="2565400"/>
            <a:ext cx="2087562" cy="208915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822" name="Oval 222"/>
          <p:cNvSpPr>
            <a:spLocks noChangeArrowheads="1"/>
          </p:cNvSpPr>
          <p:nvPr/>
        </p:nvSpPr>
        <p:spPr bwMode="auto">
          <a:xfrm>
            <a:off x="1476375" y="2492375"/>
            <a:ext cx="2232025" cy="223202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824" name="Oval 224"/>
          <p:cNvSpPr>
            <a:spLocks noChangeArrowheads="1"/>
          </p:cNvSpPr>
          <p:nvPr/>
        </p:nvSpPr>
        <p:spPr bwMode="auto">
          <a:xfrm>
            <a:off x="1404938" y="2420938"/>
            <a:ext cx="2374900" cy="2376487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5825" name="Line 225"/>
          <p:cNvSpPr>
            <a:spLocks noChangeShapeType="1"/>
          </p:cNvSpPr>
          <p:nvPr/>
        </p:nvSpPr>
        <p:spPr bwMode="auto">
          <a:xfrm flipH="1" flipV="1">
            <a:off x="1187450" y="1773238"/>
            <a:ext cx="11525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25826" name="Rectangle 226"/>
          <p:cNvSpPr>
            <a:spLocks noChangeArrowheads="1"/>
          </p:cNvSpPr>
          <p:nvPr/>
        </p:nvSpPr>
        <p:spPr bwMode="auto">
          <a:xfrm>
            <a:off x="4787900" y="5732463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hr-HR" sz="2400"/>
              <a:t>izvor vala</a:t>
            </a:r>
          </a:p>
        </p:txBody>
      </p:sp>
      <p:sp>
        <p:nvSpPr>
          <p:cNvPr id="25827" name="Line 227"/>
          <p:cNvSpPr>
            <a:spLocks noChangeShapeType="1"/>
          </p:cNvSpPr>
          <p:nvPr/>
        </p:nvSpPr>
        <p:spPr bwMode="auto">
          <a:xfrm flipV="1">
            <a:off x="5292725" y="5445125"/>
            <a:ext cx="358775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00"/>
                            </p:stCondLst>
                            <p:childTnLst>
                              <p:par>
                                <p:cTn id="2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"/>
                            </p:stCondLst>
                            <p:childTnLst>
                              <p:par>
                                <p:cTn id="21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00"/>
                            </p:stCondLst>
                            <p:childTnLst>
                              <p:par>
                                <p:cTn id="2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300"/>
                            </p:stCondLst>
                            <p:childTnLst>
                              <p:par>
                                <p:cTn id="2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4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6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7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8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9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1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2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3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4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"/>
                                        <p:tgtEl>
                                          <p:spTgt spid="2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"/>
                                        <p:tgtEl>
                                          <p:spTgt spid="2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"/>
                                        <p:tgtEl>
                                          <p:spTgt spid="2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"/>
                                        <p:tgtEl>
                                          <p:spTgt spid="2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2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00"/>
                            </p:stCondLst>
                            <p:childTnLst>
                              <p:par>
                                <p:cTn id="4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33" grpId="0" animBg="1"/>
      <p:bldP spid="25634" grpId="0" animBg="1"/>
      <p:bldP spid="25635" grpId="0" animBg="1"/>
      <p:bldP spid="25637" grpId="0" animBg="1"/>
      <p:bldP spid="25640" grpId="0"/>
      <p:bldP spid="25641" grpId="0"/>
      <p:bldP spid="25642" grpId="0"/>
      <p:bldP spid="25644" grpId="0"/>
      <p:bldP spid="25645" grpId="0"/>
      <p:bldP spid="25646" grpId="0"/>
      <p:bldP spid="25647" grpId="0"/>
      <p:bldP spid="25648" grpId="0"/>
      <p:bldP spid="25649" grpId="0"/>
      <p:bldP spid="25650" grpId="0"/>
      <p:bldP spid="25667" grpId="0" animBg="1"/>
      <p:bldP spid="25668" grpId="0" animBg="1"/>
      <p:bldP spid="25668" grpId="1" animBg="1"/>
      <p:bldP spid="25668" grpId="2" animBg="1"/>
      <p:bldP spid="25668" grpId="3" animBg="1"/>
      <p:bldP spid="25669" grpId="0" animBg="1"/>
      <p:bldP spid="25669" grpId="1" animBg="1"/>
      <p:bldP spid="25669" grpId="2" animBg="1"/>
      <p:bldP spid="25669" grpId="3" animBg="1"/>
      <p:bldP spid="25670" grpId="0" animBg="1"/>
      <p:bldP spid="25670" grpId="1" animBg="1"/>
      <p:bldP spid="25670" grpId="2" animBg="1"/>
      <p:bldP spid="25670" grpId="3" animBg="1"/>
      <p:bldP spid="25671" grpId="0" animBg="1"/>
      <p:bldP spid="25671" grpId="1" animBg="1"/>
      <p:bldP spid="25671" grpId="2" animBg="1"/>
      <p:bldP spid="25671" grpId="3" animBg="1"/>
      <p:bldP spid="25672" grpId="0" animBg="1"/>
      <p:bldP spid="25672" grpId="1" animBg="1"/>
      <p:bldP spid="25672" grpId="2" animBg="1"/>
      <p:bldP spid="25686" grpId="0" animBg="1"/>
      <p:bldP spid="25686" grpId="1" animBg="1"/>
      <p:bldP spid="25686" grpId="2" animBg="1"/>
      <p:bldP spid="25687" grpId="0" animBg="1"/>
      <p:bldP spid="25687" grpId="1" animBg="1"/>
      <p:bldP spid="25687" grpId="2" animBg="1"/>
      <p:bldP spid="25688" grpId="0" animBg="1"/>
      <p:bldP spid="25688" grpId="1" animBg="1"/>
      <p:bldP spid="25688" grpId="2" animBg="1"/>
      <p:bldP spid="25689" grpId="0" animBg="1"/>
      <p:bldP spid="25689" grpId="1" animBg="1"/>
      <p:bldP spid="25690" grpId="0" animBg="1"/>
      <p:bldP spid="25690" grpId="1" animBg="1"/>
      <p:bldP spid="25691" grpId="0" animBg="1"/>
      <p:bldP spid="25691" grpId="1" animBg="1"/>
      <p:bldP spid="25692" grpId="0" animBg="1"/>
      <p:bldP spid="25692" grpId="1" animBg="1"/>
      <p:bldP spid="25759" grpId="0" animBg="1"/>
      <p:bldP spid="25760" grpId="0" animBg="1"/>
      <p:bldP spid="25760" grpId="1" animBg="1"/>
      <p:bldP spid="25760" grpId="2" animBg="1"/>
      <p:bldP spid="25760" grpId="3" animBg="1"/>
      <p:bldP spid="25761" grpId="0" animBg="1"/>
      <p:bldP spid="25761" grpId="1" animBg="1"/>
      <p:bldP spid="25761" grpId="2" animBg="1"/>
      <p:bldP spid="25761" grpId="3" animBg="1"/>
      <p:bldP spid="25762" grpId="0" animBg="1"/>
      <p:bldP spid="25762" grpId="1" animBg="1"/>
      <p:bldP spid="25762" grpId="2" animBg="1"/>
      <p:bldP spid="25762" grpId="3" animBg="1"/>
      <p:bldP spid="25763" grpId="0" animBg="1"/>
      <p:bldP spid="25763" grpId="1" animBg="1"/>
      <p:bldP spid="25763" grpId="2" animBg="1"/>
      <p:bldP spid="25763" grpId="3" animBg="1"/>
      <p:bldP spid="25764" grpId="0" animBg="1"/>
      <p:bldP spid="25764" grpId="1" animBg="1"/>
      <p:bldP spid="25764" grpId="2" animBg="1"/>
      <p:bldP spid="25764" grpId="3" animBg="1"/>
      <p:bldP spid="25765" grpId="0" animBg="1"/>
      <p:bldP spid="25765" grpId="1" animBg="1"/>
      <p:bldP spid="25765" grpId="2" animBg="1"/>
      <p:bldP spid="25765" grpId="3" animBg="1"/>
      <p:bldP spid="25776" grpId="0" animBg="1"/>
      <p:bldP spid="25776" grpId="1" animBg="1"/>
      <p:bldP spid="25776" grpId="2" animBg="1"/>
      <p:bldP spid="25776" grpId="3" animBg="1"/>
      <p:bldP spid="25783" grpId="0" animBg="1"/>
      <p:bldP spid="25783" grpId="1" animBg="1"/>
      <p:bldP spid="25783" grpId="2" animBg="1"/>
      <p:bldP spid="25784" grpId="0" animBg="1"/>
      <p:bldP spid="25784" grpId="1" animBg="1"/>
      <p:bldP spid="25784" grpId="2" animBg="1"/>
      <p:bldP spid="25785" grpId="0" animBg="1"/>
      <p:bldP spid="25785" grpId="1" animBg="1"/>
      <p:bldP spid="25785" grpId="2" animBg="1"/>
      <p:bldP spid="25786" grpId="0" animBg="1"/>
      <p:bldP spid="25786" grpId="1" animBg="1"/>
      <p:bldP spid="25786" grpId="2" animBg="1"/>
      <p:bldP spid="25787" grpId="0" animBg="1"/>
      <p:bldP spid="25787" grpId="1" animBg="1"/>
      <p:bldP spid="25787" grpId="2" animBg="1"/>
      <p:bldP spid="25788" grpId="0" animBg="1"/>
      <p:bldP spid="25788" grpId="1" animBg="1"/>
      <p:bldP spid="25788" grpId="2" animBg="1"/>
      <p:bldP spid="25789" grpId="0" animBg="1"/>
      <p:bldP spid="25789" grpId="1" animBg="1"/>
      <p:bldP spid="25789" grpId="2" animBg="1"/>
      <p:bldP spid="25790" grpId="0" animBg="1"/>
      <p:bldP spid="25790" grpId="1" animBg="1"/>
      <p:bldP spid="25791" grpId="0" animBg="1"/>
      <p:bldP spid="25791" grpId="1" animBg="1"/>
      <p:bldP spid="25792" grpId="0" animBg="1"/>
      <p:bldP spid="25792" grpId="1" animBg="1"/>
      <p:bldP spid="25793" grpId="0" animBg="1"/>
      <p:bldP spid="25793" grpId="1" animBg="1"/>
      <p:bldP spid="25794" grpId="0" animBg="1"/>
      <p:bldP spid="25794" grpId="1" animBg="1"/>
      <p:bldP spid="25795" grpId="0" animBg="1"/>
      <p:bldP spid="25795" grpId="1" animBg="1"/>
      <p:bldP spid="25796" grpId="0" animBg="1"/>
      <p:bldP spid="25796" grpId="1" animBg="1"/>
      <p:bldP spid="25812" grpId="0" animBg="1"/>
      <p:bldP spid="25813" grpId="0" animBg="1"/>
      <p:bldP spid="25814" grpId="0" animBg="1"/>
      <p:bldP spid="25815" grpId="0" animBg="1"/>
      <p:bldP spid="25816" grpId="0" animBg="1"/>
      <p:bldP spid="25817" grpId="0" animBg="1"/>
      <p:bldP spid="25818" grpId="0" animBg="1"/>
      <p:bldP spid="25820" grpId="0" animBg="1"/>
      <p:bldP spid="25821" grpId="0" animBg="1"/>
      <p:bldP spid="25822" grpId="0" animBg="1"/>
      <p:bldP spid="25824" grpId="0" animBg="1"/>
      <p:bldP spid="25825" grpId="0" animBg="1"/>
      <p:bldP spid="25826" grpId="0"/>
      <p:bldP spid="258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2918</Words>
  <Application>Microsoft Office PowerPoint</Application>
  <PresentationFormat>Prikaz na zaslonu (4:3)</PresentationFormat>
  <Paragraphs>471</Paragraphs>
  <Slides>63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63</vt:i4>
      </vt:variant>
    </vt:vector>
  </HeadingPairs>
  <TitlesOfParts>
    <vt:vector size="71" baseType="lpstr">
      <vt:lpstr>Arial</vt:lpstr>
      <vt:lpstr>Arial Narrow</vt:lpstr>
      <vt:lpstr>Calibri</vt:lpstr>
      <vt:lpstr>Georgia</vt:lpstr>
      <vt:lpstr>Times New Roman</vt:lpstr>
      <vt:lpstr>Verdana</vt:lpstr>
      <vt:lpstr>Office Theme</vt:lpstr>
      <vt:lpstr>Equation</vt:lpstr>
      <vt:lpstr>PowerPoint prezentacija</vt:lpstr>
      <vt:lpstr>PowerPoint prezentacija</vt:lpstr>
      <vt:lpstr>PowerPoint prezentacija</vt:lpstr>
      <vt:lpstr>VAL</vt:lpstr>
      <vt:lpstr>PowerPoint prezentacija</vt:lpstr>
      <vt:lpstr>Vrste valova s obzirom na smjer titranja čestica</vt:lpstr>
      <vt:lpstr>PowerPoint prezentacija</vt:lpstr>
      <vt:lpstr>Valna duljina</vt:lpstr>
      <vt:lpstr>PowerPoint prezentacija</vt:lpstr>
      <vt:lpstr>PowerPoint prezentacija</vt:lpstr>
      <vt:lpstr>Brzina širenja vala</vt:lpstr>
      <vt:lpstr>Brzina širenja transverzalnog vala uzduž niti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Jednadžba harmonijskog vala</vt:lpstr>
      <vt:lpstr>Fazna razlika</vt:lpstr>
      <vt:lpstr>PowerPoint prezentacija</vt:lpstr>
      <vt:lpstr>PowerPoint prezentacija</vt:lpstr>
      <vt:lpstr>PowerPoint prezentacija</vt:lpstr>
      <vt:lpstr>Ponavljanje</vt:lpstr>
      <vt:lpstr>Odbijanje (refleksija) i lom (refrakcija) vala</vt:lpstr>
      <vt:lpstr>Lom  (refrakcija) vala</vt:lpstr>
      <vt:lpstr>Lom  (refrakcija) vala</vt:lpstr>
      <vt:lpstr>Lom  (refrakcija) vala</vt:lpstr>
      <vt:lpstr>Lom (refrakcija) vala</vt:lpstr>
      <vt:lpstr>PowerPoint prezentacija</vt:lpstr>
      <vt:lpstr>PowerPoint prezentacija</vt:lpstr>
      <vt:lpstr>PowerPoint prezentacija</vt:lpstr>
      <vt:lpstr>Intenzitet zvuka</vt:lpstr>
      <vt:lpstr>Relativna razina intenziteta</vt:lpstr>
      <vt:lpstr>PowerPoint prezentacija</vt:lpstr>
      <vt:lpstr>PowerPoint prezentacija</vt:lpstr>
      <vt:lpstr>PowerPoint prezentacija</vt:lpstr>
      <vt:lpstr>PowerPoint prezentacija</vt:lpstr>
      <vt:lpstr>Interferencija valova</vt:lpstr>
      <vt:lpstr>Konstruktivna interferencija</vt:lpstr>
      <vt:lpstr>Destruktivna interferencija</vt:lpstr>
      <vt:lpstr>PowerPoint prezentacija</vt:lpstr>
      <vt:lpstr>Stojni val</vt:lpstr>
      <vt:lpstr>PowerPoint prezentacija</vt:lpstr>
      <vt:lpstr>PowerPoint prezentacija</vt:lpstr>
      <vt:lpstr>PowerPoint prezentacija</vt:lpstr>
      <vt:lpstr>PowerPoint prezentacija</vt:lpstr>
      <vt:lpstr>Ponavljanje</vt:lpstr>
      <vt:lpstr>PowerPoint prezentacija</vt:lpstr>
      <vt:lpstr>Dopplerov učinak (efekt)</vt:lpstr>
      <vt:lpstr>PowerPoint prezentacija</vt:lpstr>
      <vt:lpstr>Dopplerov učinak</vt:lpstr>
      <vt:lpstr>PowerPoint prezentacija</vt:lpstr>
      <vt:lpstr>PowerPoint prezentacija</vt:lpstr>
      <vt:lpstr>PowerPoint prezentacija</vt:lpstr>
      <vt:lpstr>Čeoni (udarni) val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Ponavljanje</vt:lpstr>
      <vt:lpstr>Elektromagnetski val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kiki</dc:creator>
  <cp:lastModifiedBy>HP</cp:lastModifiedBy>
  <cp:revision>227</cp:revision>
  <dcterms:created xsi:type="dcterms:W3CDTF">2015-10-19T13:42:59Z</dcterms:created>
  <dcterms:modified xsi:type="dcterms:W3CDTF">2018-12-03T08:41:06Z</dcterms:modified>
</cp:coreProperties>
</file>