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5" r:id="rId9"/>
    <p:sldId id="264" r:id="rId10"/>
    <p:sldId id="263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87" r:id="rId32"/>
    <p:sldId id="288" r:id="rId33"/>
    <p:sldId id="289" r:id="rId34"/>
    <p:sldId id="290" r:id="rId35"/>
    <p:sldId id="291" r:id="rId36"/>
    <p:sldId id="293" r:id="rId37"/>
    <p:sldId id="295" r:id="rId38"/>
    <p:sldId id="294" r:id="rId39"/>
    <p:sldId id="298" r:id="rId40"/>
    <p:sldId id="296" r:id="rId41"/>
    <p:sldId id="297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42" r:id="rId76"/>
    <p:sldId id="336" r:id="rId77"/>
    <p:sldId id="337" r:id="rId78"/>
    <p:sldId id="338" r:id="rId79"/>
    <p:sldId id="339" r:id="rId80"/>
    <p:sldId id="340" r:id="rId81"/>
    <p:sldId id="343" r:id="rId82"/>
    <p:sldId id="346" r:id="rId83"/>
    <p:sldId id="344" r:id="rId84"/>
    <p:sldId id="345" r:id="rId85"/>
    <p:sldId id="347" r:id="rId86"/>
    <p:sldId id="348" r:id="rId87"/>
    <p:sldId id="349" r:id="rId8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79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28.wmf"/><Relationship Id="rId1" Type="http://schemas.openxmlformats.org/officeDocument/2006/relationships/image" Target="../media/image124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0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73.wmf"/><Relationship Id="rId1" Type="http://schemas.openxmlformats.org/officeDocument/2006/relationships/image" Target="../media/image170.wmf"/><Relationship Id="rId4" Type="http://schemas.openxmlformats.org/officeDocument/2006/relationships/image" Target="../media/image1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35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35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55.wmf"/><Relationship Id="rId1" Type="http://schemas.openxmlformats.org/officeDocument/2006/relationships/image" Target="../media/image37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E24C-BCD3-4A9C-9EB1-6C4031C7AE3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7BD9-1346-4C76-8591-A64C539955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9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EBF6-D82B-4034-92BE-836B629DF3C3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34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7BD9-1346-4C76-8591-A64C539955C2}" type="slidenum">
              <a:rPr lang="hr-HR" smtClean="0"/>
              <a:pPr/>
              <a:t>83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74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6750CA-081E-4C7C-9D0F-5709341890EF}" type="datetimeFigureOut">
              <a:rPr lang="sr-Latn-CS" smtClean="0"/>
              <a:pPr/>
              <a:t>7.11.2018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51D68E-A79C-43BF-A320-4A6F7DABB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5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6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3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1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2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2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9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29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0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1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image" Target="../media/image1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4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44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5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5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6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5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64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2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75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28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79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81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8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3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hr-HR" b="1" dirty="0" smtClean="0"/>
              <a:t>Optika</a:t>
            </a:r>
            <a:endParaRPr lang="hr-HR" b="1" dirty="0"/>
          </a:p>
        </p:txBody>
      </p:sp>
      <p:pic>
        <p:nvPicPr>
          <p:cNvPr id="20482" name="Picture 2" descr="http://www.ak-virovitica.hr/wp-content/uploads/2014/11/op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131529" cy="2286016"/>
          </a:xfrm>
          <a:prstGeom prst="rect">
            <a:avLst/>
          </a:prstGeom>
          <a:noFill/>
        </p:spPr>
      </p:pic>
      <p:pic>
        <p:nvPicPr>
          <p:cNvPr id="20484" name="Picture 4" descr="http://nimax-img.de/Produktbilder/zoom/25420_1/Optika-Microscope-B-500i-binokular-IOS-Plan-ERGO-head-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3643290"/>
            <a:ext cx="3214710" cy="3214710"/>
          </a:xfrm>
          <a:prstGeom prst="rect">
            <a:avLst/>
          </a:prstGeom>
          <a:noFill/>
        </p:spPr>
      </p:pic>
      <p:pic>
        <p:nvPicPr>
          <p:cNvPr id="20486" name="Picture 6" descr="https://encrypted-tbn3.gstatic.com/images?q=tbn:ANd9GcSf8sbi7ejUYd4VsOdWlcM9Kcl4-oQH20GMTtXS4G-WfjNHFgNB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-1"/>
            <a:ext cx="3286117" cy="3286117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xMSEhUTExMWFRUXGBcVFhgWFxYYFxgWFRcWFxUVFRcYHSggGBolHRUXITEhJSorLi4uFx8zODMtNygtLisBCgoKDg0OGhAQGy0lHyUtLS0tLS0tLS0rLS0tLS0tLS0tLS0tLS0tLS0tLS0tLS0tLS0tLS0tLS0tLS0tLS0tLf/AABEIAK4BIgMBIgACEQEDEQH/xAAcAAACAwEBAQEAAAAAAAAAAAADBAIFBgEABwj/xAA9EAABAwIEAwYFAgUDAwUAAAABAAIRAyEEEjFBBVFhBhMicYGhkbHB0fAy8RQjQlLhcoKSBxViFhczorL/xAAZAQADAQEBAAAAAAAAAAAAAAAAAQIDBAX/xAAiEQACAgICAwEBAQEAAAAAAAAAAQIRAyESMRNBUWEiBBT/2gAMAwEAAhEDEQA/AMfRdtf3TQaP2E3SlMW29vkmaU7qDYPlA895gfCCjUqZtsgNHNGps5WRZY5T9UZp6pVrI1RQQlYUNjEFeGJOkCPzdAa47AFG01gdP2lGw0EziNERtYgQEi6qJXe/529E7Ch3vOa40zq+B5apWpVHP/KA6vdAJFp3jRuhmsdgI5lVVTFk9V01i7pHv6JD4j1SsT18ku/FHy80kaxGnzUO/vcyUiqDvxDiguxJ0QziTy+JQXVDzUjSGX1BCF3yXXCCkOg5fzQ3OCC4KJRY6DOchkSoh69nCVhRINRLc0KV0FOxUFaptQ2ojQmIKxyK0oLSisToQwx6M18pVoRWlSA7SemGVVXtCMxAFsKs6KxwzrBUlByeovTslosSV5K94V5KxUfMmv6hM0qpO3ukaaZpPP4FpZKRZ0qT9ctuhn5SmGsPKFXNeeQRRVOkJ2Oh63P5qTHA6R7IAfaSfiFJ1eeVh0/f4oGHc4jl7KDnzv7pcPJkzzQ83x6/5SY0FcIO664u9Bsg5z5enyUQTEfmiQwjqvUz1UTVP7QhvpgXLvgUrWeGHMLtOtzI6p0McdiDYdenyUHVSdDffkg/xLYtedIuoNfVNhT8pU8vRooB6gdEgyp4dgcJBn83TVPgeIcLmJgctU7S7J9y4F5ORxAnZrjpPRUoSfoUuMe2VbAALkT0XZbsPr7rYYTsqxjiHCxu07TuFaU+ztIaNv6aKvFMjy4z5y9w/t9kKQbwfgvqFTgtOCcoHmPdRo8BpFoOWRGojdLwy+jWXH8PlpeOSgXD919Rq9n6TRJbEJHEdnmEfpE9OXUbJPFIay42fO/dRI6LX4vss0zAvaCLexVRiuzrmk5XG2xUOEkWuL6ZSypNd5KVfD1WfqbPklRW/uBHyUWDix1pRAUo1/IyjNcnZNDTCjtCUY5MscVSZLQdpRWoTSiNhMkK0orEJqK0JAMtTdEJCmnMO+EhMcyri93wXk6RNs+ZURyTVPXQ+kpOkU5Sk/ZWIIx3JMNafzRCY39kaJtf0ugZF0nryi3+VwOM6fFSgDXTyXX1CbAjrAARRVkc3PVDfU5yhPrAWn3Qa1YNGYkdLz8fsgY0Kvp5yUOpXYLkj11+EqidjnOMNvPM29Fb8E4Ma5kmYseh5RsplfpFKvYOrXNQFrAb7ovDOHOc5tN8jNYTz5FbrhfA2sGgHM7ovHODNdTLmkMcLAnSTpMaea1hhbX9MiWaKf8AJS4Ps0aBzBpfT1c3dvNzRuOi1WG4bSqUwWEOaRYjZV/ZrjbjFHEUy2s2zoIno6DFjGoVniOGMFQ1aWZjz+pn8xrXjYyBAd1v1ldCgl0Yyyt6JYLEhrQ2q0NcDaNHQYMHnvCva2DbVaWOEscCD5bR7rJcTx9JgirULWPtUZXZBbtnY4ZQ6N4JMQVPD9pjhXCjVrMezKDTqtaXAtJhoeA6cw9wm2kZy2OcMxEVH4Ks/LUpwaTnRNRhuz1EQfJarCVQWwQGuByuHI/m/VfM+1PGMPXLKwqh76Zu6lTksvAcQZmDsTzSx7alzgSctSnlM03uLKrLatP6NZHWQpc0w4s+rYhrmh2YNygbF09ZsRCnhHH9B0jwjmBvssdT7b0qtMHM6HEMIcNQ4bZQZ1jmmMHxq4abtAzNfBYQNAD1AF1DyRGoSZoOK+GlUJsAASbwBvpsoUqILAYtbLebeuioO0XaqiKTaLn5nVXNYRrDTqTFgL+6vMDxFjmBu4EW0gCxBCdqhbIV6Vz9491UFjXSNgTFvj6K34himtaYMycojcnz+qrQzIAJ1BuLXm/kUqNYsRrcNa6ZEjntP2VDxLs4OXstkKUCD6oNZo6x9VLimaRm10fLMfwZzJLbdCq9uILTDgvqONwDXg2A0vuPLms7j+Bhwv8AqJO35uFhLH8OiM1JbM3Rrg6JphhI43hr6R0MaqOHxJGqzuuxuJdMcjBySoVpTTdFSZk0GaUVpKXgKTXqiaH6ZlMU1XU3Jyk9SIaheUc68gD59QYT5Jps9ChUmwmRK1M0E70Wt812o8R9PvdAuoGRebeqTZaQRzpulKtVQrVikMVidh+eahspIjjK8EEG40+3UKGFw767o25KfC+GOrPvputg7s0C1pa1udumaQ0jdpIv5EaH1CuMefYpS4dAsD2ZpFozyNBIkGTyIRqvC62GdmpF9QD9LmAd5/pe2IqN5TfqNy1axpQ01DSeP6aphh6NrZXMPQEB3NEodo6ocQ5tRoaT4hRbVYQOTqZE7bLpilFGEp8nZPgnbpgLmYqk6m5glzg0gOH9wpuhw8gCtFS7UYOuwlri6kRBPd1N5mfDACy3GeN4OswjEVGuA2FDK8f88xaddF87x4oZv5JMbTBNpgREzoN0uZDifTMdj6BbkeKhaCG0MUYYW9C83cwc4IKqh2ix2FMNxLMVRsASctzy0JA84Xz4V3X8RvGm8aWhN4fCOf0HPcrOc622XGN6SNVju3dZ2ZtTI9p1aRmA6ToZ6BZipiQ6XNaGtc4nJ/QP9LdR5hWLsGyk2conab/NUWJeXkrOMnL0XJKIziOJOIyyGgWhhMdZhRbjG/1ZnW2hsRsOiUayVOnRFtVXESkN4bHtabMMm0yN+UzCsqHaKowjKLTJ8TpdyzONyudneDDEVmUhYu8IJ0zu8LJ6ZiPRfWsH/wBMsPUqQ3N3YqFonKc1Ok2H1C4NFzVhgH9rHEJ+FSVsPLWj5BjeMl7y/LlLpBgz6g2hXPD+15plvjfZoBzWkjc5dgFqO0n/AE7is4UmeHM46GwDgGMa1li53eU2i2zjsSsFxbgpoVHU3RmaSCWmWyLENO8EEHqESwtIayJs22C7WNNVtQuDoZADXeEPJgRN+aucN2izdyx48WchxkGWzMn1gL48KJGk2v1TGGxz2RLjA0GkXB18x7KUpR9jbiz9BYbEioDlM6j6x7rrqU39/r1XzPs92nvfNOpMki377LU4DtQyo/JeYsYkeRI0OuqFkvTDg1tF45vw5+SFUoAwDyMTz102Um4yYBMWvHTRepuk20VaY9lNxDhoeLg3sLbn6rK8S4EW/pF77HXovotRma59RFz18kviMGCL6fmqiUbNY5Gj5WA5hun8NiFp+LcEBnw35zf/AHArLYnAupnRYtOJqmpDweutuUphK14IVpTYqTshqiNNNUkMMAUmNumZsbXEGV5FCMowIwQqbUZjVVkJEHt5oGIeR5Aa6pmq5ouTPySVd5cYA+Clui0VtauCBkvOiFQpNLoccpt+q3vojF38PVIe3w6tJsTIvk2MHayusLi8M/8AW5t/6XiDHkQrUfpLmWuEwlOnTzZ8gA/UDI+BkFNNx1QCWgVB/c4OpD3kn0Cx+JfhL5XObUBgd1JEj+oaxbaeaqMSKgu6sSQbB4Jv1MloWy0tGDds2mO7RPZOYMdNiyk+bf8Ak5zfD/8AVZHi2PbmEUadIgeKP5hdPOYAPUCdbqsOIqPMmoJ5kwPQn6L3ds0zybRlaTNttE/0V+ibGOcC4uDWndxgCDPha0SeVgjtEWbIJBE6OLdhANp1PkNjAFhqDnO8MjruOk/mq1OA4SBEiT9VSV9EuVdlJgOFOJkiVocHw2IVvhsGBsmq1DKxzuiPAn2L/ofoxHHamZ2QaBVDMKZ5hWLnfzCZ1KYdRGYbLR4zPynKHAT3feGzSY6k7x5IdfD5T4QI0Mx9DCs+J497ixjYDQ2AALW1ubdfgq/GktYSeXRc/F+zdS+F1/0+rsZjxLWnwOdBAgXA0P8AqK+68P421gALSR0AsBoABAAAtAX5S4bxSpQqd5TMOIIkibGDv5BaCl2/xzdKw/4M+y64qDhTOefPlaP0A7FN7yrUzVAXkQZHha1uUNpiPCSJl2viMEL5V25ynExAADBlDRZrZIET0HLUTcrM/wDuPjt30z5s+xCBgeNVMVWJqZc0CIsIE6Ak3uoy8FB0Xj5ctjp4eHCwgwI+6r8Vw9zf1D4LQsygH9J6E7pPE1i+0uJEQ3KYI8oXLhuV2bZJJPRW8IGV4Gl1qGYKp4Hs1hzt4MkEAkKnODiDED3X0XsnS7yiA4XAj/K38KkiFncWU3DcY5zWCoQBBNp21BOtr2V9hq9hcEfmqV452fc0ONNpInO2P6X7ggXyuvcaZiqbBY4XLHC0hzZuCNRGo3XNPHKLtHXjyxkjZ0q8p+myx8vX1Cy+HxwiZHluNdfKFb4TGgxdQp/SpQ+Dj6AJ6fE+qo+KcKzaD0+32Wio1M3kfpoEWphrfPlHORZV2ZqTiz5ZjeHFhsmcBVJtv8FueK8Kz3DYtoOXVZLEcOcx0gfBZSi4s6IzU0T7roudxCaoU5Eo76SaM3oroXk33K8nYjLCgo90mMwQXtqT4S09CDPxB+iohAv4ckwoVqNGnrVbTf8A62g3HJ0id7hOUalQTLASOTonykInevI8VB4GurIJ/wCXRNKht2UeJNOqMlWq5zNnNaCc0aOyAgzeCLbeaWKADQynVrOGoLy0hvkXAOHorTiXFHuGVtFwGhJLZ6gXj5qidwwvOWnmYYn9cNEbu1V2RQpiGlhzue4akOBDXF2x5n8uqmrVJNyT1P3Uq4dMZp6xyQ20ydU3IlRbY0w0ctxULp0loZ8YJOnII1FubQBgNiGzfzJJJ00mEDD0ZKu8HhrhJSbZTgood4XhAIstbgsLKq+F4XxLaYDBWC6oPRw5OxahhJROKYT+UfJXmHwSnjcLLCOi0vZnR8goYdheD1gg/NPY7h7TGRpt/aYTjcCG1XBwsDYxueitn0GgB0fTTQhU+yPRnaxFPI17fFAmNPkVV9oKZfScQLDy+y0uNosJz1BlaLXBmToZn7pavQDm/wDiduc/LVYyRvCR8vaFKFb8X4K+kSQCWazy81XNbbVES5OgJVz2Tw+esejT7kKspUHPcGtBcToAtzwDhIw7Jf8AqN3SP/yRfT6rHPKo0uzTH3ZZU8G0iHMHS6JhMCBIaI1sHHLt79Ama1Is8bIAcNTJB94R6Ly2A5rQXbiRHLf7LL/NCdWx5pRbpCrMNlsb6zP05rZdlMPDbKgr0MxHVbbs/hcrAutNUc5ZNoqo4rwBj5cGtk3IIFzzHIrRNavVGSNFDkWtHyzH8HDHWbHp9UNmJNO+w1gXB6recT4eHDRZTG8NIJkW5f5XJlh7R3Yct6Y1gOJAmJ/NlosDi7X8185q4cgywkEfLYH7q1wXHC10P5gE9SJBPKdfiNlzrLx7OieHktG/7sGSDryBi/5oqvjHDAbgDredd0fhWPsCCrhwzA3BnW+xXTGSmjjacGYGlh8riNk0KCs+IYOHGFFtBZJU6NXK9lUcN0Xla/w4XlRNnzYUkVmQGC4A8iYTfdKJptNiJ87qtFJHsrDfMJG8j36Kq4rxhrTlFRs8gRb/ACrD/tdLXumf8Qo/wjW3DWg9ALcgk5lKDZmqr3vHhY5x2kZW/E3PwSOLwrgCKhJdybZo6c3LYmQJNuXP0SGIoF13C+w5dT1Ry+IOP0xdbAHe3RN8N4a3+qSncbQcNYPl9UDA1DPIC0Ko/pWvQGjhIcRCusFh7p6hgxUEjVPYTh5GoQv5ZORWiw4Ng4utjgqVlR8Nw5ELR4MLqjLR5uSOxunTXalKyKwKZCuyD512mwZp1M40KTw9YvAG/rbeFvOMcPFRhEL53WouoVIOk/BaxdozkqCnDB5yTq6ZIzX3LZ+fVFxPDW0gXGoSBO1ySbn3hGweJaWCL7zpGq84y6OV+hm58ylkT9BBif8ADtLWnWfEc2pvYxsFX1eAUHEv7sR5RJmFa0i2XPLg5pPiDZJmQQJ5afGEeq/vHNc0gM0M7RrbeRZee1OMrOxSTVCmF4MynGSmACQbdYEp04UAZSJm7Yv8BqVJ+MDA0N0HrYfcAoXEqgeQ9oB0IuZ30vHJVjxSnUiZZFHRZ08HDQLwBJFrenLola9EGxAnpp7o1Ku7KCRFhpY777WIQDL3QNZ29l2RhxVGDlbse4Xhu8qARot/gsPlACquz3C8jQTqtLTZCym/RpBA8i4WorlArM0oSxDAqjGYMFX1UJKs2AUN62OPejEYzhZL4Fr68upVTVwhLjlu0WHXqfmtviKc25oDsK1rY+K4ZwTPUw5GuzN4HFmi8AzkMemab+Q09Ft+G4gwbzKzOOpAXABOgtPwCsezrHtpjMIvA8pspxpxY/8ATGMo8i9xNKUu2inaRXSxbWcH4VxodF1Od2uICz58cIhnCRsrp1FdbhZ1VGqlRSfw/oEJtO8MaXnmf0jzKvW8KaScznOH9pgNHoNfVMdw1ghogdE1EHkM3V4du+7vYeSrMblbuAtHxAuNm67nl5rPYyi1gJAL3/E++gToFIosW0GTEedkqcEXiGAyLmOl09Vwb6h8Z3/S3lyLv2TdDCgG1j6k+gVqKG2znBKrSSGtf18JsRqOi2/D6Qc0Wnz1WdoU3iXU2Bs65hBPoDf1UsNxjuajC+MrvC55IaGmd5dfzFlSVaIlJtG2w+FGyeoUosqVvH6MF7agcwaltx8dPdWmG4k1wBEEHqJ/Psn10YyjZYNYiQhU8UD5c5CKKrTurUjBwZFzZWf47wcVAbXWlgIdSlK0UyXE+SYnDPouIcCWn2TXDHCdZzWvpFvst/j+EtqC4WaxnZggy1ac0zN42UlegIIZaTprO6nIa2+w2Ekzy+6aZwisw2aT7qH/AGquXGKZvpaPLVK0+w4S9CtVgBuQRy2+APKQjYVwJcYFhvpaY9yril2drmC7I3bxOHuGynuG8EoSZxDHOFnBgDoMwRM2uIuFXOKQeOTZR0O8qGA3TT7/AJzWo4BwHL4nC6sMPQpU7NBP+o/aBumamKdSaX1XU6TBubACYEmdbhZSyr0bRxP2WlBoARXVI1geaz1Pid8tSu1uYkAta9uUSYLswLYj+okDon8BhaneVWudIGUtmTrm8QJ0G0C1uqwdmyjQ1VxjRqTvoxxNuQhLHFvM/wAl/wDudTBPo0m3mmhTcBJM9IA/D6rxIMECAQD1HORzUlUhD+KqHWk5vqw/JyE+lUOseoB+qtQ3UHXZE7oJNWUmkUjsI7XfyXDgCdbq+yBRyi30UuCH5WuioZw4DZGdhbQrB7FCpqiiHJsVbThShTC45Q0FkMvRcXpXkUMo/wCHUxQT3dL2RaJC5CXcINamrB4SVYpvQ1spcYydfgFVYjCA678loqlNKYikBcqDRMy2IplpgQBFzy8lPDgC4Ecou93WNT5lP4zAPcWlkAXnO0m+xAkddRuo06eRxa1smPFUdoI2n+ryFhfRXEJS+AMUPCTVd3dO24k9C7byHxVbhaIkilRdkJAz1CDmG5Dbk/7grunw8Pe2pUGcNA7trgDHOo4f3W9PNOVaZuRotHKuhRV9ldR4ecpDiTOmVpJAFgLugCOkfND/AIVzXtpsc7OTnDB4TEiS5zRZpIP5MWlHDEm7o9blK8P4eKhfXMw/Q6lzWkhoaSPCBvGp6C6Tb2ypRitIJUq1y9rZZLRDnUw90QbtkEXtoRsUzwvtA85u9aWQQATTeXEQLOYwnI6+hN8wUOIDuqOWlLD+hhzEhg1c6CYs0Ei2wCWptfUe2mwmjRpwXCzn5yLCTIDgPFeYzCb6H6JwNC/jeWM1N7QTlZmyhzibDwAlzRpc6TdFxnFaVNmd7wwyBldMmf7Q3Xzja8JKhw2mCIzAiCXZnZ3Xm5m/5oo8QpUmBryMwbUa+HEuuZbILidC4H0Ssl4wn/qBoBcGPawEiaj3MzWmKYIIdyiQeiLhMdVq3p0yJAMV3hkhwBGQsDuYmbqvxOEbUcHkNEvlziAS7+W4WabAWGszAKbwOEYaYkAuba4bEWLbERpEnU36J8kHiLTvIDjUIp5RJ8Yc2LSQbE68gUvhK7TUZNXO17cx8JaWTMZZEuEiINxr0Slav3tYU6jWkM8brWfEGna9mkmZ3A2hWVIBo8LQBMwABp05p8hLGyQLPG5jHuLdO8/+PNFgGgydZ2BNpSnEGGvSD6JbSJpkABgEFzXNfTcOUkW2LJTzak2S1KkWvdfwuh2mjtHfG3up5tFrF9GOGllbBtpvzZg0U3Q7KZbZwJaRlM8uiNRrOA7qo4PbfI50Zr/0O5kbHcdRdajgiHF9OQCZfaQ4iBfrYXVgKJiHNHrp6JBxiiNIgNyNADQIi0RsIQMOXUKhyk5HgACJDHNJMNI/S2HcrQmhRj/y5E/UDdEa+0W+F/IpJ0Dr0NCbTboZN+akIHWPhdLtB5/H5KTHfFFktDBdcKQd9QgF+yk0fdAqDNd7H2XWD2+S40eU3+HJdzfnNBB19tVA3UqnwXI06+yBAnD890GUd34UINUspEC1cRV5KhWLEKJCORZDc1aALVErUpp5zUJzFLGhA00N1FWBpqJppFWVzsOlcRg8wIi35byVw5iC5qoVlK+lG3mV2kyU+6ndTpUvRFF8hKu0EZN3eHkRIJJtpYH1R3UwBEenRMnDjXfVe7tNv0CZS47Dl9SnlDS5vjh2jSfCKhG8DPA5kJ6jhgxuUTuSdyTcuNrklNtw8End2p6DQeX3XW0j0SbfRakRo0bdF7E4bPAI8LTMbEjQ+nJN0aHX2RXYcJ2yXNWVVfDh0evyI+qLTpwQRbY9U73Q5IrWgbKVZTmVeJwuj2iC10yOREOB8x8grKhSKlUZmaW8xHxTDBAAVEOYtUw06m3qiCmNmjlufhKM5RIQHJnmuMgyd/dHB/dBYfXzUjH7IJOvmevouMMG0yuSvZZSLQQPRGDmuMp26+qIxqKJbJMb5QihsW1UWtU4hMhnEM/nkivbsh5RP1SBEnvJUcvX85roUiEAQH55ri6WrqQiC8pQvJiBkIbmo0KJCBgC1QLEyWqOVACpprhYmcq45qBib2oFRide1BLEgK91NSDU2aajkQMWlehFexcLEDBl8LwqLwv+clEjmixpDdN4UyUBmimE7FR3Mury8EgJIgco5VNrUwJSVHzU28lLu+qAIAyptYeqKxgRWMToLBNZ5/Bdyb6JhrLrpGyYuQIN+X+EWnoNRzUGtiOX7o1PYc7f5QDPBovzXsvx3+66LeiJ+BIkFewXo2UgFECLoGccF7ZTXDZIRErgXl5FCPZV5eXk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90" name="AutoShape 10" descr="data:image/jpeg;base64,/9j/4AAQSkZJRgABAQAAAQABAAD/2wCEAAkGBxMSEhUTExMWFRUXGBcVFhgWFxYYFxgWFRcWFxUVFRcYHSggGBolHRUXITEhJSorLi4uFx8zODMtNygtLisBCgoKDg0OGhAQGy0lHyUtLS0tLS0tLS0rLS0tLS0tLS0tLS0tLS0tLS0tLS0tLS0tLS0tLS0tLS0tLS0tLS0tLf/AABEIAK4BIgMBIgACEQEDEQH/xAAcAAACAwEBAQEAAAAAAAAAAAADBAIFBgEABwj/xAA9EAABAwIEAwYFAgUDAwUAAAABAAIRAyEEEjFBBVFhBhMicYGhkbHB0fAy8RQjQlLhcoKSBxViFhczorL/xAAZAQADAQEBAAAAAAAAAAAAAAAAAQIDBAX/xAAiEQACAgICAwEBAQEAAAAAAAAAAQIRAyESMRNBUWEiBBT/2gAMAwEAAhEDEQA/AMfRdtf3TQaP2E3SlMW29vkmaU7qDYPlA895gfCCjUqZtsgNHNGps5WRZY5T9UZp6pVrI1RQQlYUNjEFeGJOkCPzdAa47AFG01gdP2lGw0EziNERtYgQEi6qJXe/529E7Ch3vOa40zq+B5apWpVHP/KA6vdAJFp3jRuhmsdgI5lVVTFk9V01i7pHv6JD4j1SsT18ku/FHy80kaxGnzUO/vcyUiqDvxDiguxJ0QziTy+JQXVDzUjSGX1BCF3yXXCCkOg5fzQ3OCC4KJRY6DOchkSoh69nCVhRINRLc0KV0FOxUFaptQ2ojQmIKxyK0oLSisToQwx6M18pVoRWlSA7SemGVVXtCMxAFsKs6KxwzrBUlByeovTslosSV5K94V5KxUfMmv6hM0qpO3ukaaZpPP4FpZKRZ0qT9ctuhn5SmGsPKFXNeeQRRVOkJ2Oh63P5qTHA6R7IAfaSfiFJ1eeVh0/f4oGHc4jl7KDnzv7pcPJkzzQ83x6/5SY0FcIO664u9Bsg5z5enyUQTEfmiQwjqvUz1UTVP7QhvpgXLvgUrWeGHMLtOtzI6p0McdiDYdenyUHVSdDffkg/xLYtedIuoNfVNhT8pU8vRooB6gdEgyp4dgcJBn83TVPgeIcLmJgctU7S7J9y4F5ORxAnZrjpPRUoSfoUuMe2VbAALkT0XZbsPr7rYYTsqxjiHCxu07TuFaU+ztIaNv6aKvFMjy4z5y9w/t9kKQbwfgvqFTgtOCcoHmPdRo8BpFoOWRGojdLwy+jWXH8PlpeOSgXD919Rq9n6TRJbEJHEdnmEfpE9OXUbJPFIay42fO/dRI6LX4vss0zAvaCLexVRiuzrmk5XG2xUOEkWuL6ZSypNd5KVfD1WfqbPklRW/uBHyUWDix1pRAUo1/IyjNcnZNDTCjtCUY5MscVSZLQdpRWoTSiNhMkK0orEJqK0JAMtTdEJCmnMO+EhMcyri93wXk6RNs+ZURyTVPXQ+kpOkU5Sk/ZWIIx3JMNafzRCY39kaJtf0ugZF0nryi3+VwOM6fFSgDXTyXX1CbAjrAARRVkc3PVDfU5yhPrAWn3Qa1YNGYkdLz8fsgY0Kvp5yUOpXYLkj11+EqidjnOMNvPM29Fb8E4Ma5kmYseh5RsplfpFKvYOrXNQFrAb7ovDOHOc5tN8jNYTz5FbrhfA2sGgHM7ovHODNdTLmkMcLAnSTpMaea1hhbX9MiWaKf8AJS4Ps0aBzBpfT1c3dvNzRuOi1WG4bSqUwWEOaRYjZV/ZrjbjFHEUy2s2zoIno6DFjGoVniOGMFQ1aWZjz+pn8xrXjYyBAd1v1ldCgl0Yyyt6JYLEhrQ2q0NcDaNHQYMHnvCva2DbVaWOEscCD5bR7rJcTx9JgirULWPtUZXZBbtnY4ZQ6N4JMQVPD9pjhXCjVrMezKDTqtaXAtJhoeA6cw9wm2kZy2OcMxEVH4Ks/LUpwaTnRNRhuz1EQfJarCVQWwQGuByuHI/m/VfM+1PGMPXLKwqh76Zu6lTksvAcQZmDsTzSx7alzgSctSnlM03uLKrLatP6NZHWQpc0w4s+rYhrmh2YNygbF09ZsRCnhHH9B0jwjmBvssdT7b0qtMHM6HEMIcNQ4bZQZ1jmmMHxq4abtAzNfBYQNAD1AF1DyRGoSZoOK+GlUJsAASbwBvpsoUqILAYtbLebeuioO0XaqiKTaLn5nVXNYRrDTqTFgL+6vMDxFjmBu4EW0gCxBCdqhbIV6Vz9491UFjXSNgTFvj6K34himtaYMycojcnz+qrQzIAJ1BuLXm/kUqNYsRrcNa6ZEjntP2VDxLs4OXstkKUCD6oNZo6x9VLimaRm10fLMfwZzJLbdCq9uILTDgvqONwDXg2A0vuPLms7j+Bhwv8AqJO35uFhLH8OiM1JbM3Rrg6JphhI43hr6R0MaqOHxJGqzuuxuJdMcjBySoVpTTdFSZk0GaUVpKXgKTXqiaH6ZlMU1XU3Jyk9SIaheUc68gD59QYT5Jps9ChUmwmRK1M0E70Wt812o8R9PvdAuoGRebeqTZaQRzpulKtVQrVikMVidh+eahspIjjK8EEG40+3UKGFw767o25KfC+GOrPvputg7s0C1pa1udumaQ0jdpIv5EaH1CuMefYpS4dAsD2ZpFozyNBIkGTyIRqvC62GdmpF9QD9LmAd5/pe2IqN5TfqNy1axpQ01DSeP6aphh6NrZXMPQEB3NEodo6ocQ5tRoaT4hRbVYQOTqZE7bLpilFGEp8nZPgnbpgLmYqk6m5glzg0gOH9wpuhw8gCtFS7UYOuwlri6kRBPd1N5mfDACy3GeN4OswjEVGuA2FDK8f88xaddF87x4oZv5JMbTBNpgREzoN0uZDifTMdj6BbkeKhaCG0MUYYW9C83cwc4IKqh2ix2FMNxLMVRsASctzy0JA84Xz4V3X8RvGm8aWhN4fCOf0HPcrOc622XGN6SNVju3dZ2ZtTI9p1aRmA6ToZ6BZipiQ6XNaGtc4nJ/QP9LdR5hWLsGyk2conab/NUWJeXkrOMnL0XJKIziOJOIyyGgWhhMdZhRbjG/1ZnW2hsRsOiUayVOnRFtVXESkN4bHtabMMm0yN+UzCsqHaKowjKLTJ8TpdyzONyudneDDEVmUhYu8IJ0zu8LJ6ZiPRfWsH/wBMsPUqQ3N3YqFonKc1Ok2H1C4NFzVhgH9rHEJ+FSVsPLWj5BjeMl7y/LlLpBgz6g2hXPD+15plvjfZoBzWkjc5dgFqO0n/AE7is4UmeHM46GwDgGMa1li53eU2i2zjsSsFxbgpoVHU3RmaSCWmWyLENO8EEHqESwtIayJs22C7WNNVtQuDoZADXeEPJgRN+aucN2izdyx48WchxkGWzMn1gL48KJGk2v1TGGxz2RLjA0GkXB18x7KUpR9jbiz9BYbEioDlM6j6x7rrqU39/r1XzPs92nvfNOpMki377LU4DtQyo/JeYsYkeRI0OuqFkvTDg1tF45vw5+SFUoAwDyMTz102Um4yYBMWvHTRepuk20VaY9lNxDhoeLg3sLbn6rK8S4EW/pF77HXovotRma59RFz18kviMGCL6fmqiUbNY5Gj5WA5hun8NiFp+LcEBnw35zf/AHArLYnAupnRYtOJqmpDweutuUphK14IVpTYqTshqiNNNUkMMAUmNumZsbXEGV5FCMowIwQqbUZjVVkJEHt5oGIeR5Aa6pmq5ouTPySVd5cYA+Clui0VtauCBkvOiFQpNLoccpt+q3vojF38PVIe3w6tJsTIvk2MHayusLi8M/8AW5t/6XiDHkQrUfpLmWuEwlOnTzZ8gA/UDI+BkFNNx1QCWgVB/c4OpD3kn0Cx+JfhL5XObUBgd1JEj+oaxbaeaqMSKgu6sSQbB4Jv1MloWy0tGDds2mO7RPZOYMdNiyk+bf8Ak5zfD/8AVZHi2PbmEUadIgeKP5hdPOYAPUCdbqsOIqPMmoJ5kwPQn6L3ds0zybRlaTNttE/0V+ibGOcC4uDWndxgCDPha0SeVgjtEWbIJBE6OLdhANp1PkNjAFhqDnO8MjruOk/mq1OA4SBEiT9VSV9EuVdlJgOFOJkiVocHw2IVvhsGBsmq1DKxzuiPAn2L/ofoxHHamZ2QaBVDMKZ5hWLnfzCZ1KYdRGYbLR4zPynKHAT3feGzSY6k7x5IdfD5T4QI0Mx9DCs+J497ixjYDQ2AALW1ubdfgq/GktYSeXRc/F+zdS+F1/0+rsZjxLWnwOdBAgXA0P8AqK+68P421gALSR0AsBoABAAAtAX5S4bxSpQqd5TMOIIkibGDv5BaCl2/xzdKw/4M+y64qDhTOefPlaP0A7FN7yrUzVAXkQZHha1uUNpiPCSJl2viMEL5V25ynExAADBlDRZrZIET0HLUTcrM/wDuPjt30z5s+xCBgeNVMVWJqZc0CIsIE6Ak3uoy8FB0Xj5ctjp4eHCwgwI+6r8Vw9zf1D4LQsygH9J6E7pPE1i+0uJEQ3KYI8oXLhuV2bZJJPRW8IGV4Gl1qGYKp4Hs1hzt4MkEAkKnODiDED3X0XsnS7yiA4XAj/K38KkiFncWU3DcY5zWCoQBBNp21BOtr2V9hq9hcEfmqV452fc0ONNpInO2P6X7ggXyuvcaZiqbBY4XLHC0hzZuCNRGo3XNPHKLtHXjyxkjZ0q8p+myx8vX1Cy+HxwiZHluNdfKFb4TGgxdQp/SpQ+Dj6AJ6fE+qo+KcKzaD0+32Wio1M3kfpoEWphrfPlHORZV2ZqTiz5ZjeHFhsmcBVJtv8FueK8Kz3DYtoOXVZLEcOcx0gfBZSi4s6IzU0T7roudxCaoU5Eo76SaM3oroXk33K8nYjLCgo90mMwQXtqT4S09CDPxB+iohAv4ckwoVqNGnrVbTf8A62g3HJ0id7hOUalQTLASOTonykInevI8VB4GurIJ/wCXRNKht2UeJNOqMlWq5zNnNaCc0aOyAgzeCLbeaWKADQynVrOGoLy0hvkXAOHorTiXFHuGVtFwGhJLZ6gXj5qidwwvOWnmYYn9cNEbu1V2RQpiGlhzue4akOBDXF2x5n8uqmrVJNyT1P3Uq4dMZp6xyQ20ydU3IlRbY0w0ctxULp0loZ8YJOnII1FubQBgNiGzfzJJJ00mEDD0ZKu8HhrhJSbZTgood4XhAIstbgsLKq+F4XxLaYDBWC6oPRw5OxahhJROKYT+UfJXmHwSnjcLLCOi0vZnR8goYdheD1gg/NPY7h7TGRpt/aYTjcCG1XBwsDYxueitn0GgB0fTTQhU+yPRnaxFPI17fFAmNPkVV9oKZfScQLDy+y0uNosJz1BlaLXBmToZn7pavQDm/wDiduc/LVYyRvCR8vaFKFb8X4K+kSQCWazy81XNbbVES5OgJVz2Tw+esejT7kKspUHPcGtBcToAtzwDhIw7Jf8AqN3SP/yRfT6rHPKo0uzTH3ZZU8G0iHMHS6JhMCBIaI1sHHLt79Ama1Is8bIAcNTJB94R6Ly2A5rQXbiRHLf7LL/NCdWx5pRbpCrMNlsb6zP05rZdlMPDbKgr0MxHVbbs/hcrAutNUc5ZNoqo4rwBj5cGtk3IIFzzHIrRNavVGSNFDkWtHyzH8HDHWbHp9UNmJNO+w1gXB6recT4eHDRZTG8NIJkW5f5XJlh7R3Yct6Y1gOJAmJ/NlosDi7X8185q4cgywkEfLYH7q1wXHC10P5gE9SJBPKdfiNlzrLx7OieHktG/7sGSDryBi/5oqvjHDAbgDredd0fhWPsCCrhwzA3BnW+xXTGSmjjacGYGlh8riNk0KCs+IYOHGFFtBZJU6NXK9lUcN0Xla/w4XlRNnzYUkVmQGC4A8iYTfdKJptNiJ87qtFJHsrDfMJG8j36Kq4rxhrTlFRs8gRb/ACrD/tdLXumf8Qo/wjW3DWg9ALcgk5lKDZmqr3vHhY5x2kZW/E3PwSOLwrgCKhJdybZo6c3LYmQJNuXP0SGIoF13C+w5dT1Ry+IOP0xdbAHe3RN8N4a3+qSncbQcNYPl9UDA1DPIC0Ko/pWvQGjhIcRCusFh7p6hgxUEjVPYTh5GoQv5ZORWiw4Ng4utjgqVlR8Nw5ELR4MLqjLR5uSOxunTXalKyKwKZCuyD512mwZp1M40KTw9YvAG/rbeFvOMcPFRhEL53WouoVIOk/BaxdozkqCnDB5yTq6ZIzX3LZ+fVFxPDW0gXGoSBO1ySbn3hGweJaWCL7zpGq84y6OV+hm58ylkT9BBif8ADtLWnWfEc2pvYxsFX1eAUHEv7sR5RJmFa0i2XPLg5pPiDZJmQQJ5afGEeq/vHNc0gM0M7RrbeRZee1OMrOxSTVCmF4MynGSmACQbdYEp04UAZSJm7Yv8BqVJ+MDA0N0HrYfcAoXEqgeQ9oB0IuZ30vHJVjxSnUiZZFHRZ08HDQLwBJFrenLola9EGxAnpp7o1Ku7KCRFhpY777WIQDL3QNZ29l2RhxVGDlbse4Xhu8qARot/gsPlACquz3C8jQTqtLTZCym/RpBA8i4WorlArM0oSxDAqjGYMFX1UJKs2AUN62OPejEYzhZL4Fr68upVTVwhLjlu0WHXqfmtviKc25oDsK1rY+K4ZwTPUw5GuzN4HFmi8AzkMemab+Q09Ft+G4gwbzKzOOpAXABOgtPwCsezrHtpjMIvA8pspxpxY/8ATGMo8i9xNKUu2inaRXSxbWcH4VxodF1Od2uICz58cIhnCRsrp1FdbhZ1VGqlRSfw/oEJtO8MaXnmf0jzKvW8KaScznOH9pgNHoNfVMdw1ghogdE1EHkM3V4du+7vYeSrMblbuAtHxAuNm67nl5rPYyi1gJAL3/E++gToFIosW0GTEedkqcEXiGAyLmOl09Vwb6h8Z3/S3lyLv2TdDCgG1j6k+gVqKG2znBKrSSGtf18JsRqOi2/D6Qc0Wnz1WdoU3iXU2Bs65hBPoDf1UsNxjuajC+MrvC55IaGmd5dfzFlSVaIlJtG2w+FGyeoUosqVvH6MF7agcwaltx8dPdWmG4k1wBEEHqJ/Psn10YyjZYNYiQhU8UD5c5CKKrTurUjBwZFzZWf47wcVAbXWlgIdSlK0UyXE+SYnDPouIcCWn2TXDHCdZzWvpFvst/j+EtqC4WaxnZggy1ac0zN42UlegIIZaTprO6nIa2+w2Ekzy+6aZwisw2aT7qH/AGquXGKZvpaPLVK0+w4S9CtVgBuQRy2+APKQjYVwJcYFhvpaY9yril2drmC7I3bxOHuGynuG8EoSZxDHOFnBgDoMwRM2uIuFXOKQeOTZR0O8qGA3TT7/AJzWo4BwHL4nC6sMPQpU7NBP+o/aBumamKdSaX1XU6TBubACYEmdbhZSyr0bRxP2WlBoARXVI1geaz1Pid8tSu1uYkAta9uUSYLswLYj+okDon8BhaneVWudIGUtmTrm8QJ0G0C1uqwdmyjQ1VxjRqTvoxxNuQhLHFvM/wAl/wDudTBPo0m3mmhTcBJM9IA/D6rxIMECAQD1HORzUlUhD+KqHWk5vqw/JyE+lUOseoB+qtQ3UHXZE7oJNWUmkUjsI7XfyXDgCdbq+yBRyi30UuCH5WuioZw4DZGdhbQrB7FCpqiiHJsVbThShTC45Q0FkMvRcXpXkUMo/wCHUxQT3dL2RaJC5CXcINamrB4SVYpvQ1spcYydfgFVYjCA678loqlNKYikBcqDRMy2IplpgQBFzy8lPDgC4Ecou93WNT5lP4zAPcWlkAXnO0m+xAkddRuo06eRxa1smPFUdoI2n+ryFhfRXEJS+AMUPCTVd3dO24k9C7byHxVbhaIkilRdkJAz1CDmG5Dbk/7grunw8Pe2pUGcNA7trgDHOo4f3W9PNOVaZuRotHKuhRV9ldR4ecpDiTOmVpJAFgLugCOkfND/AIVzXtpsc7OTnDB4TEiS5zRZpIP5MWlHDEm7o9blK8P4eKhfXMw/Q6lzWkhoaSPCBvGp6C6Tb2ypRitIJUq1y9rZZLRDnUw90QbtkEXtoRsUzwvtA85u9aWQQATTeXEQLOYwnI6+hN8wUOIDuqOWlLD+hhzEhg1c6CYs0Ei2wCWptfUe2mwmjRpwXCzn5yLCTIDgPFeYzCb6H6JwNC/jeWM1N7QTlZmyhzibDwAlzRpc6TdFxnFaVNmd7wwyBldMmf7Q3Xzja8JKhw2mCIzAiCXZnZ3Xm5m/5oo8QpUmBryMwbUa+HEuuZbILidC4H0Ssl4wn/qBoBcGPawEiaj3MzWmKYIIdyiQeiLhMdVq3p0yJAMV3hkhwBGQsDuYmbqvxOEbUcHkNEvlziAS7+W4WabAWGszAKbwOEYaYkAuba4bEWLbERpEnU36J8kHiLTvIDjUIp5RJ8Yc2LSQbE68gUvhK7TUZNXO17cx8JaWTMZZEuEiINxr0Slav3tYU6jWkM8brWfEGna9mkmZ3A2hWVIBo8LQBMwABp05p8hLGyQLPG5jHuLdO8/+PNFgGgydZ2BNpSnEGGvSD6JbSJpkABgEFzXNfTcOUkW2LJTzak2S1KkWvdfwuh2mjtHfG3up5tFrF9GOGllbBtpvzZg0U3Q7KZbZwJaRlM8uiNRrOA7qo4PbfI50Zr/0O5kbHcdRdajgiHF9OQCZfaQ4iBfrYXVgKJiHNHrp6JBxiiNIgNyNADQIi0RsIQMOXUKhyk5HgACJDHNJMNI/S2HcrQmhRj/y5E/UDdEa+0W+F/IpJ0Dr0NCbTboZN+akIHWPhdLtB5/H5KTHfFFktDBdcKQd9QgF+yk0fdAqDNd7H2XWD2+S40eU3+HJdzfnNBB19tVA3UqnwXI06+yBAnD890GUd34UINUspEC1cRV5KhWLEKJCORZDc1aALVErUpp5zUJzFLGhA00N1FWBpqJppFWVzsOlcRg8wIi35byVw5iC5qoVlK+lG3mV2kyU+6ndTpUvRFF8hKu0EZN3eHkRIJJtpYH1R3UwBEenRMnDjXfVe7tNv0CZS47Dl9SnlDS5vjh2jSfCKhG8DPA5kJ6jhgxuUTuSdyTcuNrklNtw8End2p6DQeX3XW0j0SbfRakRo0bdF7E4bPAI8LTMbEjQ+nJN0aHX2RXYcJ2yXNWVVfDh0evyI+qLTpwQRbY9U73Q5IrWgbKVZTmVeJwuj2iC10yOREOB8x8grKhSKlUZmaW8xHxTDBAAVEOYtUw06m3qiCmNmjlufhKM5RIQHJnmuMgyd/dHB/dBYfXzUjH7IJOvmevouMMG0yuSvZZSLQQPRGDmuMp26+qIxqKJbJMb5QihsW1UWtU4hMhnEM/nkivbsh5RP1SBEnvJUcvX85roUiEAQH55ri6WrqQiC8pQvJiBkIbmo0KJCBgC1QLEyWqOVACpprhYmcq45qBib2oFRide1BLEgK91NSDU2aajkQMWlehFexcLEDBl8LwqLwv+clEjmixpDdN4UyUBmimE7FR3Mury8EgJIgco5VNrUwJSVHzU28lLu+qAIAyptYeqKxgRWMToLBNZ5/Bdyb6JhrLrpGyYuQIN+X+EWnoNRzUGtiOX7o1PYc7f5QDPBovzXsvx3+66LeiJ+BIkFewXo2UgFECLoGccF7ZTXDZIRErgXl5FCPZV5eXk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92" name="AutoShape 12" descr="data:image/jpeg;base64,/9j/4AAQSkZJRgABAQAAAQABAAD/2wCEAAkGBxMSEhUTExMWFRUXGBcVFhgWFxYYFxgWFRcWFxUVFRcYHSggGBolHRUXITEhJSorLi4uFx8zODMtNygtLisBCgoKDg0OGhAQGy0lHyUtLS0tLS0tLS0rLS0tLS0tLS0tLS0tLS0tLS0tLS0tLS0tLS0tLS0tLS0tLS0tLS0tLf/AABEIAK4BIgMBIgACEQEDEQH/xAAcAAACAwEBAQEAAAAAAAAAAAADBAIFBgEABwj/xAA9EAABAwIEAwYFAgUDAwUAAAABAAIRAyEEEjFBBVFhBhMicYGhkbHB0fAy8RQjQlLhcoKSBxViFhczorL/xAAZAQADAQEBAAAAAAAAAAAAAAAAAQIDBAX/xAAiEQACAgICAwEBAQEAAAAAAAAAAQIRAyESMRNBUWEiBBT/2gAMAwEAAhEDEQA/AMfRdtf3TQaP2E3SlMW29vkmaU7qDYPlA895gfCCjUqZtsgNHNGps5WRZY5T9UZp6pVrI1RQQlYUNjEFeGJOkCPzdAa47AFG01gdP2lGw0EziNERtYgQEi6qJXe/529E7Ch3vOa40zq+B5apWpVHP/KA6vdAJFp3jRuhmsdgI5lVVTFk9V01i7pHv6JD4j1SsT18ku/FHy80kaxGnzUO/vcyUiqDvxDiguxJ0QziTy+JQXVDzUjSGX1BCF3yXXCCkOg5fzQ3OCC4KJRY6DOchkSoh69nCVhRINRLc0KV0FOxUFaptQ2ojQmIKxyK0oLSisToQwx6M18pVoRWlSA7SemGVVXtCMxAFsKs6KxwzrBUlByeovTslosSV5K94V5KxUfMmv6hM0qpO3ukaaZpPP4FpZKRZ0qT9ctuhn5SmGsPKFXNeeQRRVOkJ2Oh63P5qTHA6R7IAfaSfiFJ1eeVh0/f4oGHc4jl7KDnzv7pcPJkzzQ83x6/5SY0FcIO664u9Bsg5z5enyUQTEfmiQwjqvUz1UTVP7QhvpgXLvgUrWeGHMLtOtzI6p0McdiDYdenyUHVSdDffkg/xLYtedIuoNfVNhT8pU8vRooB6gdEgyp4dgcJBn83TVPgeIcLmJgctU7S7J9y4F5ORxAnZrjpPRUoSfoUuMe2VbAALkT0XZbsPr7rYYTsqxjiHCxu07TuFaU+ztIaNv6aKvFMjy4z5y9w/t9kKQbwfgvqFTgtOCcoHmPdRo8BpFoOWRGojdLwy+jWXH8PlpeOSgXD919Rq9n6TRJbEJHEdnmEfpE9OXUbJPFIay42fO/dRI6LX4vss0zAvaCLexVRiuzrmk5XG2xUOEkWuL6ZSypNd5KVfD1WfqbPklRW/uBHyUWDix1pRAUo1/IyjNcnZNDTCjtCUY5MscVSZLQdpRWoTSiNhMkK0orEJqK0JAMtTdEJCmnMO+EhMcyri93wXk6RNs+ZURyTVPXQ+kpOkU5Sk/ZWIIx3JMNafzRCY39kaJtf0ugZF0nryi3+VwOM6fFSgDXTyXX1CbAjrAARRVkc3PVDfU5yhPrAWn3Qa1YNGYkdLz8fsgY0Kvp5yUOpXYLkj11+EqidjnOMNvPM29Fb8E4Ma5kmYseh5RsplfpFKvYOrXNQFrAb7ovDOHOc5tN8jNYTz5FbrhfA2sGgHM7ovHODNdTLmkMcLAnSTpMaea1hhbX9MiWaKf8AJS4Ps0aBzBpfT1c3dvNzRuOi1WG4bSqUwWEOaRYjZV/ZrjbjFHEUy2s2zoIno6DFjGoVniOGMFQ1aWZjz+pn8xrXjYyBAd1v1ldCgl0Yyyt6JYLEhrQ2q0NcDaNHQYMHnvCva2DbVaWOEscCD5bR7rJcTx9JgirULWPtUZXZBbtnY4ZQ6N4JMQVPD9pjhXCjVrMezKDTqtaXAtJhoeA6cw9wm2kZy2OcMxEVH4Ks/LUpwaTnRNRhuz1EQfJarCVQWwQGuByuHI/m/VfM+1PGMPXLKwqh76Zu6lTksvAcQZmDsTzSx7alzgSctSnlM03uLKrLatP6NZHWQpc0w4s+rYhrmh2YNygbF09ZsRCnhHH9B0jwjmBvssdT7b0qtMHM6HEMIcNQ4bZQZ1jmmMHxq4abtAzNfBYQNAD1AF1DyRGoSZoOK+GlUJsAASbwBvpsoUqILAYtbLebeuioO0XaqiKTaLn5nVXNYRrDTqTFgL+6vMDxFjmBu4EW0gCxBCdqhbIV6Vz9491UFjXSNgTFvj6K34himtaYMycojcnz+qrQzIAJ1BuLXm/kUqNYsRrcNa6ZEjntP2VDxLs4OXstkKUCD6oNZo6x9VLimaRm10fLMfwZzJLbdCq9uILTDgvqONwDXg2A0vuPLms7j+Bhwv8AqJO35uFhLH8OiM1JbM3Rrg6JphhI43hr6R0MaqOHxJGqzuuxuJdMcjBySoVpTTdFSZk0GaUVpKXgKTXqiaH6ZlMU1XU3Jyk9SIaheUc68gD59QYT5Jps9ChUmwmRK1M0E70Wt812o8R9PvdAuoGRebeqTZaQRzpulKtVQrVikMVidh+eahspIjjK8EEG40+3UKGFw767o25KfC+GOrPvputg7s0C1pa1udumaQ0jdpIv5EaH1CuMefYpS4dAsD2ZpFozyNBIkGTyIRqvC62GdmpF9QD9LmAd5/pe2IqN5TfqNy1axpQ01DSeP6aphh6NrZXMPQEB3NEodo6ocQ5tRoaT4hRbVYQOTqZE7bLpilFGEp8nZPgnbpgLmYqk6m5glzg0gOH9wpuhw8gCtFS7UYOuwlri6kRBPd1N5mfDACy3GeN4OswjEVGuA2FDK8f88xaddF87x4oZv5JMbTBNpgREzoN0uZDifTMdj6BbkeKhaCG0MUYYW9C83cwc4IKqh2ix2FMNxLMVRsASctzy0JA84Xz4V3X8RvGm8aWhN4fCOf0HPcrOc622XGN6SNVju3dZ2ZtTI9p1aRmA6ToZ6BZipiQ6XNaGtc4nJ/QP9LdR5hWLsGyk2conab/NUWJeXkrOMnL0XJKIziOJOIyyGgWhhMdZhRbjG/1ZnW2hsRsOiUayVOnRFtVXESkN4bHtabMMm0yN+UzCsqHaKowjKLTJ8TpdyzONyudneDDEVmUhYu8IJ0zu8LJ6ZiPRfWsH/wBMsPUqQ3N3YqFonKc1Ok2H1C4NFzVhgH9rHEJ+FSVsPLWj5BjeMl7y/LlLpBgz6g2hXPD+15plvjfZoBzWkjc5dgFqO0n/AE7is4UmeHM46GwDgGMa1li53eU2i2zjsSsFxbgpoVHU3RmaSCWmWyLENO8EEHqESwtIayJs22C7WNNVtQuDoZADXeEPJgRN+aucN2izdyx48WchxkGWzMn1gL48KJGk2v1TGGxz2RLjA0GkXB18x7KUpR9jbiz9BYbEioDlM6j6x7rrqU39/r1XzPs92nvfNOpMki377LU4DtQyo/JeYsYkeRI0OuqFkvTDg1tF45vw5+SFUoAwDyMTz102Um4yYBMWvHTRepuk20VaY9lNxDhoeLg3sLbn6rK8S4EW/pF77HXovotRma59RFz18kviMGCL6fmqiUbNY5Gj5WA5hun8NiFp+LcEBnw35zf/AHArLYnAupnRYtOJqmpDweutuUphK14IVpTYqTshqiNNNUkMMAUmNumZsbXEGV5FCMowIwQqbUZjVVkJEHt5oGIeR5Aa6pmq5ouTPySVd5cYA+Clui0VtauCBkvOiFQpNLoccpt+q3vojF38PVIe3w6tJsTIvk2MHayusLi8M/8AW5t/6XiDHkQrUfpLmWuEwlOnTzZ8gA/UDI+BkFNNx1QCWgVB/c4OpD3kn0Cx+JfhL5XObUBgd1JEj+oaxbaeaqMSKgu6sSQbB4Jv1MloWy0tGDds2mO7RPZOYMdNiyk+bf8Ak5zfD/8AVZHi2PbmEUadIgeKP5hdPOYAPUCdbqsOIqPMmoJ5kwPQn6L3ds0zybRlaTNttE/0V+ibGOcC4uDWndxgCDPha0SeVgjtEWbIJBE6OLdhANp1PkNjAFhqDnO8MjruOk/mq1OA4SBEiT9VSV9EuVdlJgOFOJkiVocHw2IVvhsGBsmq1DKxzuiPAn2L/ofoxHHamZ2QaBVDMKZ5hWLnfzCZ1KYdRGYbLR4zPynKHAT3feGzSY6k7x5IdfD5T4QI0Mx9DCs+J497ixjYDQ2AALW1ubdfgq/GktYSeXRc/F+zdS+F1/0+rsZjxLWnwOdBAgXA0P8AqK+68P421gALSR0AsBoABAAAtAX5S4bxSpQqd5TMOIIkibGDv5BaCl2/xzdKw/4M+y64qDhTOefPlaP0A7FN7yrUzVAXkQZHha1uUNpiPCSJl2viMEL5V25ynExAADBlDRZrZIET0HLUTcrM/wDuPjt30z5s+xCBgeNVMVWJqZc0CIsIE6Ak3uoy8FB0Xj5ctjp4eHCwgwI+6r8Vw9zf1D4LQsygH9J6E7pPE1i+0uJEQ3KYI8oXLhuV2bZJJPRW8IGV4Gl1qGYKp4Hs1hzt4MkEAkKnODiDED3X0XsnS7yiA4XAj/K38KkiFncWU3DcY5zWCoQBBNp21BOtr2V9hq9hcEfmqV452fc0ONNpInO2P6X7ggXyuvcaZiqbBY4XLHC0hzZuCNRGo3XNPHKLtHXjyxkjZ0q8p+myx8vX1Cy+HxwiZHluNdfKFb4TGgxdQp/SpQ+Dj6AJ6fE+qo+KcKzaD0+32Wio1M3kfpoEWphrfPlHORZV2ZqTiz5ZjeHFhsmcBVJtv8FueK8Kz3DYtoOXVZLEcOcx0gfBZSi4s6IzU0T7roudxCaoU5Eo76SaM3oroXk33K8nYjLCgo90mMwQXtqT4S09CDPxB+iohAv4ckwoVqNGnrVbTf8A62g3HJ0id7hOUalQTLASOTonykInevI8VB4GurIJ/wCXRNKht2UeJNOqMlWq5zNnNaCc0aOyAgzeCLbeaWKADQynVrOGoLy0hvkXAOHorTiXFHuGVtFwGhJLZ6gXj5qidwwvOWnmYYn9cNEbu1V2RQpiGlhzue4akOBDXF2x5n8uqmrVJNyT1P3Uq4dMZp6xyQ20ydU3IlRbY0w0ctxULp0loZ8YJOnII1FubQBgNiGzfzJJJ00mEDD0ZKu8HhrhJSbZTgood4XhAIstbgsLKq+F4XxLaYDBWC6oPRw5OxahhJROKYT+UfJXmHwSnjcLLCOi0vZnR8goYdheD1gg/NPY7h7TGRpt/aYTjcCG1XBwsDYxueitn0GgB0fTTQhU+yPRnaxFPI17fFAmNPkVV9oKZfScQLDy+y0uNosJz1BlaLXBmToZn7pavQDm/wDiduc/LVYyRvCR8vaFKFb8X4K+kSQCWazy81XNbbVES5OgJVz2Tw+esejT7kKspUHPcGtBcToAtzwDhIw7Jf8AqN3SP/yRfT6rHPKo0uzTH3ZZU8G0iHMHS6JhMCBIaI1sHHLt79Ama1Is8bIAcNTJB94R6Ly2A5rQXbiRHLf7LL/NCdWx5pRbpCrMNlsb6zP05rZdlMPDbKgr0MxHVbbs/hcrAutNUc5ZNoqo4rwBj5cGtk3IIFzzHIrRNavVGSNFDkWtHyzH8HDHWbHp9UNmJNO+w1gXB6recT4eHDRZTG8NIJkW5f5XJlh7R3Yct6Y1gOJAmJ/NlosDi7X8185q4cgywkEfLYH7q1wXHC10P5gE9SJBPKdfiNlzrLx7OieHktG/7sGSDryBi/5oqvjHDAbgDredd0fhWPsCCrhwzA3BnW+xXTGSmjjacGYGlh8riNk0KCs+IYOHGFFtBZJU6NXK9lUcN0Xla/w4XlRNnzYUkVmQGC4A8iYTfdKJptNiJ87qtFJHsrDfMJG8j36Kq4rxhrTlFRs8gRb/ACrD/tdLXumf8Qo/wjW3DWg9ALcgk5lKDZmqr3vHhY5x2kZW/E3PwSOLwrgCKhJdybZo6c3LYmQJNuXP0SGIoF13C+w5dT1Ry+IOP0xdbAHe3RN8N4a3+qSncbQcNYPl9UDA1DPIC0Ko/pWvQGjhIcRCusFh7p6hgxUEjVPYTh5GoQv5ZORWiw4Ng4utjgqVlR8Nw5ELR4MLqjLR5uSOxunTXalKyKwKZCuyD512mwZp1M40KTw9YvAG/rbeFvOMcPFRhEL53WouoVIOk/BaxdozkqCnDB5yTq6ZIzX3LZ+fVFxPDW0gXGoSBO1ySbn3hGweJaWCL7zpGq84y6OV+hm58ylkT9BBif8ADtLWnWfEc2pvYxsFX1eAUHEv7sR5RJmFa0i2XPLg5pPiDZJmQQJ5afGEeq/vHNc0gM0M7RrbeRZee1OMrOxSTVCmF4MynGSmACQbdYEp04UAZSJm7Yv8BqVJ+MDA0N0HrYfcAoXEqgeQ9oB0IuZ30vHJVjxSnUiZZFHRZ08HDQLwBJFrenLola9EGxAnpp7o1Ku7KCRFhpY777WIQDL3QNZ29l2RhxVGDlbse4Xhu8qARot/gsPlACquz3C8jQTqtLTZCym/RpBA8i4WorlArM0oSxDAqjGYMFX1UJKs2AUN62OPejEYzhZL4Fr68upVTVwhLjlu0WHXqfmtviKc25oDsK1rY+K4ZwTPUw5GuzN4HFmi8AzkMemab+Q09Ft+G4gwbzKzOOpAXABOgtPwCsezrHtpjMIvA8pspxpxY/8ATGMo8i9xNKUu2inaRXSxbWcH4VxodF1Od2uICz58cIhnCRsrp1FdbhZ1VGqlRSfw/oEJtO8MaXnmf0jzKvW8KaScznOH9pgNHoNfVMdw1ghogdE1EHkM3V4du+7vYeSrMblbuAtHxAuNm67nl5rPYyi1gJAL3/E++gToFIosW0GTEedkqcEXiGAyLmOl09Vwb6h8Z3/S3lyLv2TdDCgG1j6k+gVqKG2znBKrSSGtf18JsRqOi2/D6Qc0Wnz1WdoU3iXU2Bs65hBPoDf1UsNxjuajC+MrvC55IaGmd5dfzFlSVaIlJtG2w+FGyeoUosqVvH6MF7agcwaltx8dPdWmG4k1wBEEHqJ/Psn10YyjZYNYiQhU8UD5c5CKKrTurUjBwZFzZWf47wcVAbXWlgIdSlK0UyXE+SYnDPouIcCWn2TXDHCdZzWvpFvst/j+EtqC4WaxnZggy1ac0zN42UlegIIZaTprO6nIa2+w2Ekzy+6aZwisw2aT7qH/AGquXGKZvpaPLVK0+w4S9CtVgBuQRy2+APKQjYVwJcYFhvpaY9yril2drmC7I3bxOHuGynuG8EoSZxDHOFnBgDoMwRM2uIuFXOKQeOTZR0O8qGA3TT7/AJzWo4BwHL4nC6sMPQpU7NBP+o/aBumamKdSaX1XU6TBubACYEmdbhZSyr0bRxP2WlBoARXVI1geaz1Pid8tSu1uYkAta9uUSYLswLYj+okDon8BhaneVWudIGUtmTrm8QJ0G0C1uqwdmyjQ1VxjRqTvoxxNuQhLHFvM/wAl/wDudTBPo0m3mmhTcBJM9IA/D6rxIMECAQD1HORzUlUhD+KqHWk5vqw/JyE+lUOseoB+qtQ3UHXZE7oJNWUmkUjsI7XfyXDgCdbq+yBRyi30UuCH5WuioZw4DZGdhbQrB7FCpqiiHJsVbThShTC45Q0FkMvRcXpXkUMo/wCHUxQT3dL2RaJC5CXcINamrB4SVYpvQ1spcYydfgFVYjCA678loqlNKYikBcqDRMy2IplpgQBFzy8lPDgC4Ecou93WNT5lP4zAPcWlkAXnO0m+xAkddRuo06eRxa1smPFUdoI2n+ryFhfRXEJS+AMUPCTVd3dO24k9C7byHxVbhaIkilRdkJAz1CDmG5Dbk/7grunw8Pe2pUGcNA7trgDHOo4f3W9PNOVaZuRotHKuhRV9ldR4ecpDiTOmVpJAFgLugCOkfND/AIVzXtpsc7OTnDB4TEiS5zRZpIP5MWlHDEm7o9blK8P4eKhfXMw/Q6lzWkhoaSPCBvGp6C6Tb2ypRitIJUq1y9rZZLRDnUw90QbtkEXtoRsUzwvtA85u9aWQQATTeXEQLOYwnI6+hN8wUOIDuqOWlLD+hhzEhg1c6CYs0Ei2wCWptfUe2mwmjRpwXCzn5yLCTIDgPFeYzCb6H6JwNC/jeWM1N7QTlZmyhzibDwAlzRpc6TdFxnFaVNmd7wwyBldMmf7Q3Xzja8JKhw2mCIzAiCXZnZ3Xm5m/5oo8QpUmBryMwbUa+HEuuZbILidC4H0Ssl4wn/qBoBcGPawEiaj3MzWmKYIIdyiQeiLhMdVq3p0yJAMV3hkhwBGQsDuYmbqvxOEbUcHkNEvlziAS7+W4WabAWGszAKbwOEYaYkAuba4bEWLbERpEnU36J8kHiLTvIDjUIp5RJ8Yc2LSQbE68gUvhK7TUZNXO17cx8JaWTMZZEuEiINxr0Slav3tYU6jWkM8brWfEGna9mkmZ3A2hWVIBo8LQBMwABp05p8hLGyQLPG5jHuLdO8/+PNFgGgydZ2BNpSnEGGvSD6JbSJpkABgEFzXNfTcOUkW2LJTzak2S1KkWvdfwuh2mjtHfG3up5tFrF9GOGllbBtpvzZg0U3Q7KZbZwJaRlM8uiNRrOA7qo4PbfI50Zr/0O5kbHcdRdajgiHF9OQCZfaQ4iBfrYXVgKJiHNHrp6JBxiiNIgNyNADQIi0RsIQMOXUKhyk5HgACJDHNJMNI/S2HcrQmhRj/y5E/UDdEa+0W+F/IpJ0Dr0NCbTboZN+akIHWPhdLtB5/H5KTHfFFktDBdcKQd9QgF+yk0fdAqDNd7H2XWD2+S40eU3+HJdzfnNBB19tVA3UqnwXI06+yBAnD890GUd34UINUspEC1cRV5KhWLEKJCORZDc1aALVErUpp5zUJzFLGhA00N1FWBpqJppFWVzsOlcRg8wIi35byVw5iC5qoVlK+lG3mV2kyU+6ndTpUvRFF8hKu0EZN3eHkRIJJtpYH1R3UwBEenRMnDjXfVe7tNv0CZS47Dl9SnlDS5vjh2jSfCKhG8DPA5kJ6jhgxuUTuSdyTcuNrklNtw8End2p6DQeX3XW0j0SbfRakRo0bdF7E4bPAI8LTMbEjQ+nJN0aHX2RXYcJ2yXNWVVfDh0evyI+qLTpwQRbY9U73Q5IrWgbKVZTmVeJwuj2iC10yOREOB8x8grKhSKlUZmaW8xHxTDBAAVEOYtUw06m3qiCmNmjlufhKM5RIQHJnmuMgyd/dHB/dBYfXzUjH7IJOvmevouMMG0yuSvZZSLQQPRGDmuMp26+qIxqKJbJMb5QihsW1UWtU4hMhnEM/nkivbsh5RP1SBEnvJUcvX85roUiEAQH55ri6WrqQiC8pQvJiBkIbmo0KJCBgC1QLEyWqOVACpprhYmcq45qBib2oFRide1BLEgK91NSDU2aajkQMWlehFexcLEDBl8LwqLwv+clEjmixpDdN4UyUBmimE7FR3Mury8EgJIgco5VNrUwJSVHzU28lLu+qAIAyptYeqKxgRWMToLBNZ5/Bdyb6JhrLrpGyYuQIN+X+EWnoNRzUGtiOX7o1PYc7f5QDPBovzXsvx3+66LeiJ+BIkFewXo2UgFECLoGccF7ZTXDZIRErgXl5FCPZV5eXk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94" name="Picture 14" descr="http://news.peoplesdailyng.com/wp-content/uploads/2015/10/eye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0"/>
            <a:ext cx="3286116" cy="2143119"/>
          </a:xfrm>
          <a:prstGeom prst="rect">
            <a:avLst/>
          </a:prstGeom>
          <a:noFill/>
        </p:spPr>
      </p:pic>
      <p:pic>
        <p:nvPicPr>
          <p:cNvPr id="20496" name="Picture 16" descr="http://glass-sellers.co.uk/wp-content/uploads/2015/07/Fibre-Opti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noFill/>
        </p:spPr>
      </p:pic>
      <p:pic>
        <p:nvPicPr>
          <p:cNvPr id="20498" name="Picture 18" descr="http://www.thefoa.org/tech/ref/basic/refracti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8868"/>
            <a:ext cx="3071802" cy="2128472"/>
          </a:xfrm>
          <a:prstGeom prst="rect">
            <a:avLst/>
          </a:prstGeom>
          <a:noFill/>
        </p:spPr>
      </p:pic>
      <p:pic>
        <p:nvPicPr>
          <p:cNvPr id="20500" name="Picture 20" descr="https://upload.wikimedia.org/wikipedia/commons/thumb/d/d0/EightInchTelescope.JPG/250px-EightInchTelesco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929066"/>
            <a:ext cx="2381250" cy="29289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7554" y="35716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Optika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Slika na ravnom zrcalu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Slika koju daje ravno zrcalo je:</a:t>
            </a:r>
          </a:p>
          <a:p>
            <a:pPr marL="914400" lvl="1" indent="-514350">
              <a:buAutoNum type="arabicParenR"/>
            </a:pPr>
            <a:r>
              <a:rPr lang="hr-HR" sz="2000" dirty="0" smtClean="0"/>
              <a:t>Jednaka po veličini kao predmet</a:t>
            </a:r>
          </a:p>
          <a:p>
            <a:pPr marL="914400" lvl="1" indent="-514350">
              <a:buAutoNum type="arabicParenR"/>
            </a:pPr>
            <a:r>
              <a:rPr lang="hr-HR" sz="2000" dirty="0" smtClean="0"/>
              <a:t>Uspravna</a:t>
            </a:r>
          </a:p>
          <a:p>
            <a:pPr marL="914400" lvl="1" indent="-514350">
              <a:buAutoNum type="arabicParenR"/>
            </a:pPr>
            <a:r>
              <a:rPr lang="hr-HR" sz="2000" dirty="0" smtClean="0"/>
              <a:t>Prividna ili virtualna</a:t>
            </a:r>
          </a:p>
          <a:p>
            <a:pPr marL="914400" lvl="1" indent="-514350">
              <a:buAutoNum type="arabicParenR"/>
            </a:pPr>
            <a:r>
              <a:rPr lang="hr-HR" sz="2000" dirty="0" smtClean="0"/>
              <a:t>Od zrcala udaljena koliko i predmet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420688"/>
            <a:ext cx="9393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  <a:tab pos="2152650" algn="l"/>
              </a:tabLst>
            </a:pPr>
            <a:r>
              <a:rPr lang="hr-HR" sz="2400" b="1" dirty="0"/>
              <a:t>Zadatak </a:t>
            </a:r>
            <a:r>
              <a:rPr lang="hr-HR" sz="2400" b="1" dirty="0" smtClean="0"/>
              <a:t>1: </a:t>
            </a:r>
            <a:r>
              <a:rPr lang="hr-HR" sz="2400" dirty="0"/>
              <a:t>Koliki mora biti kut upada zrake na ravno zrcalo da </a:t>
            </a:r>
          </a:p>
          <a:p>
            <a:pPr algn="just">
              <a:tabLst>
                <a:tab pos="457200" algn="l"/>
                <a:tab pos="2152650" algn="l"/>
              </a:tabLst>
            </a:pPr>
            <a:r>
              <a:rPr lang="hr-HR" sz="2400" dirty="0"/>
              <a:t>ona bude okomita na reflektiranu zraku?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" y="13874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  <a:tab pos="2152650" algn="l"/>
              </a:tabLst>
            </a:pPr>
            <a:r>
              <a:rPr lang="hr-HR" sz="2400" b="1"/>
              <a:t>Rješenje:</a:t>
            </a:r>
            <a:endParaRPr lang="hr-HR" sz="24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32138" y="2395538"/>
            <a:ext cx="1873250" cy="1008062"/>
            <a:chOff x="1973" y="1389"/>
            <a:chExt cx="1180" cy="63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3" y="1480"/>
              <a:ext cx="590" cy="544"/>
              <a:chOff x="884" y="2885"/>
              <a:chExt cx="499" cy="590"/>
            </a:xfrm>
          </p:grpSpPr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>
                <a:off x="884" y="2885"/>
                <a:ext cx="272" cy="3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>
                <a:off x="1156" y="3203"/>
                <a:ext cx="227" cy="2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336" y="2024"/>
              <a:ext cx="49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563" y="1389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563" y="1480"/>
              <a:ext cx="590" cy="544"/>
              <a:chOff x="1383" y="2885"/>
              <a:chExt cx="499" cy="590"/>
            </a:xfrm>
          </p:grpSpPr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 flipV="1">
                <a:off x="1383" y="3157"/>
                <a:ext cx="272" cy="3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 flipH="1">
                <a:off x="1610" y="2885"/>
                <a:ext cx="272" cy="3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302" name="Arc 14"/>
            <p:cNvSpPr>
              <a:spLocks/>
            </p:cNvSpPr>
            <p:nvPr/>
          </p:nvSpPr>
          <p:spPr bwMode="auto">
            <a:xfrm>
              <a:off x="2249" y="1571"/>
              <a:ext cx="316" cy="408"/>
            </a:xfrm>
            <a:custGeom>
              <a:avLst/>
              <a:gdLst>
                <a:gd name="G0" fmla="+- 16707 0 0"/>
                <a:gd name="G1" fmla="+- 21585 0 0"/>
                <a:gd name="G2" fmla="+- 21600 0 0"/>
                <a:gd name="T0" fmla="*/ 0 w 16707"/>
                <a:gd name="T1" fmla="*/ 7894 h 21585"/>
                <a:gd name="T2" fmla="*/ 15894 w 16707"/>
                <a:gd name="T3" fmla="*/ 0 h 21585"/>
                <a:gd name="T4" fmla="*/ 16707 w 16707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7" h="21585" fill="none" extrusionOk="0">
                  <a:moveTo>
                    <a:pt x="0" y="7894"/>
                  </a:moveTo>
                  <a:cubicBezTo>
                    <a:pt x="3922" y="3107"/>
                    <a:pt x="9709" y="233"/>
                    <a:pt x="15894" y="0"/>
                  </a:cubicBezTo>
                </a:path>
                <a:path w="16707" h="21585" stroke="0" extrusionOk="0">
                  <a:moveTo>
                    <a:pt x="0" y="7894"/>
                  </a:moveTo>
                  <a:cubicBezTo>
                    <a:pt x="3922" y="3107"/>
                    <a:pt x="9709" y="233"/>
                    <a:pt x="15894" y="0"/>
                  </a:cubicBezTo>
                  <a:lnTo>
                    <a:pt x="16707" y="215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336" y="157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r-HR" sz="2400" i="1">
                  <a:sym typeface="Symbol" pitchFamily="18" charset="2"/>
                </a:rPr>
                <a:t>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2563" y="15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r-HR" sz="2400" i="1">
                  <a:sym typeface="Symbol" pitchFamily="18" charset="2"/>
                </a:rPr>
                <a:t></a:t>
              </a:r>
            </a:p>
          </p:txBody>
        </p:sp>
        <p:sp>
          <p:nvSpPr>
            <p:cNvPr id="12305" name="Arc 17"/>
            <p:cNvSpPr>
              <a:spLocks/>
            </p:cNvSpPr>
            <p:nvPr/>
          </p:nvSpPr>
          <p:spPr bwMode="auto">
            <a:xfrm>
              <a:off x="2561" y="1571"/>
              <a:ext cx="328" cy="408"/>
            </a:xfrm>
            <a:custGeom>
              <a:avLst/>
              <a:gdLst>
                <a:gd name="G0" fmla="+- 514 0 0"/>
                <a:gd name="G1" fmla="+- 21600 0 0"/>
                <a:gd name="G2" fmla="+- 21600 0 0"/>
                <a:gd name="T0" fmla="*/ 0 w 17365"/>
                <a:gd name="T1" fmla="*/ 6 h 21600"/>
                <a:gd name="T2" fmla="*/ 17365 w 17365"/>
                <a:gd name="T3" fmla="*/ 8086 h 21600"/>
                <a:gd name="T4" fmla="*/ 514 w 173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65" h="21600" fill="none" extrusionOk="0">
                  <a:moveTo>
                    <a:pt x="0" y="6"/>
                  </a:moveTo>
                  <a:cubicBezTo>
                    <a:pt x="171" y="2"/>
                    <a:pt x="342" y="-1"/>
                    <a:pt x="514" y="0"/>
                  </a:cubicBezTo>
                  <a:cubicBezTo>
                    <a:pt x="7066" y="0"/>
                    <a:pt x="13265" y="2974"/>
                    <a:pt x="17364" y="8086"/>
                  </a:cubicBezTo>
                </a:path>
                <a:path w="17365" h="21600" stroke="0" extrusionOk="0">
                  <a:moveTo>
                    <a:pt x="0" y="6"/>
                  </a:moveTo>
                  <a:cubicBezTo>
                    <a:pt x="171" y="2"/>
                    <a:pt x="342" y="-1"/>
                    <a:pt x="514" y="0"/>
                  </a:cubicBezTo>
                  <a:cubicBezTo>
                    <a:pt x="7066" y="0"/>
                    <a:pt x="13265" y="2974"/>
                    <a:pt x="17364" y="8086"/>
                  </a:cubicBezTo>
                  <a:lnTo>
                    <a:pt x="514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051050" y="4195763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 + 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90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4627563"/>
            <a:ext cx="90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 = 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3706813" y="4340225"/>
            <a:ext cx="144462" cy="719138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3924300" y="4411663"/>
            <a:ext cx="48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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356100" y="4411663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45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/>
      <p:bldP spid="12308" grpId="0"/>
      <p:bldP spid="12309" grpId="0" animBg="1"/>
      <p:bldP spid="12310" grpId="0"/>
      <p:bldP spid="123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3971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Zakrivljena (sferna) zrcala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Sferno zrcalo je dio kugline plohe (sfere) koja jednom stranom odbija svjetlosne zrake.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Sferna zrcala mogu biti:</a:t>
            </a:r>
          </a:p>
          <a:p>
            <a:r>
              <a:rPr lang="hr-HR" sz="2400" b="1" dirty="0" smtClean="0"/>
              <a:t>Udubljena</a:t>
            </a:r>
            <a:r>
              <a:rPr lang="hr-HR" sz="2400" dirty="0" smtClean="0"/>
              <a:t> ili </a:t>
            </a:r>
            <a:r>
              <a:rPr lang="hr-HR" sz="2400" b="1" dirty="0" smtClean="0"/>
              <a:t>konkavna - </a:t>
            </a:r>
            <a:r>
              <a:rPr lang="hr-HR" dirty="0" smtClean="0"/>
              <a:t>odbija svjetlosne zrake unutarnjom stranom</a:t>
            </a:r>
            <a:endParaRPr lang="hr-HR" sz="2400" b="1" dirty="0" smtClean="0"/>
          </a:p>
          <a:p>
            <a:r>
              <a:rPr lang="hr-HR" sz="2400" b="1" dirty="0" smtClean="0"/>
              <a:t>Ispupčena</a:t>
            </a:r>
            <a:r>
              <a:rPr lang="hr-HR" sz="2400" dirty="0" smtClean="0"/>
              <a:t> ili </a:t>
            </a:r>
            <a:r>
              <a:rPr lang="hr-HR" sz="2400" b="1" dirty="0" smtClean="0"/>
              <a:t>konveksna - </a:t>
            </a:r>
            <a:r>
              <a:rPr lang="hr-HR" dirty="0" smtClean="0"/>
              <a:t>odbija svjetlosne zrake vanjskom stranom</a:t>
            </a:r>
            <a:endParaRPr lang="hr-HR" sz="2400" b="1" dirty="0" smtClean="0"/>
          </a:p>
          <a:p>
            <a:pPr>
              <a:buNone/>
            </a:pPr>
            <a:endParaRPr lang="hr-HR" sz="2400" dirty="0"/>
          </a:p>
        </p:txBody>
      </p:sp>
      <p:pic>
        <p:nvPicPr>
          <p:cNvPr id="6146" name="Picture 2" descr="http://i39.tinypic.com/aaj1q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112195" cy="2286016"/>
          </a:xfrm>
          <a:prstGeom prst="rect">
            <a:avLst/>
          </a:prstGeom>
          <a:noFill/>
        </p:spPr>
      </p:pic>
      <p:pic>
        <p:nvPicPr>
          <p:cNvPr id="6148" name="Picture 4" descr="http://eskola.hfd.hr/hokus_pokus/svjetlost/images/DSCN1119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714620"/>
            <a:ext cx="1857388" cy="1859755"/>
          </a:xfrm>
          <a:prstGeom prst="rect">
            <a:avLst/>
          </a:prstGeom>
          <a:noFill/>
        </p:spPr>
      </p:pic>
      <p:pic>
        <p:nvPicPr>
          <p:cNvPr id="6150" name="Picture 6" descr="http://eskola.hfd.hr/hokus_pokus/svjetlost/images/DSCN1174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142984"/>
            <a:ext cx="2138359" cy="1451306"/>
          </a:xfrm>
          <a:prstGeom prst="rect">
            <a:avLst/>
          </a:prstGeom>
          <a:noFill/>
        </p:spPr>
      </p:pic>
      <p:pic>
        <p:nvPicPr>
          <p:cNvPr id="6152" name="Picture 8" descr="http://eskola.hfd.hr/hokus_pokus/svjetlost/images/F1000034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857388" cy="3364833"/>
          </a:xfrm>
          <a:prstGeom prst="rect">
            <a:avLst/>
          </a:prstGeom>
          <a:noFill/>
        </p:spPr>
      </p:pic>
      <p:pic>
        <p:nvPicPr>
          <p:cNvPr id="6154" name="Picture 10" descr="http://www.uni-kassel.de/fb10/typo3temp/pics/ca0f773a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714488"/>
            <a:ext cx="2315983" cy="187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Sferna zrcala</a:t>
            </a:r>
            <a:br>
              <a:rPr lang="hr-HR"/>
            </a:br>
            <a:endParaRPr lang="en-US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23850" y="3716338"/>
            <a:ext cx="405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Udubljeno (konkavno) zrcalo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821238" y="3716338"/>
            <a:ext cx="423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Ispupčeno (konveksno) zrcalo</a:t>
            </a:r>
            <a:endParaRPr lang="en-GB" dirty="0"/>
          </a:p>
        </p:txBody>
      </p:sp>
      <p:sp>
        <p:nvSpPr>
          <p:cNvPr id="2071" name="Arc 23"/>
          <p:cNvSpPr>
            <a:spLocks/>
          </p:cNvSpPr>
          <p:nvPr/>
        </p:nvSpPr>
        <p:spPr bwMode="auto">
          <a:xfrm flipH="1">
            <a:off x="1527175" y="1435100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900113" y="2420938"/>
            <a:ext cx="2995612" cy="3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27088" y="2325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492500" y="2325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75" name="Arc 27"/>
          <p:cNvSpPr>
            <a:spLocks/>
          </p:cNvSpPr>
          <p:nvPr/>
        </p:nvSpPr>
        <p:spPr bwMode="auto">
          <a:xfrm flipH="1">
            <a:off x="1533525" y="2443163"/>
            <a:ext cx="790575" cy="487362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187450" y="20129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727200" y="1758950"/>
            <a:ext cx="1398588" cy="0"/>
            <a:chOff x="1088" y="1108"/>
            <a:chExt cx="881" cy="0"/>
          </a:xfrm>
        </p:grpSpPr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H="1">
              <a:off x="1465" y="1108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 flipH="1">
              <a:off x="1088" y="1108"/>
              <a:ext cx="3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 rot="1106097">
            <a:off x="1619250" y="3187700"/>
            <a:ext cx="1500188" cy="0"/>
            <a:chOff x="1024" y="1726"/>
            <a:chExt cx="945" cy="0"/>
          </a:xfrm>
        </p:grpSpPr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H="1">
              <a:off x="1465" y="1726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H="1">
              <a:off x="1024" y="1726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1727200" y="1758950"/>
            <a:ext cx="1098550" cy="1074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1625600" y="2324100"/>
            <a:ext cx="569913" cy="606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89" name="Arc 41"/>
          <p:cNvSpPr>
            <a:spLocks/>
          </p:cNvSpPr>
          <p:nvPr/>
        </p:nvSpPr>
        <p:spPr bwMode="auto">
          <a:xfrm flipH="1">
            <a:off x="5508625" y="1435100"/>
            <a:ext cx="1298575" cy="2016125"/>
          </a:xfrm>
          <a:custGeom>
            <a:avLst/>
            <a:gdLst>
              <a:gd name="G0" fmla="+- 21600 0 0"/>
              <a:gd name="G1" fmla="+- 17153 0 0"/>
              <a:gd name="G2" fmla="+- 21600 0 0"/>
              <a:gd name="T0" fmla="*/ 8279 w 21600"/>
              <a:gd name="T1" fmla="*/ 34156 h 34156"/>
              <a:gd name="T2" fmla="*/ 8473 w 21600"/>
              <a:gd name="T3" fmla="*/ 0 h 34156"/>
              <a:gd name="T4" fmla="*/ 21600 w 21600"/>
              <a:gd name="T5" fmla="*/ 17153 h 3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56" fill="none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</a:path>
              <a:path w="21600" h="34156" stroke="0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  <a:lnTo>
                  <a:pt x="21600" y="1715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4572000" y="23717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588125" y="1724025"/>
            <a:ext cx="1447800" cy="0"/>
            <a:chOff x="4150" y="966"/>
            <a:chExt cx="912" cy="0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4513" y="966"/>
              <a:ext cx="54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H="1">
              <a:off x="4150" y="966"/>
              <a:ext cx="3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 rot="-1106097">
            <a:off x="6732588" y="2682875"/>
            <a:ext cx="871537" cy="0"/>
            <a:chOff x="4241" y="1646"/>
            <a:chExt cx="549" cy="0"/>
          </a:xfrm>
        </p:grpSpPr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 flipH="1">
              <a:off x="4513" y="1646"/>
              <a:ext cx="2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 flipH="1">
              <a:off x="4241" y="1646"/>
              <a:ext cx="28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100" name="Line 52"/>
          <p:cNvSpPr>
            <a:spLocks noChangeShapeType="1"/>
          </p:cNvSpPr>
          <p:nvPr/>
        </p:nvSpPr>
        <p:spPr bwMode="auto">
          <a:xfrm flipV="1">
            <a:off x="6588125" y="1292225"/>
            <a:ext cx="576263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6732588" y="2827338"/>
            <a:ext cx="792162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4500563" y="2325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8101013" y="2325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105" name="Arc 57"/>
          <p:cNvSpPr>
            <a:spLocks/>
          </p:cNvSpPr>
          <p:nvPr/>
        </p:nvSpPr>
        <p:spPr bwMode="auto">
          <a:xfrm flipH="1">
            <a:off x="6805613" y="2349500"/>
            <a:ext cx="646112" cy="742950"/>
          </a:xfrm>
          <a:custGeom>
            <a:avLst/>
            <a:gdLst>
              <a:gd name="G0" fmla="+- 0 0 0"/>
              <a:gd name="G1" fmla="+- 15923 0 0"/>
              <a:gd name="G2" fmla="+- 21600 0 0"/>
              <a:gd name="T0" fmla="*/ 14596 w 14939"/>
              <a:gd name="T1" fmla="*/ 0 h 15923"/>
              <a:gd name="T2" fmla="*/ 14939 w 14939"/>
              <a:gd name="T3" fmla="*/ 322 h 15923"/>
              <a:gd name="T4" fmla="*/ 0 w 14939"/>
              <a:gd name="T5" fmla="*/ 15923 h 15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39" h="15923" fill="none" extrusionOk="0">
                <a:moveTo>
                  <a:pt x="14595" y="0"/>
                </a:moveTo>
                <a:cubicBezTo>
                  <a:pt x="14711" y="106"/>
                  <a:pt x="14825" y="213"/>
                  <a:pt x="14938" y="322"/>
                </a:cubicBezTo>
              </a:path>
              <a:path w="14939" h="15923" stroke="0" extrusionOk="0">
                <a:moveTo>
                  <a:pt x="14595" y="0"/>
                </a:moveTo>
                <a:cubicBezTo>
                  <a:pt x="14711" y="106"/>
                  <a:pt x="14825" y="213"/>
                  <a:pt x="14938" y="322"/>
                </a:cubicBezTo>
                <a:lnTo>
                  <a:pt x="0" y="15923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6804025" y="196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500034" y="4357694"/>
            <a:ext cx="814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000" b="1" i="1" dirty="0" smtClean="0">
                <a:latin typeface="Times New Roman" pitchFamily="18" charset="0"/>
              </a:rPr>
              <a:t>oo - </a:t>
            </a:r>
            <a:r>
              <a:rPr lang="hr-HR" sz="2000" b="1" dirty="0" smtClean="0"/>
              <a:t>optička os </a:t>
            </a:r>
            <a:r>
              <a:rPr lang="hr-HR" sz="2000" dirty="0" smtClean="0"/>
              <a:t>– pravac koji prolazi središtem zakrivljenosti zrcala i njegovom sredinom</a:t>
            </a:r>
            <a:r>
              <a:rPr lang="hr-HR" sz="2000" i="1" dirty="0" smtClean="0"/>
              <a:t> </a:t>
            </a:r>
            <a:endParaRPr lang="en-US" sz="2000" i="1" dirty="0"/>
          </a:p>
        </p:txBody>
      </p:sp>
      <p:sp>
        <p:nvSpPr>
          <p:cNvPr id="37" name="Rectangle 67"/>
          <p:cNvSpPr>
            <a:spLocks noChangeArrowheads="1"/>
          </p:cNvSpPr>
          <p:nvPr/>
        </p:nvSpPr>
        <p:spPr bwMode="auto">
          <a:xfrm>
            <a:off x="500034" y="5072074"/>
            <a:ext cx="7090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 i="1" dirty="0">
                <a:latin typeface="Times New Roman" pitchFamily="18" charset="0"/>
              </a:rPr>
              <a:t>T</a:t>
            </a:r>
            <a:r>
              <a:rPr lang="hr-HR" sz="2000" b="1" i="1" dirty="0"/>
              <a:t> – </a:t>
            </a:r>
            <a:r>
              <a:rPr lang="hr-HR" sz="2000" b="1" dirty="0"/>
              <a:t>tjeme </a:t>
            </a:r>
            <a:r>
              <a:rPr lang="hr-HR" sz="2000" b="1" dirty="0" smtClean="0"/>
              <a:t>zrcala </a:t>
            </a:r>
            <a:r>
              <a:rPr lang="hr-HR" sz="2000" dirty="0" smtClean="0"/>
              <a:t>– točka u kojoj optička os probada zrcalo</a:t>
            </a:r>
            <a:endParaRPr lang="en-US" sz="2000" i="1" dirty="0"/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500034" y="5572140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152650" algn="l"/>
              </a:tabLst>
            </a:pPr>
            <a:r>
              <a:rPr lang="hr-HR" sz="2000" b="1" dirty="0"/>
              <a:t>Paraaksijalne </a:t>
            </a:r>
            <a:r>
              <a:rPr lang="hr-HR" sz="2000" b="1" dirty="0" smtClean="0"/>
              <a:t>zrake </a:t>
            </a:r>
            <a:r>
              <a:rPr lang="hr-HR" sz="2000" dirty="0" smtClean="0"/>
              <a:t>– zrake koje idu blizu optičkoj osi i s njom zatvaraju male kutove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7" grpId="0"/>
      <p:bldP spid="2068" grpId="0"/>
      <p:bldP spid="2071" grpId="0" animBg="1"/>
      <p:bldP spid="2072" grpId="0" animBg="1"/>
      <p:bldP spid="2073" grpId="0"/>
      <p:bldP spid="2074" grpId="0"/>
      <p:bldP spid="2075" grpId="0" animBg="1"/>
      <p:bldP spid="2076" grpId="0"/>
      <p:bldP spid="2083" grpId="0" animBg="1"/>
      <p:bldP spid="2084" grpId="0" animBg="1"/>
      <p:bldP spid="2089" grpId="0" animBg="1"/>
      <p:bldP spid="2090" grpId="0" animBg="1"/>
      <p:bldP spid="2100" grpId="0" animBg="1"/>
      <p:bldP spid="2101" grpId="0" animBg="1"/>
      <p:bldP spid="2102" grpId="0"/>
      <p:bldP spid="2103" grpId="0"/>
      <p:bldP spid="2105" grpId="0" animBg="1"/>
      <p:bldP spid="2109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11188" y="425450"/>
            <a:ext cx="6046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/>
              <a:t>Žarište i žarišna daljina sfernih zrcala</a:t>
            </a:r>
            <a:endParaRPr lang="en-US" sz="2800" dirty="0"/>
          </a:p>
        </p:txBody>
      </p:sp>
      <p:sp>
        <p:nvSpPr>
          <p:cNvPr id="4100" name="Arc 4"/>
          <p:cNvSpPr>
            <a:spLocks/>
          </p:cNvSpPr>
          <p:nvPr/>
        </p:nvSpPr>
        <p:spPr bwMode="auto">
          <a:xfrm flipH="1">
            <a:off x="1527175" y="1244600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928688" y="2220913"/>
            <a:ext cx="2995612" cy="3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27088" y="2135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492500" y="2135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04" name="Arc 8"/>
          <p:cNvSpPr>
            <a:spLocks/>
          </p:cNvSpPr>
          <p:nvPr/>
        </p:nvSpPr>
        <p:spPr bwMode="auto">
          <a:xfrm flipH="1">
            <a:off x="1533525" y="2252663"/>
            <a:ext cx="790575" cy="487362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187450" y="18224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625600" y="1568450"/>
            <a:ext cx="1500188" cy="1171575"/>
            <a:chOff x="1024" y="1623"/>
            <a:chExt cx="945" cy="738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1465" y="1623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1088" y="1623"/>
              <a:ext cx="3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>
              <a:off x="1465" y="2361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>
              <a:off x="1024" y="2361"/>
              <a:ext cx="5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25600" y="1568450"/>
            <a:ext cx="1362075" cy="1171575"/>
            <a:chOff x="1024" y="1623"/>
            <a:chExt cx="858" cy="738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088" y="1623"/>
              <a:ext cx="692" cy="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V="1">
              <a:off x="1024" y="1842"/>
              <a:ext cx="858" cy="5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18" name="Arc 22"/>
          <p:cNvSpPr>
            <a:spLocks/>
          </p:cNvSpPr>
          <p:nvPr/>
        </p:nvSpPr>
        <p:spPr bwMode="auto">
          <a:xfrm flipH="1">
            <a:off x="2425700" y="2252663"/>
            <a:ext cx="700088" cy="779462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2268538" y="17732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21" name="AutoShape 25"/>
          <p:cNvSpPr>
            <a:spLocks/>
          </p:cNvSpPr>
          <p:nvPr/>
        </p:nvSpPr>
        <p:spPr bwMode="auto">
          <a:xfrm rot="5400000">
            <a:off x="1943894" y="1713707"/>
            <a:ext cx="71437" cy="863600"/>
          </a:xfrm>
          <a:prstGeom prst="leftBrace">
            <a:avLst>
              <a:gd name="adj1" fmla="val 100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692275" y="174942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23" name="Arc 27"/>
          <p:cNvSpPr>
            <a:spLocks/>
          </p:cNvSpPr>
          <p:nvPr/>
        </p:nvSpPr>
        <p:spPr bwMode="auto">
          <a:xfrm flipH="1">
            <a:off x="5508625" y="1244600"/>
            <a:ext cx="1298575" cy="2016125"/>
          </a:xfrm>
          <a:custGeom>
            <a:avLst/>
            <a:gdLst>
              <a:gd name="G0" fmla="+- 21600 0 0"/>
              <a:gd name="G1" fmla="+- 17153 0 0"/>
              <a:gd name="G2" fmla="+- 21600 0 0"/>
              <a:gd name="T0" fmla="*/ 8279 w 21600"/>
              <a:gd name="T1" fmla="*/ 34156 h 34156"/>
              <a:gd name="T2" fmla="*/ 8473 w 21600"/>
              <a:gd name="T3" fmla="*/ 0 h 34156"/>
              <a:gd name="T4" fmla="*/ 21600 w 21600"/>
              <a:gd name="T5" fmla="*/ 17153 h 3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56" fill="none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</a:path>
              <a:path w="21600" h="34156" stroke="0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  <a:lnTo>
                  <a:pt x="21600" y="1715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4572000" y="21812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588125" y="1533525"/>
            <a:ext cx="1447800" cy="1079500"/>
            <a:chOff x="4150" y="966"/>
            <a:chExt cx="912" cy="680"/>
          </a:xfrm>
        </p:grpSpPr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>
              <a:off x="4513" y="966"/>
              <a:ext cx="54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H="1">
              <a:off x="4150" y="966"/>
              <a:ext cx="3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 flipH="1">
              <a:off x="4513" y="1646"/>
              <a:ext cx="27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H="1">
              <a:off x="4241" y="1646"/>
              <a:ext cx="28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724525" y="1533525"/>
            <a:ext cx="1008063" cy="1079500"/>
            <a:chOff x="3606" y="966"/>
            <a:chExt cx="635" cy="680"/>
          </a:xfrm>
        </p:grpSpPr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flipH="1">
              <a:off x="3606" y="966"/>
              <a:ext cx="544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3606" y="1374"/>
              <a:ext cx="635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588125" y="1101725"/>
            <a:ext cx="936625" cy="1871663"/>
            <a:chOff x="4150" y="694"/>
            <a:chExt cx="590" cy="1179"/>
          </a:xfrm>
        </p:grpSpPr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V="1">
              <a:off x="4150" y="694"/>
              <a:ext cx="363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4241" y="1646"/>
              <a:ext cx="499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4500563" y="2135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8101013" y="2135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37" name="Arc 41"/>
          <p:cNvSpPr>
            <a:spLocks/>
          </p:cNvSpPr>
          <p:nvPr/>
        </p:nvSpPr>
        <p:spPr bwMode="auto">
          <a:xfrm>
            <a:off x="5364163" y="2170113"/>
            <a:ext cx="376237" cy="731837"/>
          </a:xfrm>
          <a:custGeom>
            <a:avLst/>
            <a:gdLst>
              <a:gd name="G0" fmla="+- 0 0 0"/>
              <a:gd name="G1" fmla="+- 14630 0 0"/>
              <a:gd name="G2" fmla="+- 21600 0 0"/>
              <a:gd name="T0" fmla="*/ 15891 w 16143"/>
              <a:gd name="T1" fmla="*/ 0 h 14630"/>
              <a:gd name="T2" fmla="*/ 16143 w 16143"/>
              <a:gd name="T3" fmla="*/ 278 h 14630"/>
              <a:gd name="T4" fmla="*/ 0 w 16143"/>
              <a:gd name="T5" fmla="*/ 14630 h 14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43" h="14630" fill="none" extrusionOk="0">
                <a:moveTo>
                  <a:pt x="15890" y="0"/>
                </a:moveTo>
                <a:cubicBezTo>
                  <a:pt x="15975" y="92"/>
                  <a:pt x="16059" y="184"/>
                  <a:pt x="16142" y="278"/>
                </a:cubicBezTo>
              </a:path>
              <a:path w="16143" h="14630" stroke="0" extrusionOk="0">
                <a:moveTo>
                  <a:pt x="15890" y="0"/>
                </a:moveTo>
                <a:cubicBezTo>
                  <a:pt x="15975" y="92"/>
                  <a:pt x="16059" y="184"/>
                  <a:pt x="16142" y="278"/>
                </a:cubicBezTo>
                <a:lnTo>
                  <a:pt x="0" y="1463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38" name="Arc 42"/>
          <p:cNvSpPr>
            <a:spLocks/>
          </p:cNvSpPr>
          <p:nvPr/>
        </p:nvSpPr>
        <p:spPr bwMode="auto">
          <a:xfrm flipH="1">
            <a:off x="6805613" y="2159000"/>
            <a:ext cx="646112" cy="742950"/>
          </a:xfrm>
          <a:custGeom>
            <a:avLst/>
            <a:gdLst>
              <a:gd name="G0" fmla="+- 0 0 0"/>
              <a:gd name="G1" fmla="+- 15923 0 0"/>
              <a:gd name="G2" fmla="+- 21600 0 0"/>
              <a:gd name="T0" fmla="*/ 14596 w 14939"/>
              <a:gd name="T1" fmla="*/ 0 h 15923"/>
              <a:gd name="T2" fmla="*/ 14939 w 14939"/>
              <a:gd name="T3" fmla="*/ 322 h 15923"/>
              <a:gd name="T4" fmla="*/ 0 w 14939"/>
              <a:gd name="T5" fmla="*/ 15923 h 15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39" h="15923" fill="none" extrusionOk="0">
                <a:moveTo>
                  <a:pt x="14595" y="0"/>
                </a:moveTo>
                <a:cubicBezTo>
                  <a:pt x="14711" y="106"/>
                  <a:pt x="14825" y="213"/>
                  <a:pt x="14938" y="322"/>
                </a:cubicBezTo>
              </a:path>
              <a:path w="14939" h="15923" stroke="0" extrusionOk="0">
                <a:moveTo>
                  <a:pt x="14595" y="0"/>
                </a:moveTo>
                <a:cubicBezTo>
                  <a:pt x="14711" y="106"/>
                  <a:pt x="14825" y="213"/>
                  <a:pt x="14938" y="322"/>
                </a:cubicBezTo>
                <a:lnTo>
                  <a:pt x="0" y="15923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5435600" y="1701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6300788" y="1630363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41" name="AutoShape 45"/>
          <p:cNvSpPr>
            <a:spLocks/>
          </p:cNvSpPr>
          <p:nvPr/>
        </p:nvSpPr>
        <p:spPr bwMode="auto">
          <a:xfrm rot="5400000">
            <a:off x="6263481" y="1569245"/>
            <a:ext cx="73025" cy="1008062"/>
          </a:xfrm>
          <a:prstGeom prst="leftBrace">
            <a:avLst>
              <a:gd name="adj1" fmla="val 1150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6804025" y="1774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539750" y="4076700"/>
            <a:ext cx="375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F</a:t>
            </a:r>
            <a:r>
              <a:rPr lang="hr-HR" sz="2400" i="1" dirty="0"/>
              <a:t> – </a:t>
            </a:r>
            <a:r>
              <a:rPr lang="hr-HR" sz="2400" dirty="0"/>
              <a:t>žarište (fokus) </a:t>
            </a:r>
            <a:r>
              <a:rPr lang="hr-HR" sz="2400" dirty="0" smtClean="0"/>
              <a:t>zrcala </a:t>
            </a:r>
            <a:endParaRPr lang="en-US" sz="2400" i="1" dirty="0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611188" y="4654550"/>
            <a:ext cx="7961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1" i="1" dirty="0">
                <a:latin typeface="Times New Roman" pitchFamily="18" charset="0"/>
              </a:rPr>
              <a:t>f </a:t>
            </a:r>
            <a:r>
              <a:rPr lang="hr-HR" sz="2400" b="1" i="1" dirty="0"/>
              <a:t>- </a:t>
            </a:r>
            <a:r>
              <a:rPr lang="hr-HR" sz="2400" b="1" dirty="0"/>
              <a:t>žarišna (fokalna) </a:t>
            </a:r>
            <a:r>
              <a:rPr lang="hr-HR" sz="2400" b="1" dirty="0" smtClean="0"/>
              <a:t>daljina </a:t>
            </a:r>
            <a:r>
              <a:rPr lang="hr-HR" sz="2400" dirty="0" smtClean="0"/>
              <a:t>– udaljenost žarišta od tjemena zrcala</a:t>
            </a:r>
            <a:endParaRPr lang="en-US" sz="2400" i="1" dirty="0"/>
          </a:p>
        </p:txBody>
      </p:sp>
      <p:sp>
        <p:nvSpPr>
          <p:cNvPr id="44" name="Rectangle 43"/>
          <p:cNvSpPr/>
          <p:nvPr/>
        </p:nvSpPr>
        <p:spPr>
          <a:xfrm>
            <a:off x="642910" y="5572140"/>
            <a:ext cx="6048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žarište (fokus) konkavnog zrcala - realno </a:t>
            </a:r>
            <a:endParaRPr lang="hr-HR" sz="2400" dirty="0"/>
          </a:p>
        </p:txBody>
      </p:sp>
      <p:sp>
        <p:nvSpPr>
          <p:cNvPr id="45" name="Rectangle 44"/>
          <p:cNvSpPr/>
          <p:nvPr/>
        </p:nvSpPr>
        <p:spPr>
          <a:xfrm>
            <a:off x="642910" y="6143644"/>
            <a:ext cx="6588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žarište (fokus) konveksnog zrcala - virtualno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00" grpId="0" animBg="1"/>
      <p:bldP spid="4101" grpId="0" animBg="1"/>
      <p:bldP spid="4102" grpId="0"/>
      <p:bldP spid="4103" grpId="0"/>
      <p:bldP spid="4104" grpId="0" animBg="1"/>
      <p:bldP spid="4113" grpId="0"/>
      <p:bldP spid="4118" grpId="0" animBg="1"/>
      <p:bldP spid="4119" grpId="0"/>
      <p:bldP spid="4121" grpId="0" animBg="1"/>
      <p:bldP spid="4122" grpId="0"/>
      <p:bldP spid="4123" grpId="0" animBg="1"/>
      <p:bldP spid="4125" grpId="0" animBg="1"/>
      <p:bldP spid="4135" grpId="0"/>
      <p:bldP spid="4136" grpId="0"/>
      <p:bldP spid="4137" grpId="0" animBg="1"/>
      <p:bldP spid="4138" grpId="0" animBg="1"/>
      <p:bldP spid="4139" grpId="0"/>
      <p:bldP spid="4140" grpId="0"/>
      <p:bldP spid="4141" grpId="0" animBg="1"/>
      <p:bldP spid="4142" grpId="0"/>
      <p:bldP spid="4150" grpId="0"/>
      <p:bldP spid="4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rc 9"/>
          <p:cNvSpPr>
            <a:spLocks/>
          </p:cNvSpPr>
          <p:nvPr/>
        </p:nvSpPr>
        <p:spPr bwMode="auto">
          <a:xfrm flipH="1">
            <a:off x="3276600" y="2060575"/>
            <a:ext cx="847725" cy="4873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63938" y="1341438"/>
            <a:ext cx="2016125" cy="0"/>
            <a:chOff x="2245" y="845"/>
            <a:chExt cx="1270" cy="0"/>
          </a:xfrm>
        </p:grpSpPr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2835" y="845"/>
              <a:ext cx="6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2245" y="845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492500" y="1341438"/>
            <a:ext cx="1098550" cy="1074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37" name="Arc 17"/>
          <p:cNvSpPr>
            <a:spLocks/>
          </p:cNvSpPr>
          <p:nvPr/>
        </p:nvSpPr>
        <p:spPr bwMode="auto">
          <a:xfrm flipH="1">
            <a:off x="4225925" y="2060575"/>
            <a:ext cx="700088" cy="7794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924300" y="20859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563938" y="1703388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3492500" y="1341438"/>
            <a:ext cx="16557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3348038" y="1196975"/>
            <a:ext cx="215900" cy="215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47" name="Arc 27"/>
          <p:cNvSpPr>
            <a:spLocks/>
          </p:cNvSpPr>
          <p:nvPr/>
        </p:nvSpPr>
        <p:spPr bwMode="auto">
          <a:xfrm>
            <a:off x="4429125" y="1749425"/>
            <a:ext cx="717550" cy="314325"/>
          </a:xfrm>
          <a:custGeom>
            <a:avLst/>
            <a:gdLst>
              <a:gd name="G0" fmla="+- 21570 0 0"/>
              <a:gd name="G1" fmla="+- 9435 0 0"/>
              <a:gd name="G2" fmla="+- 21600 0 0"/>
              <a:gd name="T0" fmla="*/ 0 w 21570"/>
              <a:gd name="T1" fmla="*/ 8305 h 9435"/>
              <a:gd name="T2" fmla="*/ 2140 w 21570"/>
              <a:gd name="T3" fmla="*/ 0 h 9435"/>
              <a:gd name="T4" fmla="*/ 21570 w 21570"/>
              <a:gd name="T5" fmla="*/ 9435 h 9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0" h="9435" fill="none" extrusionOk="0">
                <a:moveTo>
                  <a:pt x="-1" y="8304"/>
                </a:moveTo>
                <a:cubicBezTo>
                  <a:pt x="150" y="5421"/>
                  <a:pt x="878" y="2597"/>
                  <a:pt x="2139" y="-1"/>
                </a:cubicBezTo>
              </a:path>
              <a:path w="21570" h="9435" stroke="0" extrusionOk="0">
                <a:moveTo>
                  <a:pt x="-1" y="8304"/>
                </a:moveTo>
                <a:cubicBezTo>
                  <a:pt x="150" y="5421"/>
                  <a:pt x="878" y="2597"/>
                  <a:pt x="2139" y="-1"/>
                </a:cubicBezTo>
                <a:lnTo>
                  <a:pt x="21570" y="94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356100" y="16287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5149" name="Arc 29"/>
          <p:cNvSpPr>
            <a:spLocks/>
          </p:cNvSpPr>
          <p:nvPr/>
        </p:nvSpPr>
        <p:spPr bwMode="auto">
          <a:xfrm>
            <a:off x="3640138" y="1331913"/>
            <a:ext cx="649287" cy="292100"/>
          </a:xfrm>
          <a:custGeom>
            <a:avLst/>
            <a:gdLst>
              <a:gd name="G0" fmla="+- 0 0 0"/>
              <a:gd name="G1" fmla="+- 331 0 0"/>
              <a:gd name="G2" fmla="+- 21600 0 0"/>
              <a:gd name="T0" fmla="*/ 21597 w 21600"/>
              <a:gd name="T1" fmla="*/ 0 h 9720"/>
              <a:gd name="T2" fmla="*/ 19453 w 21600"/>
              <a:gd name="T3" fmla="*/ 9720 h 9720"/>
              <a:gd name="T4" fmla="*/ 0 w 21600"/>
              <a:gd name="T5" fmla="*/ 331 h 9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9720" fill="none" extrusionOk="0">
                <a:moveTo>
                  <a:pt x="21597" y="-1"/>
                </a:moveTo>
                <a:cubicBezTo>
                  <a:pt x="21599" y="110"/>
                  <a:pt x="21600" y="220"/>
                  <a:pt x="21600" y="331"/>
                </a:cubicBezTo>
                <a:cubicBezTo>
                  <a:pt x="21600" y="3582"/>
                  <a:pt x="20866" y="6791"/>
                  <a:pt x="19452" y="9719"/>
                </a:cubicBezTo>
              </a:path>
              <a:path w="21600" h="9720" stroke="0" extrusionOk="0">
                <a:moveTo>
                  <a:pt x="21597" y="-1"/>
                </a:moveTo>
                <a:cubicBezTo>
                  <a:pt x="21599" y="110"/>
                  <a:pt x="21600" y="220"/>
                  <a:pt x="21600" y="331"/>
                </a:cubicBezTo>
                <a:cubicBezTo>
                  <a:pt x="21600" y="3582"/>
                  <a:pt x="20866" y="6791"/>
                  <a:pt x="19452" y="9719"/>
                </a:cubicBezTo>
                <a:lnTo>
                  <a:pt x="0" y="3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3924300" y="11969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3851275" y="14128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4427538" y="13668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R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627313" y="1125538"/>
            <a:ext cx="3744912" cy="2016125"/>
            <a:chOff x="1655" y="709"/>
            <a:chExt cx="2359" cy="1270"/>
          </a:xfrm>
        </p:grpSpPr>
        <p:sp>
          <p:nvSpPr>
            <p:cNvPr id="5142" name="Arc 22"/>
            <p:cNvSpPr>
              <a:spLocks/>
            </p:cNvSpPr>
            <p:nvPr/>
          </p:nvSpPr>
          <p:spPr bwMode="auto">
            <a:xfrm flipH="1">
              <a:off x="3254" y="1253"/>
              <a:ext cx="306" cy="454"/>
            </a:xfrm>
            <a:custGeom>
              <a:avLst/>
              <a:gdLst>
                <a:gd name="G0" fmla="+- 0 0 0"/>
                <a:gd name="G1" fmla="+- 14701 0 0"/>
                <a:gd name="G2" fmla="+- 21600 0 0"/>
                <a:gd name="T0" fmla="*/ 15825 w 16206"/>
                <a:gd name="T1" fmla="*/ 0 h 14701"/>
                <a:gd name="T2" fmla="*/ 16206 w 16206"/>
                <a:gd name="T3" fmla="*/ 421 h 14701"/>
                <a:gd name="T4" fmla="*/ 0 w 16206"/>
                <a:gd name="T5" fmla="*/ 14701 h 1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06" h="14701" fill="none" extrusionOk="0">
                  <a:moveTo>
                    <a:pt x="15825" y="-1"/>
                  </a:moveTo>
                  <a:cubicBezTo>
                    <a:pt x="15953" y="138"/>
                    <a:pt x="16080" y="278"/>
                    <a:pt x="16206" y="420"/>
                  </a:cubicBezTo>
                </a:path>
                <a:path w="16206" h="14701" stroke="0" extrusionOk="0">
                  <a:moveTo>
                    <a:pt x="15825" y="-1"/>
                  </a:moveTo>
                  <a:cubicBezTo>
                    <a:pt x="15953" y="138"/>
                    <a:pt x="16080" y="278"/>
                    <a:pt x="16206" y="420"/>
                  </a:cubicBezTo>
                  <a:lnTo>
                    <a:pt x="0" y="14701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1655" y="709"/>
              <a:ext cx="2359" cy="1270"/>
              <a:chOff x="1655" y="709"/>
              <a:chExt cx="2359" cy="1270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 flipV="1">
                <a:off x="1746" y="1253"/>
                <a:ext cx="2268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1655" y="122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o</a:t>
                </a:r>
                <a:endParaRPr lang="en-US" sz="2400" i="1" dirty="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3787" y="117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o</a:t>
                </a:r>
                <a:endParaRPr lang="en-US" sz="2400" i="1" dirty="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1882" y="104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T</a:t>
                </a:r>
                <a:endParaRPr lang="en-US" sz="2400" i="1" dirty="0">
                  <a:latin typeface="Times New Roman" pitchFamily="18" charset="0"/>
                </a:endParaRPr>
              </a:p>
            </p:txBody>
          </p:sp>
          <p:sp>
            <p:nvSpPr>
              <p:cNvPr id="5145" name="Arc 25"/>
              <p:cNvSpPr>
                <a:spLocks/>
              </p:cNvSpPr>
              <p:nvPr/>
            </p:nvSpPr>
            <p:spPr bwMode="auto">
              <a:xfrm flipH="1">
                <a:off x="2064" y="709"/>
                <a:ext cx="818" cy="1270"/>
              </a:xfrm>
              <a:custGeom>
                <a:avLst/>
                <a:gdLst>
                  <a:gd name="G0" fmla="+- 0 0 0"/>
                  <a:gd name="G1" fmla="+- 17150 0 0"/>
                  <a:gd name="G2" fmla="+- 21600 0 0"/>
                  <a:gd name="T0" fmla="*/ 13132 w 21600"/>
                  <a:gd name="T1" fmla="*/ 0 h 34172"/>
                  <a:gd name="T2" fmla="*/ 13297 w 21600"/>
                  <a:gd name="T3" fmla="*/ 34172 h 34172"/>
                  <a:gd name="T4" fmla="*/ 0 w 21600"/>
                  <a:gd name="T5" fmla="*/ 17150 h 3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4172" fill="none" extrusionOk="0">
                    <a:moveTo>
                      <a:pt x="13131" y="0"/>
                    </a:moveTo>
                    <a:cubicBezTo>
                      <a:pt x="18469" y="4087"/>
                      <a:pt x="21600" y="10427"/>
                      <a:pt x="21600" y="17150"/>
                    </a:cubicBezTo>
                    <a:cubicBezTo>
                      <a:pt x="21600" y="23799"/>
                      <a:pt x="18537" y="30078"/>
                      <a:pt x="13297" y="34172"/>
                    </a:cubicBezTo>
                  </a:path>
                  <a:path w="21600" h="34172" stroke="0" extrusionOk="0">
                    <a:moveTo>
                      <a:pt x="13131" y="0"/>
                    </a:moveTo>
                    <a:cubicBezTo>
                      <a:pt x="18469" y="4087"/>
                      <a:pt x="21600" y="10427"/>
                      <a:pt x="21600" y="17150"/>
                    </a:cubicBezTo>
                    <a:cubicBezTo>
                      <a:pt x="21600" y="23799"/>
                      <a:pt x="18537" y="30078"/>
                      <a:pt x="13297" y="34172"/>
                    </a:cubicBezTo>
                    <a:lnTo>
                      <a:pt x="0" y="1715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3152" y="126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S</a:t>
                </a:r>
                <a:endParaRPr lang="en-US" sz="2400" i="1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54" name="Object 34"/>
          <p:cNvGraphicFramePr>
            <a:graphicFrameLocks noChangeAspect="1"/>
          </p:cNvGraphicFramePr>
          <p:nvPr/>
        </p:nvGraphicFramePr>
        <p:xfrm>
          <a:off x="3276600" y="3644900"/>
          <a:ext cx="136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698197" imgH="253890" progId="Equation.3">
                  <p:embed/>
                </p:oleObj>
              </mc:Choice>
              <mc:Fallback>
                <p:oleObj name="Equation" r:id="rId3" imgW="698197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13684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3122613" y="100647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A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5157" name="Arc 37"/>
          <p:cNvSpPr>
            <a:spLocks/>
          </p:cNvSpPr>
          <p:nvPr/>
        </p:nvSpPr>
        <p:spPr bwMode="auto">
          <a:xfrm>
            <a:off x="2987675" y="1335088"/>
            <a:ext cx="568325" cy="509587"/>
          </a:xfrm>
          <a:custGeom>
            <a:avLst/>
            <a:gdLst>
              <a:gd name="G0" fmla="+- 0 0 0"/>
              <a:gd name="G1" fmla="+- 15311 0 0"/>
              <a:gd name="G2" fmla="+- 21600 0 0"/>
              <a:gd name="T0" fmla="*/ 15236 w 15476"/>
              <a:gd name="T1" fmla="*/ 0 h 15311"/>
              <a:gd name="T2" fmla="*/ 15476 w 15476"/>
              <a:gd name="T3" fmla="*/ 242 h 15311"/>
              <a:gd name="T4" fmla="*/ 0 w 15476"/>
              <a:gd name="T5" fmla="*/ 15311 h 15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6" h="15311" fill="none" extrusionOk="0">
                <a:moveTo>
                  <a:pt x="15235" y="0"/>
                </a:moveTo>
                <a:cubicBezTo>
                  <a:pt x="15316" y="80"/>
                  <a:pt x="15396" y="160"/>
                  <a:pt x="15475" y="242"/>
                </a:cubicBezTo>
              </a:path>
              <a:path w="15476" h="15311" stroke="0" extrusionOk="0">
                <a:moveTo>
                  <a:pt x="15235" y="0"/>
                </a:moveTo>
                <a:cubicBezTo>
                  <a:pt x="15316" y="80"/>
                  <a:pt x="15396" y="160"/>
                  <a:pt x="15475" y="242"/>
                </a:cubicBezTo>
                <a:lnTo>
                  <a:pt x="0" y="1531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58" name="Object 38"/>
          <p:cNvGraphicFramePr>
            <a:graphicFrameLocks noChangeAspect="1"/>
          </p:cNvGraphicFramePr>
          <p:nvPr/>
        </p:nvGraphicFramePr>
        <p:xfrm>
          <a:off x="1763713" y="4868863"/>
          <a:ext cx="40338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968500" imgH="254000" progId="Equation.3">
                  <p:embed/>
                </p:oleObj>
              </mc:Choice>
              <mc:Fallback>
                <p:oleObj name="Equation" r:id="rId5" imgW="19685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68863"/>
                        <a:ext cx="40338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60" name="Object 40"/>
          <p:cNvGraphicFramePr>
            <a:graphicFrameLocks noChangeAspect="1"/>
          </p:cNvGraphicFramePr>
          <p:nvPr/>
        </p:nvGraphicFramePr>
        <p:xfrm>
          <a:off x="3492500" y="5661025"/>
          <a:ext cx="863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444307" imgH="393529" progId="Equation.3">
                  <p:embed/>
                </p:oleObj>
              </mc:Choice>
              <mc:Fallback>
                <p:oleObj name="Equation" r:id="rId7" imgW="444307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661025"/>
                        <a:ext cx="863600" cy="752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5" name="Arc 45"/>
          <p:cNvSpPr>
            <a:spLocks/>
          </p:cNvSpPr>
          <p:nvPr/>
        </p:nvSpPr>
        <p:spPr bwMode="auto">
          <a:xfrm>
            <a:off x="3635375" y="1350963"/>
            <a:ext cx="596900" cy="514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877 w 19877"/>
              <a:gd name="T1" fmla="*/ 8453 h 17085"/>
              <a:gd name="T2" fmla="*/ 13216 w 19877"/>
              <a:gd name="T3" fmla="*/ 17085 h 17085"/>
              <a:gd name="T4" fmla="*/ 0 w 19877"/>
              <a:gd name="T5" fmla="*/ 0 h 17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77" h="17085" fill="none" extrusionOk="0">
                <a:moveTo>
                  <a:pt x="19877" y="8453"/>
                </a:moveTo>
                <a:cubicBezTo>
                  <a:pt x="18431" y="11852"/>
                  <a:pt x="16138" y="14824"/>
                  <a:pt x="13216" y="17085"/>
                </a:cubicBezTo>
              </a:path>
              <a:path w="19877" h="17085" stroke="0" extrusionOk="0">
                <a:moveTo>
                  <a:pt x="19877" y="8453"/>
                </a:moveTo>
                <a:cubicBezTo>
                  <a:pt x="18431" y="11852"/>
                  <a:pt x="16138" y="14824"/>
                  <a:pt x="13216" y="17085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684213" y="4221163"/>
            <a:ext cx="422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Za paraaksijalne zrake vrijedi: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2066" y="57150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smtClean="0"/>
              <a:t>R – polumjer zakrivljenosti</a:t>
            </a:r>
            <a:endParaRPr lang="hr-HR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2" grpId="0" animBg="1"/>
      <p:bldP spid="5137" grpId="0" animBg="1"/>
      <p:bldP spid="5138" grpId="0"/>
      <p:bldP spid="5140" grpId="0"/>
      <p:bldP spid="5143" grpId="0" animBg="1"/>
      <p:bldP spid="5147" grpId="0" animBg="1"/>
      <p:bldP spid="5148" grpId="0"/>
      <p:bldP spid="5149" grpId="0" animBg="1"/>
      <p:bldP spid="5150" grpId="0"/>
      <p:bldP spid="5151" grpId="0"/>
      <p:bldP spid="5152" grpId="0"/>
      <p:bldP spid="5156" grpId="0"/>
      <p:bldP spid="5157" grpId="0" animBg="1"/>
      <p:bldP spid="5165" grpId="0" animBg="1"/>
      <p:bldP spid="5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1188" y="425450"/>
            <a:ext cx="3509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/>
              <a:t>Karakteristične zrake</a:t>
            </a:r>
            <a:endParaRPr lang="en-US" sz="2800" dirty="0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187450" y="3214688"/>
            <a:ext cx="1728788" cy="0"/>
            <a:chOff x="884" y="1117"/>
            <a:chExt cx="1089" cy="0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474" y="1117"/>
              <a:ext cx="4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>
              <a:off x="884" y="1117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187450" y="3214688"/>
            <a:ext cx="7921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971550" y="3070225"/>
            <a:ext cx="215900" cy="215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971550" y="4365625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692275" y="3430588"/>
            <a:ext cx="1871663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1187450" y="3429000"/>
            <a:ext cx="2376488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1187450" y="4583113"/>
            <a:ext cx="3603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916238" y="29527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2124075" y="32877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563938" y="3216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572000" y="2998788"/>
            <a:ext cx="3671888" cy="2016125"/>
            <a:chOff x="3016" y="981"/>
            <a:chExt cx="2313" cy="1270"/>
          </a:xfrm>
        </p:grpSpPr>
        <p:sp>
          <p:nvSpPr>
            <p:cNvPr id="6183" name="Arc 39"/>
            <p:cNvSpPr>
              <a:spLocks/>
            </p:cNvSpPr>
            <p:nvPr/>
          </p:nvSpPr>
          <p:spPr bwMode="auto">
            <a:xfrm flipH="1">
              <a:off x="3651" y="981"/>
              <a:ext cx="818" cy="1270"/>
            </a:xfrm>
            <a:custGeom>
              <a:avLst/>
              <a:gdLst>
                <a:gd name="G0" fmla="+- 21600 0 0"/>
                <a:gd name="G1" fmla="+- 17153 0 0"/>
                <a:gd name="G2" fmla="+- 21600 0 0"/>
                <a:gd name="T0" fmla="*/ 8279 w 21600"/>
                <a:gd name="T1" fmla="*/ 34156 h 34156"/>
                <a:gd name="T2" fmla="*/ 8473 w 21600"/>
                <a:gd name="T3" fmla="*/ 0 h 34156"/>
                <a:gd name="T4" fmla="*/ 21600 w 21600"/>
                <a:gd name="T5" fmla="*/ 17153 h 3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56" fill="none" extrusionOk="0">
                  <a:moveTo>
                    <a:pt x="8278" y="34156"/>
                  </a:moveTo>
                  <a:cubicBezTo>
                    <a:pt x="3052" y="30061"/>
                    <a:pt x="0" y="23791"/>
                    <a:pt x="0" y="17153"/>
                  </a:cubicBezTo>
                  <a:cubicBezTo>
                    <a:pt x="-1" y="10428"/>
                    <a:pt x="3132" y="4086"/>
                    <a:pt x="8472" y="-1"/>
                  </a:cubicBezTo>
                </a:path>
                <a:path w="21600" h="34156" stroke="0" extrusionOk="0">
                  <a:moveTo>
                    <a:pt x="8278" y="34156"/>
                  </a:moveTo>
                  <a:cubicBezTo>
                    <a:pt x="3052" y="30061"/>
                    <a:pt x="0" y="23791"/>
                    <a:pt x="0" y="17153"/>
                  </a:cubicBezTo>
                  <a:cubicBezTo>
                    <a:pt x="-1" y="10428"/>
                    <a:pt x="3132" y="4086"/>
                    <a:pt x="8472" y="-1"/>
                  </a:cubicBezTo>
                  <a:lnTo>
                    <a:pt x="21600" y="17153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V="1">
              <a:off x="3016" y="1570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6659563" y="3286125"/>
            <a:ext cx="936625" cy="1588"/>
            <a:chOff x="4331" y="1162"/>
            <a:chExt cx="590" cy="1"/>
          </a:xfrm>
        </p:grpSpPr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H="1" flipV="1">
              <a:off x="4604" y="1162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H="1">
              <a:off x="4331" y="1162"/>
              <a:ext cx="273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59563" y="2855913"/>
            <a:ext cx="5762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5795963" y="3287713"/>
            <a:ext cx="863600" cy="6477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714875" y="393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7885113" y="3863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5507038" y="34559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6153" name="Arc 9"/>
          <p:cNvSpPr>
            <a:spLocks/>
          </p:cNvSpPr>
          <p:nvPr/>
        </p:nvSpPr>
        <p:spPr bwMode="auto">
          <a:xfrm flipH="1">
            <a:off x="900113" y="3933825"/>
            <a:ext cx="847725" cy="4873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8" name="Arc 14"/>
          <p:cNvSpPr>
            <a:spLocks/>
          </p:cNvSpPr>
          <p:nvPr/>
        </p:nvSpPr>
        <p:spPr bwMode="auto">
          <a:xfrm flipH="1">
            <a:off x="1849438" y="3933825"/>
            <a:ext cx="700087" cy="7794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61" name="Arc 17"/>
          <p:cNvSpPr>
            <a:spLocks/>
          </p:cNvSpPr>
          <p:nvPr/>
        </p:nvSpPr>
        <p:spPr bwMode="auto">
          <a:xfrm flipH="1">
            <a:off x="2789238" y="3862388"/>
            <a:ext cx="485775" cy="720725"/>
          </a:xfrm>
          <a:custGeom>
            <a:avLst/>
            <a:gdLst>
              <a:gd name="G0" fmla="+- 0 0 0"/>
              <a:gd name="G1" fmla="+- 14701 0 0"/>
              <a:gd name="G2" fmla="+- 21600 0 0"/>
              <a:gd name="T0" fmla="*/ 15825 w 16206"/>
              <a:gd name="T1" fmla="*/ 0 h 14701"/>
              <a:gd name="T2" fmla="*/ 16206 w 16206"/>
              <a:gd name="T3" fmla="*/ 421 h 14701"/>
              <a:gd name="T4" fmla="*/ 0 w 16206"/>
              <a:gd name="T5" fmla="*/ 14701 h 1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701" fill="none" extrusionOk="0">
                <a:moveTo>
                  <a:pt x="15825" y="-1"/>
                </a:moveTo>
                <a:cubicBezTo>
                  <a:pt x="15953" y="138"/>
                  <a:pt x="16080" y="278"/>
                  <a:pt x="16206" y="420"/>
                </a:cubicBezTo>
              </a:path>
              <a:path w="16206" h="14701" stroke="0" extrusionOk="0">
                <a:moveTo>
                  <a:pt x="15825" y="-1"/>
                </a:moveTo>
                <a:cubicBezTo>
                  <a:pt x="15953" y="138"/>
                  <a:pt x="16080" y="278"/>
                  <a:pt x="16206" y="420"/>
                </a:cubicBezTo>
                <a:lnTo>
                  <a:pt x="0" y="1470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971550" y="3575050"/>
            <a:ext cx="1584325" cy="790575"/>
            <a:chOff x="748" y="1344"/>
            <a:chExt cx="998" cy="498"/>
          </a:xfrm>
        </p:grpSpPr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748" y="1344"/>
              <a:ext cx="998" cy="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H="1">
              <a:off x="1020" y="1344"/>
              <a:ext cx="726" cy="3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50825" y="2998788"/>
            <a:ext cx="3744913" cy="2016125"/>
            <a:chOff x="294" y="981"/>
            <a:chExt cx="2359" cy="1270"/>
          </a:xfrm>
        </p:grpSpPr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1111" y="1618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F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V="1">
              <a:off x="385" y="1525"/>
              <a:ext cx="2268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94" y="14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426" y="145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6164" name="Arc 20"/>
            <p:cNvSpPr>
              <a:spLocks/>
            </p:cNvSpPr>
            <p:nvPr/>
          </p:nvSpPr>
          <p:spPr bwMode="auto">
            <a:xfrm flipH="1">
              <a:off x="703" y="981"/>
              <a:ext cx="818" cy="1270"/>
            </a:xfrm>
            <a:custGeom>
              <a:avLst/>
              <a:gdLst>
                <a:gd name="G0" fmla="+- 0 0 0"/>
                <a:gd name="G1" fmla="+- 17150 0 0"/>
                <a:gd name="G2" fmla="+- 21600 0 0"/>
                <a:gd name="T0" fmla="*/ 13132 w 21600"/>
                <a:gd name="T1" fmla="*/ 0 h 34172"/>
                <a:gd name="T2" fmla="*/ 13297 w 21600"/>
                <a:gd name="T3" fmla="*/ 34172 h 34172"/>
                <a:gd name="T4" fmla="*/ 0 w 21600"/>
                <a:gd name="T5" fmla="*/ 17150 h 3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72" fill="none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</a:path>
                <a:path w="21600" h="34172" stroke="0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  <a:lnTo>
                    <a:pt x="0" y="1715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1791" y="157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S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auto">
            <a:xfrm>
              <a:off x="476" y="129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/>
                <a:t>T</a:t>
              </a:r>
              <a:endParaRPr lang="en-US" sz="2400" i="1" dirty="0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91063" y="3863975"/>
            <a:ext cx="2832100" cy="792163"/>
            <a:chOff x="3091" y="1526"/>
            <a:chExt cx="1784" cy="499"/>
          </a:xfrm>
        </p:grpSpPr>
        <p:sp>
          <p:nvSpPr>
            <p:cNvPr id="6195" name="Arc 51"/>
            <p:cNvSpPr>
              <a:spLocks/>
            </p:cNvSpPr>
            <p:nvPr/>
          </p:nvSpPr>
          <p:spPr bwMode="auto">
            <a:xfrm>
              <a:off x="3560" y="1564"/>
              <a:ext cx="237" cy="461"/>
            </a:xfrm>
            <a:custGeom>
              <a:avLst/>
              <a:gdLst>
                <a:gd name="G0" fmla="+- 0 0 0"/>
                <a:gd name="G1" fmla="+- 14630 0 0"/>
                <a:gd name="G2" fmla="+- 21600 0 0"/>
                <a:gd name="T0" fmla="*/ 15891 w 16143"/>
                <a:gd name="T1" fmla="*/ 0 h 14630"/>
                <a:gd name="T2" fmla="*/ 16143 w 16143"/>
                <a:gd name="T3" fmla="*/ 278 h 14630"/>
                <a:gd name="T4" fmla="*/ 0 w 16143"/>
                <a:gd name="T5" fmla="*/ 14630 h 14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43" h="14630" fill="none" extrusionOk="0">
                  <a:moveTo>
                    <a:pt x="15890" y="0"/>
                  </a:moveTo>
                  <a:cubicBezTo>
                    <a:pt x="15975" y="92"/>
                    <a:pt x="16059" y="184"/>
                    <a:pt x="16142" y="278"/>
                  </a:cubicBezTo>
                </a:path>
                <a:path w="16143" h="14630" stroke="0" extrusionOk="0">
                  <a:moveTo>
                    <a:pt x="15890" y="0"/>
                  </a:moveTo>
                  <a:cubicBezTo>
                    <a:pt x="15975" y="92"/>
                    <a:pt x="16059" y="184"/>
                    <a:pt x="16142" y="278"/>
                  </a:cubicBezTo>
                  <a:lnTo>
                    <a:pt x="0" y="14630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96" name="Arc 52"/>
            <p:cNvSpPr>
              <a:spLocks/>
            </p:cNvSpPr>
            <p:nvPr/>
          </p:nvSpPr>
          <p:spPr bwMode="auto">
            <a:xfrm flipH="1">
              <a:off x="4468" y="1557"/>
              <a:ext cx="407" cy="468"/>
            </a:xfrm>
            <a:custGeom>
              <a:avLst/>
              <a:gdLst>
                <a:gd name="G0" fmla="+- 0 0 0"/>
                <a:gd name="G1" fmla="+- 15923 0 0"/>
                <a:gd name="G2" fmla="+- 21600 0 0"/>
                <a:gd name="T0" fmla="*/ 14596 w 14939"/>
                <a:gd name="T1" fmla="*/ 0 h 15923"/>
                <a:gd name="T2" fmla="*/ 14939 w 14939"/>
                <a:gd name="T3" fmla="*/ 322 h 15923"/>
                <a:gd name="T4" fmla="*/ 0 w 14939"/>
                <a:gd name="T5" fmla="*/ 15923 h 1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9" h="15923" fill="none" extrusionOk="0">
                  <a:moveTo>
                    <a:pt x="14595" y="0"/>
                  </a:moveTo>
                  <a:cubicBezTo>
                    <a:pt x="14711" y="106"/>
                    <a:pt x="14825" y="213"/>
                    <a:pt x="14938" y="322"/>
                  </a:cubicBezTo>
                </a:path>
                <a:path w="14939" h="15923" stroke="0" extrusionOk="0">
                  <a:moveTo>
                    <a:pt x="14595" y="0"/>
                  </a:moveTo>
                  <a:cubicBezTo>
                    <a:pt x="14711" y="106"/>
                    <a:pt x="14825" y="213"/>
                    <a:pt x="14938" y="322"/>
                  </a:cubicBezTo>
                  <a:lnTo>
                    <a:pt x="0" y="15923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4468" y="152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6203" name="Arc 59"/>
            <p:cNvSpPr>
              <a:spLocks/>
            </p:cNvSpPr>
            <p:nvPr/>
          </p:nvSpPr>
          <p:spPr bwMode="auto">
            <a:xfrm flipH="1">
              <a:off x="3091" y="1561"/>
              <a:ext cx="241" cy="192"/>
            </a:xfrm>
            <a:custGeom>
              <a:avLst/>
              <a:gdLst>
                <a:gd name="G0" fmla="+- 0 0 0"/>
                <a:gd name="G1" fmla="+- 10146 0 0"/>
                <a:gd name="G2" fmla="+- 21600 0 0"/>
                <a:gd name="T0" fmla="*/ 19069 w 19104"/>
                <a:gd name="T1" fmla="*/ 0 h 10146"/>
                <a:gd name="T2" fmla="*/ 19104 w 19104"/>
                <a:gd name="T3" fmla="*/ 66 h 10146"/>
                <a:gd name="T4" fmla="*/ 0 w 19104"/>
                <a:gd name="T5" fmla="*/ 10146 h 1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10146" fill="none" extrusionOk="0">
                  <a:moveTo>
                    <a:pt x="19068" y="0"/>
                  </a:moveTo>
                  <a:cubicBezTo>
                    <a:pt x="19080" y="22"/>
                    <a:pt x="19092" y="44"/>
                    <a:pt x="19103" y="66"/>
                  </a:cubicBezTo>
                </a:path>
                <a:path w="19104" h="10146" stroke="0" extrusionOk="0">
                  <a:moveTo>
                    <a:pt x="19068" y="0"/>
                  </a:moveTo>
                  <a:cubicBezTo>
                    <a:pt x="19080" y="22"/>
                    <a:pt x="19092" y="44"/>
                    <a:pt x="19103" y="66"/>
                  </a:cubicBezTo>
                  <a:lnTo>
                    <a:pt x="0" y="10146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6804025" y="3357563"/>
            <a:ext cx="1152525" cy="288925"/>
            <a:chOff x="4422" y="1207"/>
            <a:chExt cx="726" cy="182"/>
          </a:xfrm>
        </p:grpSpPr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 flipH="1">
              <a:off x="4422" y="1207"/>
              <a:ext cx="726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H="1">
              <a:off x="4604" y="1207"/>
              <a:ext cx="544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206" name="Line 62"/>
          <p:cNvSpPr>
            <a:spLocks noChangeShapeType="1"/>
          </p:cNvSpPr>
          <p:nvPr/>
        </p:nvSpPr>
        <p:spPr bwMode="auto">
          <a:xfrm flipH="1">
            <a:off x="5795963" y="3646488"/>
            <a:ext cx="1008062" cy="2873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6804025" y="3644900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7380288" y="2855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7956550" y="31432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6804025" y="4365625"/>
            <a:ext cx="6477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4716463" y="3933825"/>
            <a:ext cx="4032250" cy="865188"/>
            <a:chOff x="3107" y="1570"/>
            <a:chExt cx="2540" cy="545"/>
          </a:xfrm>
        </p:grpSpPr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>
              <a:off x="3107" y="1570"/>
              <a:ext cx="1315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5012" y="1979"/>
              <a:ext cx="635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211" name="Line 67"/>
            <p:cNvSpPr>
              <a:spLocks noChangeShapeType="1"/>
            </p:cNvSpPr>
            <p:nvPr/>
          </p:nvSpPr>
          <p:spPr bwMode="auto">
            <a:xfrm>
              <a:off x="4422" y="1842"/>
              <a:ext cx="817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8316913" y="4295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4500563" y="3432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S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971550" y="1628775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Konkavno zrcalo</a:t>
            </a:r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5580063" y="16287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Konveksno zrcalo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7158" y="491900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1. Svjetlosna upadna zraka koja je </a:t>
            </a:r>
            <a:r>
              <a:rPr lang="hr-HR" sz="2000" b="1" dirty="0" smtClean="0">
                <a:solidFill>
                  <a:srgbClr val="FF0000"/>
                </a:solidFill>
              </a:rPr>
              <a:t>paralelna</a:t>
            </a:r>
            <a:r>
              <a:rPr lang="hr-HR" sz="2000" dirty="0" smtClean="0">
                <a:solidFill>
                  <a:srgbClr val="FF0000"/>
                </a:solidFill>
              </a:rPr>
              <a:t> s optičkom osi nakon odbijanja prolazi kroz </a:t>
            </a:r>
            <a:r>
              <a:rPr lang="hr-HR" sz="2000" b="1" dirty="0" smtClean="0">
                <a:solidFill>
                  <a:srgbClr val="FF0000"/>
                </a:solidFill>
              </a:rPr>
              <a:t>žarište</a:t>
            </a:r>
            <a:r>
              <a:rPr lang="hr-HR" sz="2000" dirty="0" smtClean="0">
                <a:solidFill>
                  <a:srgbClr val="FF0000"/>
                </a:solidFill>
              </a:rPr>
              <a:t> (F).</a:t>
            </a:r>
          </a:p>
          <a:p>
            <a:r>
              <a:rPr lang="hr-HR" sz="2000" dirty="0" smtClean="0">
                <a:solidFill>
                  <a:srgbClr val="00B050"/>
                </a:solidFill>
              </a:rPr>
              <a:t>2. Svjetlosna upadna zraka koja prolazi kroz </a:t>
            </a:r>
            <a:r>
              <a:rPr lang="hr-HR" sz="2000" b="1" dirty="0" smtClean="0">
                <a:solidFill>
                  <a:srgbClr val="00B050"/>
                </a:solidFill>
              </a:rPr>
              <a:t>žarište</a:t>
            </a:r>
            <a:r>
              <a:rPr lang="hr-HR" sz="2000" dirty="0" smtClean="0">
                <a:solidFill>
                  <a:srgbClr val="00B050"/>
                </a:solidFill>
              </a:rPr>
              <a:t> odbija se </a:t>
            </a:r>
            <a:r>
              <a:rPr lang="hr-HR" sz="2000" b="1" dirty="0" smtClean="0">
                <a:solidFill>
                  <a:srgbClr val="00B050"/>
                </a:solidFill>
              </a:rPr>
              <a:t>paralelno</a:t>
            </a:r>
            <a:r>
              <a:rPr lang="hr-HR" sz="2000" dirty="0" smtClean="0">
                <a:solidFill>
                  <a:srgbClr val="00B050"/>
                </a:solidFill>
              </a:rPr>
              <a:t> s optičkom osi.</a:t>
            </a:r>
          </a:p>
          <a:p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Svjetlosna upadna zraka koja prolazi kroz </a:t>
            </a:r>
            <a:r>
              <a:rPr lang="hr-H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središte zakrivljenosti zrcala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(S) odbija se natrag kroz isto središte.</a:t>
            </a:r>
            <a:endParaRPr lang="hr-H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 animBg="1"/>
      <p:bldP spid="6176" grpId="0" animBg="1"/>
      <p:bldP spid="6177" grpId="0" animBg="1"/>
      <p:bldP spid="6178" grpId="0" animBg="1"/>
      <p:bldP spid="6179" grpId="0" animBg="1"/>
      <p:bldP spid="6180" grpId="0"/>
      <p:bldP spid="6181" grpId="0"/>
      <p:bldP spid="6182" grpId="0"/>
      <p:bldP spid="6187" grpId="0" animBg="1"/>
      <p:bldP spid="6188" grpId="0" animBg="1"/>
      <p:bldP spid="6193" grpId="0"/>
      <p:bldP spid="6194" grpId="0"/>
      <p:bldP spid="6197" grpId="0"/>
      <p:bldP spid="6153" grpId="0" animBg="1"/>
      <p:bldP spid="6158" grpId="0" animBg="1"/>
      <p:bldP spid="6161" grpId="0" animBg="1"/>
      <p:bldP spid="6206" grpId="0" animBg="1"/>
      <p:bldP spid="6207" grpId="0" animBg="1"/>
      <p:bldP spid="6208" grpId="0"/>
      <p:bldP spid="6209" grpId="0"/>
      <p:bldP spid="6210" grpId="0" animBg="1"/>
      <p:bldP spid="6212" grpId="0"/>
      <p:bldP spid="6219" grpId="0"/>
      <p:bldP spid="6224" grpId="0"/>
      <p:bldP spid="62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>
                <a:solidFill>
                  <a:schemeClr val="tx1"/>
                </a:solidFill>
              </a:rPr>
              <a:t>Konkavno sferno zrcalo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 flipH="1">
            <a:off x="973138" y="3549650"/>
            <a:ext cx="847725" cy="4873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260475" y="2828925"/>
            <a:ext cx="2087563" cy="1588"/>
            <a:chOff x="794" y="1782"/>
            <a:chExt cx="1315" cy="1"/>
          </a:xfrm>
        </p:grpSpPr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>
              <a:off x="1384" y="1782"/>
              <a:ext cx="725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 flipH="1">
              <a:off x="794" y="1783"/>
              <a:ext cx="59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258888" y="2828925"/>
            <a:ext cx="1296987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82" name="Arc 14"/>
          <p:cNvSpPr>
            <a:spLocks/>
          </p:cNvSpPr>
          <p:nvPr/>
        </p:nvSpPr>
        <p:spPr bwMode="auto">
          <a:xfrm flipH="1">
            <a:off x="1922463" y="3549650"/>
            <a:ext cx="700087" cy="7794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184" name="Arc 16"/>
          <p:cNvSpPr>
            <a:spLocks/>
          </p:cNvSpPr>
          <p:nvPr/>
        </p:nvSpPr>
        <p:spPr bwMode="auto">
          <a:xfrm flipH="1">
            <a:off x="2862263" y="3478213"/>
            <a:ext cx="485775" cy="720725"/>
          </a:xfrm>
          <a:custGeom>
            <a:avLst/>
            <a:gdLst>
              <a:gd name="G0" fmla="+- 0 0 0"/>
              <a:gd name="G1" fmla="+- 14701 0 0"/>
              <a:gd name="G2" fmla="+- 21600 0 0"/>
              <a:gd name="T0" fmla="*/ 15825 w 16206"/>
              <a:gd name="T1" fmla="*/ 0 h 14701"/>
              <a:gd name="T2" fmla="*/ 16206 w 16206"/>
              <a:gd name="T3" fmla="*/ 421 h 14701"/>
              <a:gd name="T4" fmla="*/ 0 w 16206"/>
              <a:gd name="T5" fmla="*/ 14701 h 1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701" fill="none" extrusionOk="0">
                <a:moveTo>
                  <a:pt x="15825" y="-1"/>
                </a:moveTo>
                <a:cubicBezTo>
                  <a:pt x="15953" y="138"/>
                  <a:pt x="16080" y="278"/>
                  <a:pt x="16206" y="420"/>
                </a:cubicBezTo>
              </a:path>
              <a:path w="16206" h="14701" stroke="0" extrusionOk="0">
                <a:moveTo>
                  <a:pt x="15825" y="-1"/>
                </a:moveTo>
                <a:cubicBezTo>
                  <a:pt x="15953" y="138"/>
                  <a:pt x="16080" y="278"/>
                  <a:pt x="16206" y="420"/>
                </a:cubicBezTo>
                <a:lnTo>
                  <a:pt x="0" y="1470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044575" y="2686050"/>
            <a:ext cx="215900" cy="215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042988" y="2852738"/>
            <a:ext cx="2305050" cy="1152525"/>
            <a:chOff x="657" y="3384"/>
            <a:chExt cx="1452" cy="726"/>
          </a:xfrm>
        </p:grpSpPr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930" y="3612"/>
              <a:ext cx="726" cy="3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>
              <a:off x="657" y="3384"/>
              <a:ext cx="1452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1042988" y="4005263"/>
            <a:ext cx="17986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3348038" y="2828925"/>
            <a:ext cx="0" cy="647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2339975" y="3500438"/>
            <a:ext cx="0" cy="5048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971550" y="1820863"/>
            <a:ext cx="936625" cy="1368425"/>
            <a:chOff x="612" y="1147"/>
            <a:chExt cx="590" cy="862"/>
          </a:xfrm>
        </p:grpSpPr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 flipV="1">
              <a:off x="612" y="1147"/>
              <a:ext cx="1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V="1">
              <a:off x="1202" y="132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612" y="151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1260475" y="198913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973138" y="1820863"/>
            <a:ext cx="1944687" cy="792162"/>
            <a:chOff x="613" y="1147"/>
            <a:chExt cx="1225" cy="499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V="1">
              <a:off x="1838" y="114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613" y="128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765300" y="16065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R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973138" y="4413250"/>
            <a:ext cx="1368425" cy="790575"/>
            <a:chOff x="613" y="2780"/>
            <a:chExt cx="862" cy="498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V="1">
              <a:off x="1475" y="2780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613" y="3143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973138" y="3836988"/>
            <a:ext cx="2376487" cy="1655762"/>
            <a:chOff x="613" y="2417"/>
            <a:chExt cx="1497" cy="1043"/>
          </a:xfrm>
        </p:grpSpPr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V="1">
              <a:off x="613" y="2735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110" y="241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>
              <a:off x="613" y="3370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1620838" y="45593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2628900" y="49180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900113" y="2543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C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3421063" y="254476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A</a:t>
            </a:r>
            <a:endParaRPr lang="en-US" sz="2000" i="1" dirty="0">
              <a:latin typeface="Times New Roman" pitchFamily="18" charset="0"/>
            </a:endParaRP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323850" y="2614613"/>
            <a:ext cx="3889375" cy="2016125"/>
            <a:chOff x="204" y="1647"/>
            <a:chExt cx="2450" cy="1270"/>
          </a:xfrm>
        </p:grpSpPr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294" y="2190"/>
              <a:ext cx="236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04" y="21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336" y="21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1112" y="196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F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7186" name="Arc 18"/>
            <p:cNvSpPr>
              <a:spLocks/>
            </p:cNvSpPr>
            <p:nvPr/>
          </p:nvSpPr>
          <p:spPr bwMode="auto">
            <a:xfrm flipH="1">
              <a:off x="613" y="1647"/>
              <a:ext cx="818" cy="1270"/>
            </a:xfrm>
            <a:custGeom>
              <a:avLst/>
              <a:gdLst>
                <a:gd name="G0" fmla="+- 0 0 0"/>
                <a:gd name="G1" fmla="+- 17150 0 0"/>
                <a:gd name="G2" fmla="+- 21600 0 0"/>
                <a:gd name="T0" fmla="*/ 13132 w 21600"/>
                <a:gd name="T1" fmla="*/ 0 h 34172"/>
                <a:gd name="T2" fmla="*/ 13297 w 21600"/>
                <a:gd name="T3" fmla="*/ 34172 h 34172"/>
                <a:gd name="T4" fmla="*/ 0 w 21600"/>
                <a:gd name="T5" fmla="*/ 17150 h 3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72" fill="none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</a:path>
                <a:path w="21600" h="34172" stroke="0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  <a:lnTo>
                    <a:pt x="0" y="1715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1701" y="223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S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386" y="196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</a:endParaRPr>
            </a:p>
          </p:txBody>
        </p:sp>
      </p:grp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3349625" y="311943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B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1981200" y="398462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A’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2339975" y="32162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B’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221" name="Object 53"/>
          <p:cNvGraphicFramePr>
            <a:graphicFrameLocks noChangeAspect="1"/>
          </p:cNvGraphicFramePr>
          <p:nvPr/>
        </p:nvGraphicFramePr>
        <p:xfrm>
          <a:off x="4716463" y="1628775"/>
          <a:ext cx="1368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736280" imgH="406224" progId="Equation.3">
                  <p:embed/>
                </p:oleObj>
              </mc:Choice>
              <mc:Fallback>
                <p:oleObj name="Equation" r:id="rId3" imgW="736280" imgH="4062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8775"/>
                        <a:ext cx="13684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223" name="Object 55"/>
          <p:cNvGraphicFramePr>
            <a:graphicFrameLocks noChangeAspect="1"/>
          </p:cNvGraphicFramePr>
          <p:nvPr/>
        </p:nvGraphicFramePr>
        <p:xfrm>
          <a:off x="6732588" y="1628775"/>
          <a:ext cx="13684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774364" imgH="406224" progId="Equation.3">
                  <p:embed/>
                </p:oleObj>
              </mc:Choice>
              <mc:Fallback>
                <p:oleObj name="Equation" r:id="rId5" imgW="774364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628775"/>
                        <a:ext cx="136842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5292725" y="4797425"/>
          <a:ext cx="14398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736600" imgH="419100" progId="Equation.3">
                  <p:embed/>
                </p:oleObj>
              </mc:Choice>
              <mc:Fallback>
                <p:oleObj name="Equation" r:id="rId7" imgW="7366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97425"/>
                        <a:ext cx="1439863" cy="822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3348038" y="2782888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2339975" y="350043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4643438" y="5805488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jednadžba zrcala</a:t>
            </a:r>
          </a:p>
        </p:txBody>
      </p:sp>
      <p:graphicFrame>
        <p:nvGraphicFramePr>
          <p:cNvPr id="7239" name="Object 71"/>
          <p:cNvGraphicFramePr>
            <a:graphicFrameLocks noGrp="1" noChangeAspect="1"/>
          </p:cNvGraphicFramePr>
          <p:nvPr>
            <p:ph idx="1"/>
          </p:nvPr>
        </p:nvGraphicFramePr>
        <p:xfrm>
          <a:off x="4859338" y="2636838"/>
          <a:ext cx="259238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1396800" imgH="901440" progId="Equation.3">
                  <p:embed/>
                </p:oleObj>
              </mc:Choice>
              <mc:Fallback>
                <p:oleObj name="Equation" r:id="rId9" imgW="1396800" imgH="901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36838"/>
                        <a:ext cx="2592387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8" grpId="0" animBg="1"/>
      <p:bldP spid="7181" grpId="0" animBg="1"/>
      <p:bldP spid="7182" grpId="0" animBg="1"/>
      <p:bldP spid="7184" grpId="0" animBg="1"/>
      <p:bldP spid="7191" grpId="0" animBg="1"/>
      <p:bldP spid="7200" grpId="0" animBg="1"/>
      <p:bldP spid="7201" grpId="0" animBg="1"/>
      <p:bldP spid="7205" grpId="0"/>
      <p:bldP spid="7208" grpId="0"/>
      <p:bldP spid="7214" grpId="0"/>
      <p:bldP spid="7215" grpId="0"/>
      <p:bldP spid="7216" grpId="0"/>
      <p:bldP spid="7217" grpId="0"/>
      <p:bldP spid="7218" grpId="0"/>
      <p:bldP spid="7219" grpId="0"/>
      <p:bldP spid="7220" grpId="0"/>
      <p:bldP spid="7236" grpId="0"/>
      <p:bldP spid="7237" grpId="0"/>
      <p:bldP spid="72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2339975" y="2276475"/>
            <a:ext cx="3746500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49" name="Arc 9"/>
          <p:cNvSpPr>
            <a:spLocks/>
          </p:cNvSpPr>
          <p:nvPr/>
        </p:nvSpPr>
        <p:spPr bwMode="auto">
          <a:xfrm flipH="1">
            <a:off x="2771775" y="1341438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39750" y="354013"/>
            <a:ext cx="434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/>
              <a:t>Linearno povećanje zrcala</a:t>
            </a:r>
            <a:endParaRPr lang="en-US" sz="2800" dirty="0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572000" y="1628775"/>
            <a:ext cx="0" cy="649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71775" y="1628775"/>
            <a:ext cx="1800225" cy="720725"/>
            <a:chOff x="1746" y="1026"/>
            <a:chExt cx="1134" cy="454"/>
          </a:xfrm>
        </p:grpSpPr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1746" y="1026"/>
              <a:ext cx="1134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H="1">
              <a:off x="2064" y="1026"/>
              <a:ext cx="816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5219700" y="2278063"/>
            <a:ext cx="0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71775" y="2349500"/>
            <a:ext cx="2663825" cy="863600"/>
            <a:chOff x="1746" y="1480"/>
            <a:chExt cx="1678" cy="544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1746" y="1480"/>
              <a:ext cx="1678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746" y="1480"/>
              <a:ext cx="1134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572000" y="16319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219700" y="24939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3348038" y="3660775"/>
          <a:ext cx="9366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469900" imgH="419100" progId="Equation.3">
                  <p:embed/>
                </p:oleObj>
              </mc:Choice>
              <mc:Fallback>
                <p:oleObj name="Equation" r:id="rId3" imgW="4699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660775"/>
                        <a:ext cx="936625" cy="839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2700338" y="4681538"/>
          <a:ext cx="28082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435100" imgH="419100" progId="Equation.3">
                  <p:embed/>
                </p:oleObj>
              </mc:Choice>
              <mc:Fallback>
                <p:oleObj name="Equation" r:id="rId5" imgW="14351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81538"/>
                        <a:ext cx="28082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3419475" y="5661025"/>
          <a:ext cx="17287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7" imgW="876300" imgH="419100" progId="Equation.3">
                  <p:embed/>
                </p:oleObj>
              </mc:Choice>
              <mc:Fallback>
                <p:oleObj name="Equation" r:id="rId7" imgW="8763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661025"/>
                        <a:ext cx="1728788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284663" y="3933825"/>
            <a:ext cx="364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linearno povećanje zrcala</a:t>
            </a:r>
            <a:endParaRPr lang="en-US" sz="2400" dirty="0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500563" y="22780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3779838" y="1917700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</a:t>
            </a:r>
            <a:endParaRPr lang="en-US" sz="2400" i="1" dirty="0">
              <a:latin typeface="Times New Roman" pitchFamily="18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72198" y="4786322"/>
          <a:ext cx="22018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9" imgW="1104840" imgH="203040" progId="Equation.3">
                  <p:embed/>
                </p:oleObj>
              </mc:Choice>
              <mc:Fallback>
                <p:oleObj name="Equation" r:id="rId9" imgW="11048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4786322"/>
                        <a:ext cx="2201862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819775" y="5357813"/>
          <a:ext cx="27082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1" imgW="1358640" imgH="203040" progId="Equation.3">
                  <p:embed/>
                </p:oleObj>
              </mc:Choice>
              <mc:Fallback>
                <p:oleObj name="Equation" r:id="rId11" imgW="13586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5357813"/>
                        <a:ext cx="2708275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9" grpId="0" animBg="1"/>
      <p:bldP spid="10251" grpId="0"/>
      <p:bldP spid="10254" grpId="0" animBg="1"/>
      <p:bldP spid="10258" grpId="0" animBg="1"/>
      <p:bldP spid="10260" grpId="0"/>
      <p:bldP spid="10261" grpId="0"/>
      <p:bldP spid="10268" grpId="0"/>
      <p:bldP spid="10271" grpId="0"/>
      <p:bldP spid="10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750" y="354013"/>
            <a:ext cx="182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/>
              <a:t>Vrste slika</a:t>
            </a:r>
            <a:endParaRPr lang="en-US" sz="2800" dirty="0"/>
          </a:p>
        </p:txBody>
      </p:sp>
      <p:sp>
        <p:nvSpPr>
          <p:cNvPr id="11334" name="Arc 70"/>
          <p:cNvSpPr>
            <a:spLocks/>
          </p:cNvSpPr>
          <p:nvPr/>
        </p:nvSpPr>
        <p:spPr bwMode="auto">
          <a:xfrm flipH="1">
            <a:off x="830263" y="2636838"/>
            <a:ext cx="847725" cy="431800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1044575" y="1989138"/>
            <a:ext cx="2160588" cy="0"/>
            <a:chOff x="658" y="1253"/>
            <a:chExt cx="1361" cy="0"/>
          </a:xfrm>
        </p:grpSpPr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H="1" flipV="1">
              <a:off x="1293" y="1253"/>
              <a:ext cx="7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1337" name="Line 73"/>
            <p:cNvSpPr>
              <a:spLocks noChangeShapeType="1"/>
            </p:cNvSpPr>
            <p:nvPr/>
          </p:nvSpPr>
          <p:spPr bwMode="auto">
            <a:xfrm flipH="1" flipV="1">
              <a:off x="658" y="1253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1044575" y="1989138"/>
            <a:ext cx="1512888" cy="1366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39" name="Arc 75"/>
          <p:cNvSpPr>
            <a:spLocks/>
          </p:cNvSpPr>
          <p:nvPr/>
        </p:nvSpPr>
        <p:spPr bwMode="auto">
          <a:xfrm flipH="1">
            <a:off x="1779588" y="2636838"/>
            <a:ext cx="700087" cy="827087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1340" name="Arc 76"/>
          <p:cNvSpPr>
            <a:spLocks/>
          </p:cNvSpPr>
          <p:nvPr/>
        </p:nvSpPr>
        <p:spPr bwMode="auto">
          <a:xfrm flipH="1">
            <a:off x="2719388" y="2622550"/>
            <a:ext cx="485775" cy="712788"/>
          </a:xfrm>
          <a:custGeom>
            <a:avLst/>
            <a:gdLst>
              <a:gd name="G0" fmla="+- 0 0 0"/>
              <a:gd name="G1" fmla="+- 14538 0 0"/>
              <a:gd name="G2" fmla="+- 21600 0 0"/>
              <a:gd name="T0" fmla="*/ 15975 w 16206"/>
              <a:gd name="T1" fmla="*/ 0 h 14538"/>
              <a:gd name="T2" fmla="*/ 16206 w 16206"/>
              <a:gd name="T3" fmla="*/ 258 h 14538"/>
              <a:gd name="T4" fmla="*/ 0 w 16206"/>
              <a:gd name="T5" fmla="*/ 14538 h 1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538" fill="none" extrusionOk="0">
                <a:moveTo>
                  <a:pt x="15975" y="-1"/>
                </a:moveTo>
                <a:cubicBezTo>
                  <a:pt x="16052" y="85"/>
                  <a:pt x="16129" y="171"/>
                  <a:pt x="16206" y="257"/>
                </a:cubicBezTo>
              </a:path>
              <a:path w="16206" h="14538" stroke="0" extrusionOk="0">
                <a:moveTo>
                  <a:pt x="15975" y="-1"/>
                </a:moveTo>
                <a:cubicBezTo>
                  <a:pt x="16052" y="85"/>
                  <a:pt x="16129" y="171"/>
                  <a:pt x="16206" y="257"/>
                </a:cubicBezTo>
                <a:lnTo>
                  <a:pt x="0" y="1453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161"/>
          <p:cNvGrpSpPr>
            <a:grpSpLocks/>
          </p:cNvGrpSpPr>
          <p:nvPr/>
        </p:nvGrpSpPr>
        <p:grpSpPr bwMode="auto">
          <a:xfrm>
            <a:off x="900113" y="1989138"/>
            <a:ext cx="2305050" cy="1081087"/>
            <a:chOff x="567" y="1933"/>
            <a:chExt cx="1452" cy="681"/>
          </a:xfrm>
        </p:grpSpPr>
        <p:sp>
          <p:nvSpPr>
            <p:cNvPr id="11342" name="Line 78"/>
            <p:cNvSpPr>
              <a:spLocks noChangeShapeType="1"/>
            </p:cNvSpPr>
            <p:nvPr/>
          </p:nvSpPr>
          <p:spPr bwMode="auto">
            <a:xfrm flipH="1">
              <a:off x="748" y="1934"/>
              <a:ext cx="1271" cy="5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1343" name="Line 79"/>
            <p:cNvSpPr>
              <a:spLocks noChangeShapeType="1"/>
            </p:cNvSpPr>
            <p:nvPr/>
          </p:nvSpPr>
          <p:spPr bwMode="auto">
            <a:xfrm flipH="1">
              <a:off x="567" y="1933"/>
              <a:ext cx="1452" cy="6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900113" y="3068638"/>
            <a:ext cx="17986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 flipV="1">
            <a:off x="3205163" y="1963738"/>
            <a:ext cx="0" cy="6477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 flipV="1">
            <a:off x="2268538" y="2636838"/>
            <a:ext cx="0" cy="431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250825" y="1700213"/>
            <a:ext cx="3675063" cy="2016125"/>
            <a:chOff x="158" y="1071"/>
            <a:chExt cx="2315" cy="1270"/>
          </a:xfrm>
        </p:grpSpPr>
        <p:sp>
          <p:nvSpPr>
            <p:cNvPr id="11368" name="Line 104"/>
            <p:cNvSpPr>
              <a:spLocks noChangeShapeType="1"/>
            </p:cNvSpPr>
            <p:nvPr/>
          </p:nvSpPr>
          <p:spPr bwMode="auto">
            <a:xfrm flipV="1">
              <a:off x="251" y="1660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1369" name="Rectangle 105"/>
            <p:cNvSpPr>
              <a:spLocks noChangeArrowheads="1"/>
            </p:cNvSpPr>
            <p:nvPr/>
          </p:nvSpPr>
          <p:spPr bwMode="auto">
            <a:xfrm>
              <a:off x="158" y="157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11370" name="Rectangle 106"/>
            <p:cNvSpPr>
              <a:spLocks noChangeArrowheads="1"/>
            </p:cNvSpPr>
            <p:nvPr/>
          </p:nvSpPr>
          <p:spPr bwMode="auto">
            <a:xfrm>
              <a:off x="2246" y="157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11371" name="Rectangle 107"/>
            <p:cNvSpPr>
              <a:spLocks noChangeArrowheads="1"/>
            </p:cNvSpPr>
            <p:nvPr/>
          </p:nvSpPr>
          <p:spPr bwMode="auto">
            <a:xfrm>
              <a:off x="1022" y="142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F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11372" name="Arc 108"/>
            <p:cNvSpPr>
              <a:spLocks/>
            </p:cNvSpPr>
            <p:nvPr/>
          </p:nvSpPr>
          <p:spPr bwMode="auto">
            <a:xfrm flipH="1">
              <a:off x="522" y="1071"/>
              <a:ext cx="818" cy="1270"/>
            </a:xfrm>
            <a:custGeom>
              <a:avLst/>
              <a:gdLst>
                <a:gd name="G0" fmla="+- 0 0 0"/>
                <a:gd name="G1" fmla="+- 17150 0 0"/>
                <a:gd name="G2" fmla="+- 21600 0 0"/>
                <a:gd name="T0" fmla="*/ 13132 w 21600"/>
                <a:gd name="T1" fmla="*/ 0 h 34172"/>
                <a:gd name="T2" fmla="*/ 13297 w 21600"/>
                <a:gd name="T3" fmla="*/ 34172 h 34172"/>
                <a:gd name="T4" fmla="*/ 0 w 21600"/>
                <a:gd name="T5" fmla="*/ 17150 h 3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72" fill="none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</a:path>
                <a:path w="21600" h="34172" stroke="0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  <a:lnTo>
                    <a:pt x="0" y="1715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373" name="Rectangle 109"/>
            <p:cNvSpPr>
              <a:spLocks noChangeArrowheads="1"/>
            </p:cNvSpPr>
            <p:nvPr/>
          </p:nvSpPr>
          <p:spPr bwMode="auto">
            <a:xfrm>
              <a:off x="1656" y="143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S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11374" name="Rectangle 110"/>
            <p:cNvSpPr>
              <a:spLocks noChangeArrowheads="1"/>
            </p:cNvSpPr>
            <p:nvPr/>
          </p:nvSpPr>
          <p:spPr bwMode="auto">
            <a:xfrm>
              <a:off x="296" y="142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</a:endParaRPr>
            </a:p>
          </p:txBody>
        </p:sp>
      </p:grpSp>
      <p:sp>
        <p:nvSpPr>
          <p:cNvPr id="11379" name="Rectangle 115"/>
          <p:cNvSpPr>
            <a:spLocks noChangeArrowheads="1"/>
          </p:cNvSpPr>
          <p:nvPr/>
        </p:nvSpPr>
        <p:spPr bwMode="auto">
          <a:xfrm>
            <a:off x="2268538" y="25654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380" name="Rectangle 116"/>
          <p:cNvSpPr>
            <a:spLocks noChangeArrowheads="1"/>
          </p:cNvSpPr>
          <p:nvPr/>
        </p:nvSpPr>
        <p:spPr bwMode="auto">
          <a:xfrm>
            <a:off x="3205163" y="2062163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381" name="Rectangle 117"/>
          <p:cNvSpPr>
            <a:spLocks noChangeArrowheads="1"/>
          </p:cNvSpPr>
          <p:nvPr/>
        </p:nvSpPr>
        <p:spPr bwMode="auto">
          <a:xfrm>
            <a:off x="541338" y="420052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    realna </a:t>
            </a:r>
            <a:endParaRPr lang="en-US" sz="2400" dirty="0"/>
          </a:p>
        </p:txBody>
      </p:sp>
      <p:sp>
        <p:nvSpPr>
          <p:cNvPr id="11382" name="Arc 118"/>
          <p:cNvSpPr>
            <a:spLocks/>
          </p:cNvSpPr>
          <p:nvPr/>
        </p:nvSpPr>
        <p:spPr bwMode="auto">
          <a:xfrm flipH="1">
            <a:off x="5292725" y="2636838"/>
            <a:ext cx="847725" cy="431800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5435600" y="2205038"/>
            <a:ext cx="1223963" cy="0"/>
            <a:chOff x="3424" y="1389"/>
            <a:chExt cx="771" cy="0"/>
          </a:xfrm>
        </p:grpSpPr>
        <p:sp>
          <p:nvSpPr>
            <p:cNvPr id="11383" name="Line 119"/>
            <p:cNvSpPr>
              <a:spLocks noChangeShapeType="1"/>
            </p:cNvSpPr>
            <p:nvPr/>
          </p:nvSpPr>
          <p:spPr bwMode="auto">
            <a:xfrm flipH="1" flipV="1">
              <a:off x="3742" y="1389"/>
              <a:ext cx="4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1384" name="Line 120"/>
            <p:cNvSpPr>
              <a:spLocks noChangeShapeType="1"/>
            </p:cNvSpPr>
            <p:nvPr/>
          </p:nvSpPr>
          <p:spPr bwMode="auto">
            <a:xfrm flipH="1" flipV="1">
              <a:off x="3424" y="1389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1385" name="Line 121"/>
          <p:cNvSpPr>
            <a:spLocks noChangeShapeType="1"/>
          </p:cNvSpPr>
          <p:nvPr/>
        </p:nvSpPr>
        <p:spPr bwMode="auto">
          <a:xfrm>
            <a:off x="5435600" y="2205038"/>
            <a:ext cx="2449513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86" name="Arc 122"/>
          <p:cNvSpPr>
            <a:spLocks/>
          </p:cNvSpPr>
          <p:nvPr/>
        </p:nvSpPr>
        <p:spPr bwMode="auto">
          <a:xfrm flipH="1">
            <a:off x="6242050" y="2636838"/>
            <a:ext cx="700088" cy="827087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1387" name="Arc 123"/>
          <p:cNvSpPr>
            <a:spLocks/>
          </p:cNvSpPr>
          <p:nvPr/>
        </p:nvSpPr>
        <p:spPr bwMode="auto">
          <a:xfrm flipH="1">
            <a:off x="7181850" y="2625725"/>
            <a:ext cx="485775" cy="708025"/>
          </a:xfrm>
          <a:custGeom>
            <a:avLst/>
            <a:gdLst>
              <a:gd name="G0" fmla="+- 0 0 0"/>
              <a:gd name="G1" fmla="+- 14468 0 0"/>
              <a:gd name="G2" fmla="+- 21600 0 0"/>
              <a:gd name="T0" fmla="*/ 16038 w 16206"/>
              <a:gd name="T1" fmla="*/ 0 h 14468"/>
              <a:gd name="T2" fmla="*/ 16206 w 16206"/>
              <a:gd name="T3" fmla="*/ 188 h 14468"/>
              <a:gd name="T4" fmla="*/ 0 w 16206"/>
              <a:gd name="T5" fmla="*/ 14468 h 14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468" fill="none" extrusionOk="0">
                <a:moveTo>
                  <a:pt x="16038" y="-1"/>
                </a:moveTo>
                <a:cubicBezTo>
                  <a:pt x="16094" y="62"/>
                  <a:pt x="16150" y="124"/>
                  <a:pt x="16206" y="187"/>
                </a:cubicBezTo>
              </a:path>
              <a:path w="16206" h="14468" stroke="0" extrusionOk="0">
                <a:moveTo>
                  <a:pt x="16038" y="-1"/>
                </a:moveTo>
                <a:cubicBezTo>
                  <a:pt x="16094" y="62"/>
                  <a:pt x="16150" y="124"/>
                  <a:pt x="16206" y="187"/>
                </a:cubicBezTo>
                <a:lnTo>
                  <a:pt x="0" y="1446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5508625" y="2205038"/>
            <a:ext cx="1152525" cy="1152525"/>
            <a:chOff x="3470" y="2341"/>
            <a:chExt cx="726" cy="726"/>
          </a:xfrm>
        </p:grpSpPr>
        <p:sp>
          <p:nvSpPr>
            <p:cNvPr id="11388" name="Line 124"/>
            <p:cNvSpPr>
              <a:spLocks noChangeShapeType="1"/>
            </p:cNvSpPr>
            <p:nvPr/>
          </p:nvSpPr>
          <p:spPr bwMode="auto">
            <a:xfrm flipH="1">
              <a:off x="3606" y="2341"/>
              <a:ext cx="590" cy="5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1389" name="Line 125"/>
            <p:cNvSpPr>
              <a:spLocks noChangeShapeType="1"/>
            </p:cNvSpPr>
            <p:nvPr/>
          </p:nvSpPr>
          <p:spPr bwMode="auto">
            <a:xfrm flipH="1">
              <a:off x="3470" y="2341"/>
              <a:ext cx="725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5508625" y="3357563"/>
            <a:ext cx="2736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 flipV="1">
            <a:off x="6659563" y="2205038"/>
            <a:ext cx="1587" cy="4302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92" name="Line 128"/>
          <p:cNvSpPr>
            <a:spLocks noChangeShapeType="1"/>
          </p:cNvSpPr>
          <p:nvPr/>
        </p:nvSpPr>
        <p:spPr bwMode="auto">
          <a:xfrm flipV="1">
            <a:off x="7596188" y="2636838"/>
            <a:ext cx="0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93" name="Line 129"/>
          <p:cNvSpPr>
            <a:spLocks noChangeShapeType="1"/>
          </p:cNvSpPr>
          <p:nvPr/>
        </p:nvSpPr>
        <p:spPr bwMode="auto">
          <a:xfrm flipV="1">
            <a:off x="4860925" y="263525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394" name="Rectangle 130"/>
          <p:cNvSpPr>
            <a:spLocks noChangeArrowheads="1"/>
          </p:cNvSpPr>
          <p:nvPr/>
        </p:nvSpPr>
        <p:spPr bwMode="auto">
          <a:xfrm>
            <a:off x="4643438" y="25669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8027988" y="24939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396" name="Rectangle 132"/>
          <p:cNvSpPr>
            <a:spLocks noChangeArrowheads="1"/>
          </p:cNvSpPr>
          <p:nvPr/>
        </p:nvSpPr>
        <p:spPr bwMode="auto">
          <a:xfrm>
            <a:off x="6084888" y="26400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1397" name="Arc 133"/>
          <p:cNvSpPr>
            <a:spLocks/>
          </p:cNvSpPr>
          <p:nvPr/>
        </p:nvSpPr>
        <p:spPr bwMode="auto">
          <a:xfrm flipH="1">
            <a:off x="5291138" y="1700213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1398" name="Rectangle 134"/>
          <p:cNvSpPr>
            <a:spLocks noChangeArrowheads="1"/>
          </p:cNvSpPr>
          <p:nvPr/>
        </p:nvSpPr>
        <p:spPr bwMode="auto">
          <a:xfrm>
            <a:off x="7019925" y="26400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S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1399" name="Rectangle 135"/>
          <p:cNvSpPr>
            <a:spLocks noChangeArrowheads="1"/>
          </p:cNvSpPr>
          <p:nvPr/>
        </p:nvSpPr>
        <p:spPr bwMode="auto">
          <a:xfrm>
            <a:off x="4932363" y="22542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400" name="Rectangle 136"/>
          <p:cNvSpPr>
            <a:spLocks noChangeArrowheads="1"/>
          </p:cNvSpPr>
          <p:nvPr/>
        </p:nvSpPr>
        <p:spPr bwMode="auto">
          <a:xfrm>
            <a:off x="7596188" y="278288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401" name="Rectangle 137"/>
          <p:cNvSpPr>
            <a:spLocks noChangeArrowheads="1"/>
          </p:cNvSpPr>
          <p:nvPr/>
        </p:nvSpPr>
        <p:spPr bwMode="auto">
          <a:xfrm>
            <a:off x="6659563" y="2206625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1402" name="Rectangle 138"/>
          <p:cNvSpPr>
            <a:spLocks noChangeArrowheads="1"/>
          </p:cNvSpPr>
          <p:nvPr/>
        </p:nvSpPr>
        <p:spPr bwMode="auto">
          <a:xfrm>
            <a:off x="4789488" y="103187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2. </a:t>
            </a:r>
            <a:endParaRPr lang="en-US" sz="2400" dirty="0"/>
          </a:p>
        </p:txBody>
      </p:sp>
      <p:sp>
        <p:nvSpPr>
          <p:cNvPr id="11405" name="Rectangle 141"/>
          <p:cNvSpPr>
            <a:spLocks noChangeArrowheads="1"/>
          </p:cNvSpPr>
          <p:nvPr/>
        </p:nvSpPr>
        <p:spPr bwMode="auto">
          <a:xfrm>
            <a:off x="2413000" y="5229225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dirty="0"/>
              <a:t>(</a:t>
            </a:r>
            <a:r>
              <a:rPr lang="en-GB" sz="2400" i="1" dirty="0">
                <a:latin typeface="Times New Roman" pitchFamily="18" charset="0"/>
              </a:rPr>
              <a:t>y' &lt; </a:t>
            </a:r>
            <a:r>
              <a:rPr lang="en-GB" sz="2400" dirty="0">
                <a:latin typeface="Times New Roman" pitchFamily="18" charset="0"/>
              </a:rPr>
              <a:t>0, </a:t>
            </a:r>
            <a:r>
              <a:rPr lang="en-GB" sz="2400" i="1" dirty="0">
                <a:latin typeface="Times New Roman" pitchFamily="18" charset="0"/>
              </a:rPr>
              <a:t>m &lt; </a:t>
            </a:r>
            <a:r>
              <a:rPr lang="en-GB" sz="2400" dirty="0">
                <a:latin typeface="Times New Roman" pitchFamily="18" charset="0"/>
              </a:rPr>
              <a:t>0</a:t>
            </a:r>
            <a:r>
              <a:rPr lang="en-GB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11406" name="Rectangle 142"/>
          <p:cNvSpPr>
            <a:spLocks noChangeArrowheads="1"/>
          </p:cNvSpPr>
          <p:nvPr/>
        </p:nvSpPr>
        <p:spPr bwMode="auto">
          <a:xfrm>
            <a:off x="900113" y="52292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obrnuta</a:t>
            </a:r>
            <a:endParaRPr lang="en-US" sz="2400" dirty="0"/>
          </a:p>
        </p:txBody>
      </p:sp>
      <p:sp>
        <p:nvSpPr>
          <p:cNvPr id="11407" name="Rectangle 143"/>
          <p:cNvSpPr>
            <a:spLocks noChangeArrowheads="1"/>
          </p:cNvSpPr>
          <p:nvPr/>
        </p:nvSpPr>
        <p:spPr bwMode="auto">
          <a:xfrm>
            <a:off x="900113" y="46529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umanjena</a:t>
            </a:r>
            <a:endParaRPr lang="en-US" sz="2400" dirty="0"/>
          </a:p>
        </p:txBody>
      </p:sp>
      <p:sp>
        <p:nvSpPr>
          <p:cNvPr id="11408" name="Rectangle 144"/>
          <p:cNvSpPr>
            <a:spLocks noChangeArrowheads="1"/>
          </p:cNvSpPr>
          <p:nvPr/>
        </p:nvSpPr>
        <p:spPr bwMode="auto">
          <a:xfrm>
            <a:off x="395288" y="98107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1. </a:t>
            </a:r>
            <a:endParaRPr lang="en-US" sz="2400" dirty="0"/>
          </a:p>
        </p:txBody>
      </p:sp>
      <p:sp>
        <p:nvSpPr>
          <p:cNvPr id="11409" name="Rectangle 145"/>
          <p:cNvSpPr>
            <a:spLocks noChangeArrowheads="1"/>
          </p:cNvSpPr>
          <p:nvPr/>
        </p:nvSpPr>
        <p:spPr bwMode="auto">
          <a:xfrm>
            <a:off x="5508625" y="4724400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uvećana</a:t>
            </a:r>
            <a:endParaRPr lang="en-US" sz="2400" dirty="0"/>
          </a:p>
        </p:txBody>
      </p:sp>
      <p:sp>
        <p:nvSpPr>
          <p:cNvPr id="11410" name="Rectangle 146"/>
          <p:cNvSpPr>
            <a:spLocks noChangeArrowheads="1"/>
          </p:cNvSpPr>
          <p:nvPr/>
        </p:nvSpPr>
        <p:spPr bwMode="auto">
          <a:xfrm>
            <a:off x="5148263" y="4221163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    realna </a:t>
            </a:r>
            <a:endParaRPr lang="en-US" sz="2400" dirty="0"/>
          </a:p>
        </p:txBody>
      </p:sp>
      <p:sp>
        <p:nvSpPr>
          <p:cNvPr id="11411" name="Rectangle 147"/>
          <p:cNvSpPr>
            <a:spLocks noChangeArrowheads="1"/>
          </p:cNvSpPr>
          <p:nvPr/>
        </p:nvSpPr>
        <p:spPr bwMode="auto">
          <a:xfrm>
            <a:off x="5508625" y="522922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obrnuta</a:t>
            </a:r>
            <a:endParaRPr lang="en-US" sz="2400" dirty="0"/>
          </a:p>
        </p:txBody>
      </p:sp>
      <p:sp>
        <p:nvSpPr>
          <p:cNvPr id="11413" name="Rectangle 149"/>
          <p:cNvSpPr>
            <a:spLocks noChangeArrowheads="1"/>
          </p:cNvSpPr>
          <p:nvPr/>
        </p:nvSpPr>
        <p:spPr bwMode="auto">
          <a:xfrm>
            <a:off x="6804025" y="5229225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dirty="0"/>
              <a:t>(</a:t>
            </a:r>
            <a:r>
              <a:rPr lang="en-GB" sz="2400" i="1" dirty="0">
                <a:latin typeface="Times New Roman" pitchFamily="18" charset="0"/>
              </a:rPr>
              <a:t>y' &lt; </a:t>
            </a:r>
            <a:r>
              <a:rPr lang="en-GB" sz="2400" dirty="0">
                <a:latin typeface="Times New Roman" pitchFamily="18" charset="0"/>
              </a:rPr>
              <a:t>0, </a:t>
            </a:r>
            <a:r>
              <a:rPr lang="en-GB" sz="2400" i="1" dirty="0">
                <a:latin typeface="Times New Roman" pitchFamily="18" charset="0"/>
              </a:rPr>
              <a:t>m &lt; </a:t>
            </a:r>
            <a:r>
              <a:rPr lang="en-GB" sz="2400" dirty="0">
                <a:latin typeface="Times New Roman" pitchFamily="18" charset="0"/>
              </a:rPr>
              <a:t>0</a:t>
            </a:r>
            <a:r>
              <a:rPr lang="en-GB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11414" name="Rectangle 150"/>
          <p:cNvSpPr>
            <a:spLocks noChangeArrowheads="1"/>
          </p:cNvSpPr>
          <p:nvPr/>
        </p:nvSpPr>
        <p:spPr bwMode="auto">
          <a:xfrm>
            <a:off x="2051050" y="4176713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x' &gt; </a:t>
            </a:r>
            <a:r>
              <a:rPr lang="en-GB" sz="2400" dirty="0">
                <a:latin typeface="Times New Roman" pitchFamily="18" charset="0"/>
              </a:rPr>
              <a:t>0)</a:t>
            </a:r>
            <a:r>
              <a:rPr lang="en-GB" dirty="0"/>
              <a:t> </a:t>
            </a:r>
          </a:p>
        </p:txBody>
      </p:sp>
      <p:sp>
        <p:nvSpPr>
          <p:cNvPr id="11415" name="Rectangle 151"/>
          <p:cNvSpPr>
            <a:spLocks noChangeArrowheads="1"/>
          </p:cNvSpPr>
          <p:nvPr/>
        </p:nvSpPr>
        <p:spPr bwMode="auto">
          <a:xfrm>
            <a:off x="6659563" y="4221163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x' &gt; </a:t>
            </a:r>
            <a:r>
              <a:rPr lang="en-GB" sz="2400" dirty="0">
                <a:latin typeface="Times New Roman" pitchFamily="18" charset="0"/>
              </a:rPr>
              <a:t>0)</a:t>
            </a:r>
            <a:r>
              <a:rPr lang="en-GB" dirty="0"/>
              <a:t> </a:t>
            </a:r>
          </a:p>
        </p:txBody>
      </p:sp>
      <p:sp>
        <p:nvSpPr>
          <p:cNvPr id="11420" name="Rectangle 156"/>
          <p:cNvSpPr>
            <a:spLocks noChangeArrowheads="1"/>
          </p:cNvSpPr>
          <p:nvPr/>
        </p:nvSpPr>
        <p:spPr bwMode="auto">
          <a:xfrm>
            <a:off x="900113" y="5832475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x &gt; R</a:t>
            </a:r>
            <a:r>
              <a:rPr lang="hr-HR" sz="2400" i="1">
                <a:latin typeface="Times New Roman" pitchFamily="18" charset="0"/>
              </a:rPr>
              <a:t>, </a:t>
            </a:r>
            <a:r>
              <a:rPr lang="en-GB" sz="2400" i="1" dirty="0">
                <a:latin typeface="Times New Roman" pitchFamily="18" charset="0"/>
              </a:rPr>
              <a:t>f &lt; x' &lt; R</a:t>
            </a:r>
            <a:r>
              <a:rPr lang="en-US" dirty="0"/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1421" name="Rectangle 157"/>
          <p:cNvSpPr>
            <a:spLocks noChangeArrowheads="1"/>
          </p:cNvSpPr>
          <p:nvPr/>
        </p:nvSpPr>
        <p:spPr bwMode="auto">
          <a:xfrm>
            <a:off x="5580063" y="5905500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f &lt; x &lt; R</a:t>
            </a:r>
            <a:r>
              <a:rPr lang="hr-HR" sz="2400" i="1">
                <a:latin typeface="Times New Roman" pitchFamily="18" charset="0"/>
              </a:rPr>
              <a:t>, x’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</a:rPr>
              <a:t>&gt;</a:t>
            </a:r>
            <a:r>
              <a:rPr lang="hr-HR" sz="2400" i="1">
                <a:latin typeface="Times New Roman" pitchFamily="18" charset="0"/>
              </a:rPr>
              <a:t> R</a:t>
            </a:r>
            <a:endParaRPr lang="en-US" sz="24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334" grpId="0" animBg="1"/>
      <p:bldP spid="11338" grpId="0" animBg="1"/>
      <p:bldP spid="11339" grpId="0" animBg="1"/>
      <p:bldP spid="11340" grpId="0" animBg="1"/>
      <p:bldP spid="11344" grpId="0" animBg="1"/>
      <p:bldP spid="11345" grpId="0" animBg="1"/>
      <p:bldP spid="11346" grpId="0" animBg="1"/>
      <p:bldP spid="11379" grpId="0"/>
      <p:bldP spid="11380" grpId="0"/>
      <p:bldP spid="11381" grpId="0"/>
      <p:bldP spid="11382" grpId="0" animBg="1"/>
      <p:bldP spid="11385" grpId="0" animBg="1"/>
      <p:bldP spid="11386" grpId="0" animBg="1"/>
      <p:bldP spid="11387" grpId="0" animBg="1"/>
      <p:bldP spid="11390" grpId="0" animBg="1"/>
      <p:bldP spid="11391" grpId="0" animBg="1"/>
      <p:bldP spid="11392" grpId="0" animBg="1"/>
      <p:bldP spid="11393" grpId="0" animBg="1"/>
      <p:bldP spid="11394" grpId="0"/>
      <p:bldP spid="11395" grpId="0"/>
      <p:bldP spid="11396" grpId="0"/>
      <p:bldP spid="11397" grpId="0" animBg="1"/>
      <p:bldP spid="11398" grpId="0"/>
      <p:bldP spid="11399" grpId="0"/>
      <p:bldP spid="11400" grpId="0"/>
      <p:bldP spid="11401" grpId="0"/>
      <p:bldP spid="11402" grpId="0"/>
      <p:bldP spid="11405" grpId="0"/>
      <p:bldP spid="11406" grpId="0"/>
      <p:bldP spid="11407" grpId="0"/>
      <p:bldP spid="11408" grpId="0"/>
      <p:bldP spid="11409" grpId="0"/>
      <p:bldP spid="11410" grpId="0"/>
      <p:bldP spid="11411" grpId="0"/>
      <p:bldP spid="11413" grpId="0"/>
      <p:bldP spid="11414" grpId="0"/>
      <p:bldP spid="11415" grpId="0"/>
      <p:bldP spid="11420" grpId="0"/>
      <p:bldP spid="11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/>
          </a:bodyPr>
          <a:lstStyle/>
          <a:p>
            <a:r>
              <a:rPr lang="hr-HR" dirty="0" smtClean="0"/>
              <a:t>Optika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algn="just"/>
            <a:r>
              <a:rPr lang="hr-HR" sz="2400" dirty="0"/>
              <a:t>g</a:t>
            </a:r>
            <a:r>
              <a:rPr lang="hr-HR" sz="2400" dirty="0" smtClean="0"/>
              <a:t>rana fizike koja proučava svjetlosne pojave i širenje svjetlosti kroz vakuum ili optičko sredstvo</a:t>
            </a:r>
          </a:p>
          <a:p>
            <a:pPr algn="just"/>
            <a:endParaRPr lang="hr-HR" sz="2400" dirty="0" smtClean="0"/>
          </a:p>
          <a:p>
            <a:pPr algn="just"/>
            <a:r>
              <a:rPr lang="hr-HR" sz="2400" dirty="0" smtClean="0"/>
              <a:t>Dijeli se na:</a:t>
            </a:r>
          </a:p>
          <a:p>
            <a:pPr lvl="1" algn="just"/>
            <a:r>
              <a:rPr lang="hr-HR" sz="2000" dirty="0"/>
              <a:t>g</a:t>
            </a:r>
            <a:r>
              <a:rPr lang="hr-HR" sz="2000" dirty="0" smtClean="0"/>
              <a:t>eometrijsku optiku</a:t>
            </a:r>
          </a:p>
          <a:p>
            <a:pPr lvl="1" algn="just"/>
            <a:r>
              <a:rPr lang="hr-HR" sz="2000" dirty="0"/>
              <a:t>v</a:t>
            </a:r>
            <a:r>
              <a:rPr lang="hr-HR" sz="2000" dirty="0" smtClean="0"/>
              <a:t>alnu optiku</a:t>
            </a:r>
          </a:p>
          <a:p>
            <a:pPr lvl="1" algn="just"/>
            <a:endParaRPr lang="hr-HR" sz="2000" dirty="0"/>
          </a:p>
          <a:p>
            <a:pPr algn="just"/>
            <a:r>
              <a:rPr lang="hr-HR" sz="2400" b="1" dirty="0" smtClean="0"/>
              <a:t>Geometrijska optika </a:t>
            </a:r>
            <a:r>
              <a:rPr lang="hr-HR" sz="2400" dirty="0" smtClean="0"/>
              <a:t>– grana optike koja optičke pojave objašnjava s pomoću svjetlosnih zraka</a:t>
            </a:r>
          </a:p>
          <a:p>
            <a:pPr algn="just"/>
            <a:endParaRPr lang="hr-HR" sz="2400" dirty="0" smtClean="0"/>
          </a:p>
          <a:p>
            <a:pPr algn="just"/>
            <a:r>
              <a:rPr lang="hr-HR" sz="2400" b="1" dirty="0" smtClean="0"/>
              <a:t>Valna optika </a:t>
            </a:r>
            <a:r>
              <a:rPr lang="hr-HR" sz="2400" dirty="0" smtClean="0"/>
              <a:t>– grana optike koja proučava valna svojstva svjetlosti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Arc 25"/>
          <p:cNvSpPr>
            <a:spLocks/>
          </p:cNvSpPr>
          <p:nvPr/>
        </p:nvSpPr>
        <p:spPr bwMode="auto">
          <a:xfrm flipH="1">
            <a:off x="1042988" y="2420938"/>
            <a:ext cx="847725" cy="431800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258888" y="1844675"/>
            <a:ext cx="1655762" cy="0"/>
            <a:chOff x="793" y="1162"/>
            <a:chExt cx="1043" cy="0"/>
          </a:xfrm>
        </p:grpSpPr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H="1" flipV="1">
              <a:off x="1338" y="1162"/>
              <a:ext cx="49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 flipV="1">
              <a:off x="793" y="1162"/>
              <a:ext cx="5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1258888" y="1844675"/>
            <a:ext cx="2089150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18" name="Arc 30"/>
          <p:cNvSpPr>
            <a:spLocks/>
          </p:cNvSpPr>
          <p:nvPr/>
        </p:nvSpPr>
        <p:spPr bwMode="auto">
          <a:xfrm flipH="1">
            <a:off x="2914650" y="2405063"/>
            <a:ext cx="503238" cy="712787"/>
          </a:xfrm>
          <a:custGeom>
            <a:avLst/>
            <a:gdLst>
              <a:gd name="G0" fmla="+- 0 0 0"/>
              <a:gd name="G1" fmla="+- 14545 0 0"/>
              <a:gd name="G2" fmla="+- 21600 0 0"/>
              <a:gd name="T0" fmla="*/ 15969 w 16206"/>
              <a:gd name="T1" fmla="*/ 0 h 14545"/>
              <a:gd name="T2" fmla="*/ 16206 w 16206"/>
              <a:gd name="T3" fmla="*/ 265 h 14545"/>
              <a:gd name="T4" fmla="*/ 0 w 16206"/>
              <a:gd name="T5" fmla="*/ 14545 h 14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545" fill="none" extrusionOk="0">
                <a:moveTo>
                  <a:pt x="15968" y="0"/>
                </a:moveTo>
                <a:cubicBezTo>
                  <a:pt x="16048" y="87"/>
                  <a:pt x="16127" y="175"/>
                  <a:pt x="16206" y="264"/>
                </a:cubicBezTo>
              </a:path>
              <a:path w="16206" h="14545" stroke="0" extrusionOk="0">
                <a:moveTo>
                  <a:pt x="15968" y="0"/>
                </a:moveTo>
                <a:cubicBezTo>
                  <a:pt x="16048" y="87"/>
                  <a:pt x="16127" y="175"/>
                  <a:pt x="16206" y="264"/>
                </a:cubicBezTo>
                <a:lnTo>
                  <a:pt x="0" y="14545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1187450" y="1844675"/>
            <a:ext cx="1728788" cy="1152525"/>
            <a:chOff x="748" y="1933"/>
            <a:chExt cx="1089" cy="726"/>
          </a:xfrm>
        </p:grpSpPr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>
              <a:off x="1020" y="1933"/>
              <a:ext cx="817" cy="5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H="1">
              <a:off x="748" y="1933"/>
              <a:ext cx="1088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1187450" y="2997200"/>
            <a:ext cx="2303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2914650" y="1844675"/>
            <a:ext cx="0" cy="5746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611188" y="241935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393700" y="2351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3778250" y="2278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1835150" y="24241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2328" name="Arc 40"/>
          <p:cNvSpPr>
            <a:spLocks/>
          </p:cNvSpPr>
          <p:nvPr/>
        </p:nvSpPr>
        <p:spPr bwMode="auto">
          <a:xfrm flipH="1">
            <a:off x="1041400" y="1484313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555875" y="23526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S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682625" y="20383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2914650" y="24955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2914650" y="19192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684213" y="455613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3. </a:t>
            </a:r>
            <a:endParaRPr lang="en-US" sz="2400" dirty="0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827088" y="4365625"/>
            <a:ext cx="269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veličinom jednaka </a:t>
            </a:r>
          </a:p>
          <a:p>
            <a:r>
              <a:rPr lang="hr-HR" sz="2400"/>
              <a:t>predmetu</a:t>
            </a:r>
            <a:endParaRPr lang="en-US" sz="2400" dirty="0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466725" y="3862388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    realna </a:t>
            </a:r>
            <a:endParaRPr lang="en-US" sz="2400" dirty="0"/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755650" y="537368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obrnuta</a:t>
            </a:r>
            <a:endParaRPr lang="en-US" sz="2400" dirty="0"/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2124075" y="5445125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dirty="0"/>
              <a:t>(</a:t>
            </a:r>
            <a:r>
              <a:rPr lang="en-GB" sz="2400" i="1" dirty="0">
                <a:latin typeface="Times New Roman" pitchFamily="18" charset="0"/>
              </a:rPr>
              <a:t>y' &lt; </a:t>
            </a:r>
            <a:r>
              <a:rPr lang="en-GB" sz="2400" dirty="0">
                <a:latin typeface="Times New Roman" pitchFamily="18" charset="0"/>
              </a:rPr>
              <a:t>0, </a:t>
            </a:r>
            <a:r>
              <a:rPr lang="en-GB" sz="2400" i="1" dirty="0">
                <a:latin typeface="Times New Roman" pitchFamily="18" charset="0"/>
              </a:rPr>
              <a:t>m &lt; </a:t>
            </a:r>
            <a:r>
              <a:rPr lang="en-GB" sz="2400" dirty="0">
                <a:latin typeface="Times New Roman" pitchFamily="18" charset="0"/>
              </a:rPr>
              <a:t>0</a:t>
            </a:r>
            <a:r>
              <a:rPr lang="en-GB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1978025" y="3862388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latin typeface="Times New Roman" pitchFamily="18" charset="0"/>
              </a:rPr>
              <a:t>(</a:t>
            </a:r>
            <a:r>
              <a:rPr lang="en-GB" sz="2400" i="1" dirty="0">
                <a:latin typeface="Times New Roman" pitchFamily="18" charset="0"/>
              </a:rPr>
              <a:t>x' &gt; </a:t>
            </a:r>
            <a:r>
              <a:rPr lang="en-GB" sz="2400" dirty="0">
                <a:latin typeface="Times New Roman" pitchFamily="18" charset="0"/>
              </a:rPr>
              <a:t>0)</a:t>
            </a:r>
            <a:r>
              <a:rPr lang="en-GB" dirty="0"/>
              <a:t> 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V="1">
            <a:off x="2914650" y="2420938"/>
            <a:ext cx="0" cy="5746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1" name="Arc 53"/>
          <p:cNvSpPr>
            <a:spLocks/>
          </p:cNvSpPr>
          <p:nvPr/>
        </p:nvSpPr>
        <p:spPr bwMode="auto">
          <a:xfrm flipH="1">
            <a:off x="2078038" y="2406650"/>
            <a:ext cx="479425" cy="519113"/>
          </a:xfrm>
          <a:custGeom>
            <a:avLst/>
            <a:gdLst>
              <a:gd name="G0" fmla="+- 0 0 0"/>
              <a:gd name="G1" fmla="+- 11972 0 0"/>
              <a:gd name="G2" fmla="+- 21600 0 0"/>
              <a:gd name="T0" fmla="*/ 17979 w 18025"/>
              <a:gd name="T1" fmla="*/ 0 h 11972"/>
              <a:gd name="T2" fmla="*/ 18025 w 18025"/>
              <a:gd name="T3" fmla="*/ 71 h 11972"/>
              <a:gd name="T4" fmla="*/ 0 w 18025"/>
              <a:gd name="T5" fmla="*/ 11972 h 11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25" h="11972" fill="none" extrusionOk="0">
                <a:moveTo>
                  <a:pt x="17978" y="0"/>
                </a:moveTo>
                <a:cubicBezTo>
                  <a:pt x="17994" y="23"/>
                  <a:pt x="18009" y="47"/>
                  <a:pt x="18025" y="70"/>
                </a:cubicBezTo>
              </a:path>
              <a:path w="18025" h="11972" stroke="0" extrusionOk="0">
                <a:moveTo>
                  <a:pt x="17978" y="0"/>
                </a:moveTo>
                <a:cubicBezTo>
                  <a:pt x="17994" y="23"/>
                  <a:pt x="18009" y="47"/>
                  <a:pt x="18025" y="70"/>
                </a:cubicBezTo>
                <a:lnTo>
                  <a:pt x="0" y="11972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5148263" y="47625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4. </a:t>
            </a:r>
            <a:endParaRPr lang="en-US" sz="2400" dirty="0"/>
          </a:p>
        </p:txBody>
      </p:sp>
      <p:sp>
        <p:nvSpPr>
          <p:cNvPr id="12344" name="Arc 56"/>
          <p:cNvSpPr>
            <a:spLocks/>
          </p:cNvSpPr>
          <p:nvPr/>
        </p:nvSpPr>
        <p:spPr bwMode="auto">
          <a:xfrm flipH="1">
            <a:off x="5867400" y="2465388"/>
            <a:ext cx="776288" cy="487362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5940425" y="2060575"/>
            <a:ext cx="431800" cy="0"/>
            <a:chOff x="4468" y="1207"/>
            <a:chExt cx="272" cy="0"/>
          </a:xfrm>
        </p:grpSpPr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 flipH="1">
              <a:off x="4513" y="1207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 flipH="1" flipV="1">
              <a:off x="4468" y="1207"/>
              <a:ext cx="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5940425" y="2060575"/>
            <a:ext cx="2014538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9" name="Arc 61"/>
          <p:cNvSpPr>
            <a:spLocks/>
          </p:cNvSpPr>
          <p:nvPr/>
        </p:nvSpPr>
        <p:spPr bwMode="auto">
          <a:xfrm flipH="1">
            <a:off x="7596188" y="2478088"/>
            <a:ext cx="504825" cy="638175"/>
          </a:xfrm>
          <a:custGeom>
            <a:avLst/>
            <a:gdLst>
              <a:gd name="G0" fmla="+- 0 0 0"/>
              <a:gd name="G1" fmla="+- 14454 0 0"/>
              <a:gd name="G2" fmla="+- 21600 0 0"/>
              <a:gd name="T0" fmla="*/ 16051 w 16206"/>
              <a:gd name="T1" fmla="*/ 0 h 14454"/>
              <a:gd name="T2" fmla="*/ 16206 w 16206"/>
              <a:gd name="T3" fmla="*/ 174 h 14454"/>
              <a:gd name="T4" fmla="*/ 0 w 16206"/>
              <a:gd name="T5" fmla="*/ 14454 h 1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454" fill="none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</a:path>
              <a:path w="16206" h="14454" stroke="0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  <a:lnTo>
                  <a:pt x="0" y="1445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5867400" y="1601788"/>
            <a:ext cx="215900" cy="2159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flipV="1">
            <a:off x="6372225" y="2033588"/>
            <a:ext cx="0" cy="4302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58" name="Arc 70"/>
          <p:cNvSpPr>
            <a:spLocks/>
          </p:cNvSpPr>
          <p:nvPr/>
        </p:nvSpPr>
        <p:spPr bwMode="auto">
          <a:xfrm flipH="1">
            <a:off x="6743700" y="2465388"/>
            <a:ext cx="490538" cy="863600"/>
          </a:xfrm>
          <a:custGeom>
            <a:avLst/>
            <a:gdLst>
              <a:gd name="G0" fmla="+- 0 0 0"/>
              <a:gd name="G1" fmla="+- 14270 0 0"/>
              <a:gd name="G2" fmla="+- 21600 0 0"/>
              <a:gd name="T0" fmla="*/ 16215 w 16327"/>
              <a:gd name="T1" fmla="*/ 0 h 14270"/>
              <a:gd name="T2" fmla="*/ 16327 w 16327"/>
              <a:gd name="T3" fmla="*/ 128 h 14270"/>
              <a:gd name="T4" fmla="*/ 0 w 16327"/>
              <a:gd name="T5" fmla="*/ 14270 h 14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7" h="14270" fill="none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</a:path>
              <a:path w="16327" h="14270" stroke="0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  <a:lnTo>
                  <a:pt x="0" y="1427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>
            <a:off x="6372225" y="2060575"/>
            <a:ext cx="2016125" cy="693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5508625" y="1773238"/>
            <a:ext cx="863600" cy="287337"/>
            <a:chOff x="3470" y="1100"/>
            <a:chExt cx="544" cy="181"/>
          </a:xfrm>
        </p:grpSpPr>
        <p:sp>
          <p:nvSpPr>
            <p:cNvPr id="12361" name="Line 73"/>
            <p:cNvSpPr>
              <a:spLocks noChangeShapeType="1"/>
            </p:cNvSpPr>
            <p:nvPr/>
          </p:nvSpPr>
          <p:spPr bwMode="auto">
            <a:xfrm>
              <a:off x="3878" y="1236"/>
              <a:ext cx="136" cy="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62" name="Line 74"/>
            <p:cNvSpPr>
              <a:spLocks noChangeShapeType="1"/>
            </p:cNvSpPr>
            <p:nvPr/>
          </p:nvSpPr>
          <p:spPr bwMode="auto">
            <a:xfrm flipH="1" flipV="1">
              <a:off x="3470" y="1100"/>
              <a:ext cx="408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63" name="Oval 75"/>
          <p:cNvSpPr>
            <a:spLocks noChangeArrowheads="1"/>
          </p:cNvSpPr>
          <p:nvPr/>
        </p:nvSpPr>
        <p:spPr bwMode="auto">
          <a:xfrm>
            <a:off x="5940425" y="1528763"/>
            <a:ext cx="215900" cy="215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643438" y="1457325"/>
            <a:ext cx="4225925" cy="2016125"/>
            <a:chOff x="2925" y="918"/>
            <a:chExt cx="2662" cy="1270"/>
          </a:xfrm>
        </p:grpSpPr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 flipV="1">
              <a:off x="2925" y="1553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53" name="Rectangle 65"/>
            <p:cNvSpPr>
              <a:spLocks noChangeArrowheads="1"/>
            </p:cNvSpPr>
            <p:nvPr/>
          </p:nvSpPr>
          <p:spPr bwMode="auto">
            <a:xfrm>
              <a:off x="3243" y="147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12354" name="Rectangle 66"/>
            <p:cNvSpPr>
              <a:spLocks noChangeArrowheads="1"/>
            </p:cNvSpPr>
            <p:nvPr/>
          </p:nvSpPr>
          <p:spPr bwMode="auto">
            <a:xfrm>
              <a:off x="5375" y="146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12355" name="Rectangle 67"/>
            <p:cNvSpPr>
              <a:spLocks noChangeArrowheads="1"/>
            </p:cNvSpPr>
            <p:nvPr/>
          </p:nvSpPr>
          <p:spPr bwMode="auto">
            <a:xfrm>
              <a:off x="4150" y="1555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F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12356" name="Rectangle 68"/>
            <p:cNvSpPr>
              <a:spLocks noChangeArrowheads="1"/>
            </p:cNvSpPr>
            <p:nvPr/>
          </p:nvSpPr>
          <p:spPr bwMode="auto">
            <a:xfrm>
              <a:off x="4740" y="155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000" i="1">
                  <a:latin typeface="Times New Roman" pitchFamily="18" charset="0"/>
                </a:rPr>
                <a:t>S</a:t>
              </a:r>
              <a:endParaRPr lang="en-US" sz="2000" i="1" dirty="0">
                <a:latin typeface="Times New Roman" pitchFamily="18" charset="0"/>
              </a:endParaRPr>
            </a:p>
          </p:txBody>
        </p:sp>
        <p:sp>
          <p:nvSpPr>
            <p:cNvPr id="12357" name="Rectangle 69"/>
            <p:cNvSpPr>
              <a:spLocks noChangeArrowheads="1"/>
            </p:cNvSpPr>
            <p:nvPr/>
          </p:nvSpPr>
          <p:spPr bwMode="auto">
            <a:xfrm>
              <a:off x="3425" y="128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12364" name="Arc 76"/>
            <p:cNvSpPr>
              <a:spLocks/>
            </p:cNvSpPr>
            <p:nvPr/>
          </p:nvSpPr>
          <p:spPr bwMode="auto">
            <a:xfrm flipH="1">
              <a:off x="3696" y="918"/>
              <a:ext cx="818" cy="1270"/>
            </a:xfrm>
            <a:custGeom>
              <a:avLst/>
              <a:gdLst>
                <a:gd name="G0" fmla="+- 0 0 0"/>
                <a:gd name="G1" fmla="+- 17150 0 0"/>
                <a:gd name="G2" fmla="+- 21600 0 0"/>
                <a:gd name="T0" fmla="*/ 13132 w 21600"/>
                <a:gd name="T1" fmla="*/ 0 h 34172"/>
                <a:gd name="T2" fmla="*/ 13297 w 21600"/>
                <a:gd name="T3" fmla="*/ 34172 h 34172"/>
                <a:gd name="T4" fmla="*/ 0 w 21600"/>
                <a:gd name="T5" fmla="*/ 17150 h 3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72" fill="none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</a:path>
                <a:path w="21600" h="34172" stroke="0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  <a:lnTo>
                    <a:pt x="0" y="1715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5435600" y="1530350"/>
            <a:ext cx="576263" cy="50323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 flipH="1" flipV="1">
            <a:off x="4716463" y="1385888"/>
            <a:ext cx="1223962" cy="6746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67" name="Line 79"/>
          <p:cNvSpPr>
            <a:spLocks noChangeShapeType="1"/>
          </p:cNvSpPr>
          <p:nvPr/>
        </p:nvSpPr>
        <p:spPr bwMode="auto">
          <a:xfrm flipH="1" flipV="1">
            <a:off x="4427538" y="1341438"/>
            <a:ext cx="1512887" cy="5746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68" name="Line 80"/>
          <p:cNvSpPr>
            <a:spLocks noChangeShapeType="1"/>
          </p:cNvSpPr>
          <p:nvPr/>
        </p:nvSpPr>
        <p:spPr bwMode="auto">
          <a:xfrm>
            <a:off x="5148263" y="1628775"/>
            <a:ext cx="0" cy="863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5219700" y="4335463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uvećana</a:t>
            </a:r>
            <a:endParaRPr lang="en-US" sz="2400" dirty="0"/>
          </a:p>
        </p:txBody>
      </p:sp>
      <p:sp>
        <p:nvSpPr>
          <p:cNvPr id="12370" name="Rectangle 82"/>
          <p:cNvSpPr>
            <a:spLocks noChangeArrowheads="1"/>
          </p:cNvSpPr>
          <p:nvPr/>
        </p:nvSpPr>
        <p:spPr bwMode="auto">
          <a:xfrm>
            <a:off x="4859338" y="3832225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    virtualna </a:t>
            </a:r>
            <a:endParaRPr lang="en-US" sz="2400" dirty="0"/>
          </a:p>
        </p:txBody>
      </p:sp>
      <p:sp>
        <p:nvSpPr>
          <p:cNvPr id="12371" name="Rectangle 83"/>
          <p:cNvSpPr>
            <a:spLocks noChangeArrowheads="1"/>
          </p:cNvSpPr>
          <p:nvPr/>
        </p:nvSpPr>
        <p:spPr bwMode="auto">
          <a:xfrm>
            <a:off x="5219700" y="48402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uspravna</a:t>
            </a:r>
            <a:endParaRPr lang="en-US" sz="2400" dirty="0"/>
          </a:p>
        </p:txBody>
      </p:sp>
      <p:sp>
        <p:nvSpPr>
          <p:cNvPr id="12373" name="Rectangle 85"/>
          <p:cNvSpPr>
            <a:spLocks noChangeArrowheads="1"/>
          </p:cNvSpPr>
          <p:nvPr/>
        </p:nvSpPr>
        <p:spPr bwMode="auto">
          <a:xfrm>
            <a:off x="6516688" y="3832225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&lt;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377" name="Rectangle 8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2378" name="Rectangle 90"/>
          <p:cNvSpPr>
            <a:spLocks noChangeArrowheads="1"/>
          </p:cNvSpPr>
          <p:nvPr/>
        </p:nvSpPr>
        <p:spPr bwMode="auto">
          <a:xfrm>
            <a:off x="6732588" y="4868863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&gt; </a:t>
            </a:r>
            <a:r>
              <a:rPr lang="hr-HR" sz="2400">
                <a:latin typeface="Times New Roman" pitchFamily="18" charset="0"/>
              </a:rPr>
              <a:t>0, </a:t>
            </a:r>
            <a:r>
              <a:rPr lang="hr-HR" sz="2400" i="1">
                <a:latin typeface="Times New Roman" pitchFamily="18" charset="0"/>
              </a:rPr>
              <a:t>m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dirty="0"/>
              <a:t> </a:t>
            </a:r>
          </a:p>
        </p:txBody>
      </p:sp>
      <p:sp>
        <p:nvSpPr>
          <p:cNvPr id="12379" name="Rectangle 91"/>
          <p:cNvSpPr>
            <a:spLocks noChangeArrowheads="1"/>
          </p:cNvSpPr>
          <p:nvPr/>
        </p:nvSpPr>
        <p:spPr bwMode="auto">
          <a:xfrm>
            <a:off x="755650" y="5949950"/>
            <a:ext cx="190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x </a:t>
            </a:r>
            <a:r>
              <a:rPr lang="hr-HR" sz="2400" i="1">
                <a:latin typeface="Times New Roman" pitchFamily="18" charset="0"/>
              </a:rPr>
              <a:t>=</a:t>
            </a:r>
            <a:r>
              <a:rPr lang="en-GB" sz="2400" i="1" dirty="0">
                <a:latin typeface="Times New Roman" pitchFamily="18" charset="0"/>
              </a:rPr>
              <a:t> R</a:t>
            </a:r>
            <a:r>
              <a:rPr lang="hr-HR" sz="2400" i="1">
                <a:latin typeface="Times New Roman" pitchFamily="18" charset="0"/>
              </a:rPr>
              <a:t>, </a:t>
            </a:r>
            <a:r>
              <a:rPr lang="en-GB" sz="2400" i="1" dirty="0">
                <a:latin typeface="Times New Roman" pitchFamily="18" charset="0"/>
              </a:rPr>
              <a:t>x' </a:t>
            </a:r>
            <a:r>
              <a:rPr lang="hr-HR" sz="2400" i="1">
                <a:latin typeface="Times New Roman" pitchFamily="18" charset="0"/>
              </a:rPr>
              <a:t>=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R</a:t>
            </a:r>
            <a:r>
              <a:rPr lang="en-US" dirty="0"/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5219700" y="5472113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 &lt; f</a:t>
            </a:r>
            <a:r>
              <a:rPr lang="en-US" dirty="0"/>
              <a:t> </a:t>
            </a:r>
            <a:r>
              <a:rPr lang="hr-HR" sz="2400">
                <a:latin typeface="Times New Roman" pitchFamily="18" charset="0"/>
              </a:rPr>
              <a:t>, </a:t>
            </a:r>
            <a:r>
              <a:rPr lang="hr-HR" sz="2400" i="1">
                <a:latin typeface="Times New Roman" pitchFamily="18" charset="0"/>
              </a:rPr>
              <a:t>x' &lt; </a:t>
            </a:r>
            <a:r>
              <a:rPr lang="hr-HR" sz="2400">
                <a:latin typeface="Times New Roman" pitchFamily="18" charset="0"/>
              </a:rPr>
              <a:t>0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>
            <a:off x="6011863" y="2135188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2385" name="Rectangle 97"/>
          <p:cNvSpPr>
            <a:spLocks noChangeArrowheads="1"/>
          </p:cNvSpPr>
          <p:nvPr/>
        </p:nvSpPr>
        <p:spPr bwMode="auto">
          <a:xfrm>
            <a:off x="4716463" y="17018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12316" grpId="0" animBg="1"/>
      <p:bldP spid="12318" grpId="0" animBg="1"/>
      <p:bldP spid="12321" grpId="0" animBg="1"/>
      <p:bldP spid="12322" grpId="0" animBg="1"/>
      <p:bldP spid="12324" grpId="0" animBg="1"/>
      <p:bldP spid="12325" grpId="0"/>
      <p:bldP spid="12326" grpId="0"/>
      <p:bldP spid="12327" grpId="0"/>
      <p:bldP spid="12328" grpId="0" animBg="1"/>
      <p:bldP spid="12329" grpId="0"/>
      <p:bldP spid="12330" grpId="0"/>
      <p:bldP spid="12331" grpId="0"/>
      <p:bldP spid="12332" grpId="0"/>
      <p:bldP spid="12333" grpId="0"/>
      <p:bldP spid="12334" grpId="0"/>
      <p:bldP spid="12335" grpId="0"/>
      <p:bldP spid="12336" grpId="0"/>
      <p:bldP spid="12337" grpId="0"/>
      <p:bldP spid="12338" grpId="0"/>
      <p:bldP spid="12340" grpId="0" animBg="1"/>
      <p:bldP spid="12341" grpId="0" animBg="1"/>
      <p:bldP spid="12343" grpId="0"/>
      <p:bldP spid="12344" grpId="0" animBg="1"/>
      <p:bldP spid="12348" grpId="0" animBg="1"/>
      <p:bldP spid="12349" grpId="0" animBg="1"/>
      <p:bldP spid="12351" grpId="0" animBg="1"/>
      <p:bldP spid="12358" grpId="0" animBg="1"/>
      <p:bldP spid="12359" grpId="0" animBg="1"/>
      <p:bldP spid="12366" grpId="0" animBg="1"/>
      <p:bldP spid="12367" grpId="0" animBg="1"/>
      <p:bldP spid="12368" grpId="0" animBg="1"/>
      <p:bldP spid="12369" grpId="0"/>
      <p:bldP spid="12370" grpId="0"/>
      <p:bldP spid="12371" grpId="0"/>
      <p:bldP spid="12373" grpId="0"/>
      <p:bldP spid="12378" grpId="0"/>
      <p:bldP spid="12379" grpId="0"/>
      <p:bldP spid="12380" grpId="0"/>
      <p:bldP spid="12383" grpId="0"/>
      <p:bldP spid="123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rc 4"/>
          <p:cNvSpPr>
            <a:spLocks/>
          </p:cNvSpPr>
          <p:nvPr/>
        </p:nvSpPr>
        <p:spPr bwMode="auto">
          <a:xfrm flipH="1">
            <a:off x="3275013" y="2492375"/>
            <a:ext cx="776287" cy="4873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48038" y="2060575"/>
            <a:ext cx="792162" cy="0"/>
            <a:chOff x="1338" y="1616"/>
            <a:chExt cx="499" cy="0"/>
          </a:xfrm>
        </p:grpSpPr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1610" y="1616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H="1" flipV="1">
              <a:off x="1338" y="1616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348038" y="2060575"/>
            <a:ext cx="1943100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21" name="Arc 9"/>
          <p:cNvSpPr>
            <a:spLocks/>
          </p:cNvSpPr>
          <p:nvPr/>
        </p:nvSpPr>
        <p:spPr bwMode="auto">
          <a:xfrm flipH="1">
            <a:off x="5003800" y="2505075"/>
            <a:ext cx="504825" cy="638175"/>
          </a:xfrm>
          <a:custGeom>
            <a:avLst/>
            <a:gdLst>
              <a:gd name="G0" fmla="+- 0 0 0"/>
              <a:gd name="G1" fmla="+- 14454 0 0"/>
              <a:gd name="G2" fmla="+- 21600 0 0"/>
              <a:gd name="T0" fmla="*/ 16051 w 16206"/>
              <a:gd name="T1" fmla="*/ 0 h 14454"/>
              <a:gd name="T2" fmla="*/ 16206 w 16206"/>
              <a:gd name="T3" fmla="*/ 174 h 14454"/>
              <a:gd name="T4" fmla="*/ 0 w 16206"/>
              <a:gd name="T5" fmla="*/ 14454 h 1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454" fill="none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</a:path>
              <a:path w="16206" h="14454" stroke="0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  <a:lnTo>
                  <a:pt x="0" y="1445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3275013" y="1628775"/>
            <a:ext cx="215900" cy="2159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140200" y="2060575"/>
            <a:ext cx="0" cy="4302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2700338" y="249237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555875" y="2373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940425" y="2349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995738" y="24955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932363" y="24939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S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2844800" y="2060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3330" name="Arc 18"/>
          <p:cNvSpPr>
            <a:spLocks/>
          </p:cNvSpPr>
          <p:nvPr/>
        </p:nvSpPr>
        <p:spPr bwMode="auto">
          <a:xfrm flipH="1">
            <a:off x="4151313" y="2492375"/>
            <a:ext cx="490537" cy="863600"/>
          </a:xfrm>
          <a:custGeom>
            <a:avLst/>
            <a:gdLst>
              <a:gd name="G0" fmla="+- 0 0 0"/>
              <a:gd name="G1" fmla="+- 14270 0 0"/>
              <a:gd name="G2" fmla="+- 21600 0 0"/>
              <a:gd name="T0" fmla="*/ 16215 w 16327"/>
              <a:gd name="T1" fmla="*/ 0 h 14270"/>
              <a:gd name="T2" fmla="*/ 16327 w 16327"/>
              <a:gd name="T3" fmla="*/ 128 h 14270"/>
              <a:gd name="T4" fmla="*/ 0 w 16327"/>
              <a:gd name="T5" fmla="*/ 14270 h 14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7" h="14270" fill="none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</a:path>
              <a:path w="16327" h="14270" stroke="0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  <a:lnTo>
                  <a:pt x="0" y="1427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140200" y="2060575"/>
            <a:ext cx="143986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419475" y="1700213"/>
            <a:ext cx="720725" cy="360362"/>
            <a:chOff x="1383" y="1389"/>
            <a:chExt cx="454" cy="227"/>
          </a:xfrm>
        </p:grpSpPr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1565" y="1480"/>
              <a:ext cx="27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 flipV="1">
              <a:off x="1383" y="1389"/>
              <a:ext cx="182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348038" y="1555750"/>
            <a:ext cx="215900" cy="2159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36" name="Arc 24"/>
          <p:cNvSpPr>
            <a:spLocks/>
          </p:cNvSpPr>
          <p:nvPr/>
        </p:nvSpPr>
        <p:spPr bwMode="auto">
          <a:xfrm flipH="1">
            <a:off x="3275013" y="1484313"/>
            <a:ext cx="1298575" cy="2016125"/>
          </a:xfrm>
          <a:custGeom>
            <a:avLst/>
            <a:gdLst>
              <a:gd name="G0" fmla="+- 0 0 0"/>
              <a:gd name="G1" fmla="+- 17150 0 0"/>
              <a:gd name="G2" fmla="+- 21600 0 0"/>
              <a:gd name="T0" fmla="*/ 13132 w 21600"/>
              <a:gd name="T1" fmla="*/ 0 h 34172"/>
              <a:gd name="T2" fmla="*/ 13297 w 21600"/>
              <a:gd name="T3" fmla="*/ 34172 h 34172"/>
              <a:gd name="T4" fmla="*/ 0 w 21600"/>
              <a:gd name="T5" fmla="*/ 17150 h 34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72" fill="none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</a:path>
              <a:path w="21600" h="34172" stroke="0" extrusionOk="0">
                <a:moveTo>
                  <a:pt x="13131" y="0"/>
                </a:moveTo>
                <a:cubicBezTo>
                  <a:pt x="18469" y="4087"/>
                  <a:pt x="21600" y="10427"/>
                  <a:pt x="21600" y="17150"/>
                </a:cubicBezTo>
                <a:cubicBezTo>
                  <a:pt x="21600" y="23799"/>
                  <a:pt x="18537" y="30078"/>
                  <a:pt x="13297" y="34172"/>
                </a:cubicBezTo>
                <a:lnTo>
                  <a:pt x="0" y="1715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755650" y="836613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5. </a:t>
            </a:r>
            <a:endParaRPr lang="en-US" sz="2400" dirty="0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987675" y="4005263"/>
            <a:ext cx="192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 dirty="0">
                <a:latin typeface="Times New Roman" pitchFamily="18" charset="0"/>
              </a:rPr>
              <a:t>x </a:t>
            </a:r>
            <a:r>
              <a:rPr lang="hr-HR" sz="2400" i="1">
                <a:latin typeface="Times New Roman" pitchFamily="18" charset="0"/>
              </a:rPr>
              <a:t>=</a:t>
            </a:r>
            <a:r>
              <a:rPr lang="en-GB" sz="2400" i="1" dirty="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f, </a:t>
            </a:r>
            <a:r>
              <a:rPr lang="en-GB" sz="2400" i="1" dirty="0">
                <a:latin typeface="Times New Roman" pitchFamily="18" charset="0"/>
              </a:rPr>
              <a:t>x'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 </a:t>
            </a:r>
            <a:r>
              <a:rPr lang="en-US" dirty="0"/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4140200" y="20605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0" grpId="0" animBg="1"/>
      <p:bldP spid="13321" grpId="0" animBg="1"/>
      <p:bldP spid="13323" grpId="0" animBg="1"/>
      <p:bldP spid="13324" grpId="0" animBg="1"/>
      <p:bldP spid="13325" grpId="0"/>
      <p:bldP spid="13326" grpId="0"/>
      <p:bldP spid="13327" grpId="0"/>
      <p:bldP spid="13328" grpId="0"/>
      <p:bldP spid="13329" grpId="0"/>
      <p:bldP spid="13330" grpId="0" animBg="1"/>
      <p:bldP spid="13331" grpId="0" animBg="1"/>
      <p:bldP spid="13336" grpId="0" animBg="1"/>
      <p:bldP spid="13337" grpId="0"/>
      <p:bldP spid="13338" grpId="0"/>
      <p:bldP spid="13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76375" y="4652963"/>
          <a:ext cx="1728788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314286" imgH="980952" progId="">
                  <p:embed/>
                </p:oleObj>
              </mc:Choice>
              <mc:Fallback>
                <p:oleObj r:id="rId3" imgW="1314286" imgH="9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52963"/>
                        <a:ext cx="1728788" cy="129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188" y="3141663"/>
            <a:ext cx="4525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Primjena konkavnog zrcala</a:t>
            </a:r>
            <a:r>
              <a:rPr lang="en-US" dirty="0"/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87450" y="4005263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u zubarstvu</a:t>
            </a:r>
            <a:r>
              <a:rPr lang="en-US" dirty="0"/>
              <a:t>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43438" y="4005263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kozmetičko zrcalo</a:t>
            </a:r>
            <a:endParaRPr lang="en-US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716463" y="4652963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teleskop</a:t>
            </a:r>
            <a:endParaRPr lang="en-US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27088" y="260350"/>
            <a:ext cx="3179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Parabolično zrcalo</a:t>
            </a:r>
            <a:r>
              <a:rPr lang="en-US" dirty="0"/>
              <a:t> </a:t>
            </a:r>
          </a:p>
        </p:txBody>
      </p:sp>
      <p:sp>
        <p:nvSpPr>
          <p:cNvPr id="18443" name="Arc 11"/>
          <p:cNvSpPr>
            <a:spLocks/>
          </p:cNvSpPr>
          <p:nvPr/>
        </p:nvSpPr>
        <p:spPr bwMode="auto">
          <a:xfrm flipH="1">
            <a:off x="1114425" y="981075"/>
            <a:ext cx="1295400" cy="1665288"/>
          </a:xfrm>
          <a:custGeom>
            <a:avLst/>
            <a:gdLst>
              <a:gd name="G0" fmla="+- 0 0 0"/>
              <a:gd name="G1" fmla="+- 20863 0 0"/>
              <a:gd name="G2" fmla="+- 21600 0 0"/>
              <a:gd name="T0" fmla="*/ 5596 w 21600"/>
              <a:gd name="T1" fmla="*/ 0 h 41598"/>
              <a:gd name="T2" fmla="*/ 6050 w 21600"/>
              <a:gd name="T3" fmla="*/ 41598 h 41598"/>
              <a:gd name="T4" fmla="*/ 0 w 21600"/>
              <a:gd name="T5" fmla="*/ 20863 h 4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598" fill="none" extrusionOk="0">
                <a:moveTo>
                  <a:pt x="5595" y="0"/>
                </a:moveTo>
                <a:cubicBezTo>
                  <a:pt x="15036" y="2532"/>
                  <a:pt x="21600" y="11088"/>
                  <a:pt x="21600" y="20863"/>
                </a:cubicBezTo>
                <a:cubicBezTo>
                  <a:pt x="21600" y="30462"/>
                  <a:pt x="15265" y="38909"/>
                  <a:pt x="6050" y="41598"/>
                </a:cubicBezTo>
              </a:path>
              <a:path w="21600" h="41598" stroke="0" extrusionOk="0">
                <a:moveTo>
                  <a:pt x="5595" y="0"/>
                </a:moveTo>
                <a:cubicBezTo>
                  <a:pt x="15036" y="2532"/>
                  <a:pt x="21600" y="11088"/>
                  <a:pt x="21600" y="20863"/>
                </a:cubicBezTo>
                <a:cubicBezTo>
                  <a:pt x="21600" y="30462"/>
                  <a:pt x="15265" y="38909"/>
                  <a:pt x="6050" y="41598"/>
                </a:cubicBezTo>
                <a:lnTo>
                  <a:pt x="0" y="2086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27088" y="177323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403350" y="1268413"/>
            <a:ext cx="2663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403350" y="2349500"/>
            <a:ext cx="2663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258888" y="2205038"/>
            <a:ext cx="28082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258888" y="1412875"/>
            <a:ext cx="28082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187450" y="1989138"/>
            <a:ext cx="2879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187450" y="1557338"/>
            <a:ext cx="2879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403350" y="1268413"/>
            <a:ext cx="28733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1258888" y="1412875"/>
            <a:ext cx="43180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1114425" y="1773238"/>
            <a:ext cx="5762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1258888" y="1773238"/>
            <a:ext cx="4318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1403350" y="1773238"/>
            <a:ext cx="287338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57" name="Arc 25"/>
          <p:cNvSpPr>
            <a:spLocks/>
          </p:cNvSpPr>
          <p:nvPr/>
        </p:nvSpPr>
        <p:spPr bwMode="auto">
          <a:xfrm>
            <a:off x="755650" y="1755775"/>
            <a:ext cx="928688" cy="738188"/>
          </a:xfrm>
          <a:custGeom>
            <a:avLst/>
            <a:gdLst>
              <a:gd name="G0" fmla="+- 0 0 0"/>
              <a:gd name="G1" fmla="+- 13027 0 0"/>
              <a:gd name="G2" fmla="+- 21600 0 0"/>
              <a:gd name="T0" fmla="*/ 17230 w 17443"/>
              <a:gd name="T1" fmla="*/ 0 h 13027"/>
              <a:gd name="T2" fmla="*/ 17443 w 17443"/>
              <a:gd name="T3" fmla="*/ 287 h 13027"/>
              <a:gd name="T4" fmla="*/ 0 w 17443"/>
              <a:gd name="T5" fmla="*/ 13027 h 1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43" h="13027" fill="none" extrusionOk="0">
                <a:moveTo>
                  <a:pt x="17229" y="0"/>
                </a:moveTo>
                <a:cubicBezTo>
                  <a:pt x="17301" y="95"/>
                  <a:pt x="17372" y="190"/>
                  <a:pt x="17442" y="287"/>
                </a:cubicBezTo>
              </a:path>
              <a:path w="17443" h="13027" stroke="0" extrusionOk="0">
                <a:moveTo>
                  <a:pt x="17229" y="0"/>
                </a:moveTo>
                <a:cubicBezTo>
                  <a:pt x="17301" y="95"/>
                  <a:pt x="17372" y="190"/>
                  <a:pt x="17442" y="287"/>
                </a:cubicBezTo>
                <a:lnTo>
                  <a:pt x="0" y="13027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4716463" y="5157788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reflektor</a:t>
            </a:r>
            <a:endParaRPr lang="en-US" dirty="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 flipV="1">
            <a:off x="1187450" y="1557338"/>
            <a:ext cx="4318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1692275" y="15573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/>
              <a:t>F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  <p:bldP spid="18442" grpId="0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7" grpId="0" animBg="1"/>
      <p:bldP spid="18458" grpId="0"/>
      <p:bldP spid="18459" grpId="0" animBg="1"/>
      <p:bldP spid="18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sz="4000">
                <a:solidFill>
                  <a:schemeClr val="tx1"/>
                </a:solidFill>
              </a:rPr>
              <a:t>Konveksno sferno zrcalo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flipH="1">
            <a:off x="3132138" y="1846263"/>
            <a:ext cx="1298575" cy="2016125"/>
          </a:xfrm>
          <a:custGeom>
            <a:avLst/>
            <a:gdLst>
              <a:gd name="G0" fmla="+- 21600 0 0"/>
              <a:gd name="G1" fmla="+- 17153 0 0"/>
              <a:gd name="G2" fmla="+- 21600 0 0"/>
              <a:gd name="T0" fmla="*/ 8279 w 21600"/>
              <a:gd name="T1" fmla="*/ 34156 h 34156"/>
              <a:gd name="T2" fmla="*/ 8473 w 21600"/>
              <a:gd name="T3" fmla="*/ 0 h 34156"/>
              <a:gd name="T4" fmla="*/ 21600 w 21600"/>
              <a:gd name="T5" fmla="*/ 17153 h 3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56" fill="none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</a:path>
              <a:path w="21600" h="34156" stroke="0" extrusionOk="0">
                <a:moveTo>
                  <a:pt x="8278" y="34156"/>
                </a:moveTo>
                <a:cubicBezTo>
                  <a:pt x="3052" y="30061"/>
                  <a:pt x="0" y="23791"/>
                  <a:pt x="0" y="17153"/>
                </a:cubicBezTo>
                <a:cubicBezTo>
                  <a:pt x="-1" y="10428"/>
                  <a:pt x="3132" y="4086"/>
                  <a:pt x="8472" y="-1"/>
                </a:cubicBezTo>
                <a:lnTo>
                  <a:pt x="21600" y="1715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2124075" y="278130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211638" y="2205038"/>
            <a:ext cx="1296987" cy="0"/>
            <a:chOff x="2653" y="1389"/>
            <a:chExt cx="817" cy="0"/>
          </a:xfrm>
        </p:grpSpPr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 flipV="1">
              <a:off x="3107" y="1389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2653" y="1389"/>
              <a:ext cx="4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4211638" y="1773238"/>
            <a:ext cx="6477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3348038" y="2205038"/>
            <a:ext cx="863600" cy="5778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266950" y="2784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437188" y="27114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059113" y="230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56" name="Arc 20"/>
          <p:cNvSpPr>
            <a:spLocks/>
          </p:cNvSpPr>
          <p:nvPr/>
        </p:nvSpPr>
        <p:spPr bwMode="auto">
          <a:xfrm>
            <a:off x="2987675" y="2771775"/>
            <a:ext cx="376238" cy="731838"/>
          </a:xfrm>
          <a:custGeom>
            <a:avLst/>
            <a:gdLst>
              <a:gd name="G0" fmla="+- 0 0 0"/>
              <a:gd name="G1" fmla="+- 14630 0 0"/>
              <a:gd name="G2" fmla="+- 21600 0 0"/>
              <a:gd name="T0" fmla="*/ 15891 w 16143"/>
              <a:gd name="T1" fmla="*/ 0 h 14630"/>
              <a:gd name="T2" fmla="*/ 16143 w 16143"/>
              <a:gd name="T3" fmla="*/ 278 h 14630"/>
              <a:gd name="T4" fmla="*/ 0 w 16143"/>
              <a:gd name="T5" fmla="*/ 14630 h 14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43" h="14630" fill="none" extrusionOk="0">
                <a:moveTo>
                  <a:pt x="15890" y="0"/>
                </a:moveTo>
                <a:cubicBezTo>
                  <a:pt x="15975" y="92"/>
                  <a:pt x="16059" y="184"/>
                  <a:pt x="16142" y="278"/>
                </a:cubicBezTo>
              </a:path>
              <a:path w="16143" h="14630" stroke="0" extrusionOk="0">
                <a:moveTo>
                  <a:pt x="15890" y="0"/>
                </a:moveTo>
                <a:cubicBezTo>
                  <a:pt x="15975" y="92"/>
                  <a:pt x="16059" y="184"/>
                  <a:pt x="16142" y="278"/>
                </a:cubicBezTo>
                <a:lnTo>
                  <a:pt x="0" y="1463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357" name="Arc 21"/>
          <p:cNvSpPr>
            <a:spLocks/>
          </p:cNvSpPr>
          <p:nvPr/>
        </p:nvSpPr>
        <p:spPr bwMode="auto">
          <a:xfrm flipH="1">
            <a:off x="4429125" y="2767013"/>
            <a:ext cx="646113" cy="736600"/>
          </a:xfrm>
          <a:custGeom>
            <a:avLst/>
            <a:gdLst>
              <a:gd name="G0" fmla="+- 0 0 0"/>
              <a:gd name="G1" fmla="+- 15793 0 0"/>
              <a:gd name="G2" fmla="+- 21600 0 0"/>
              <a:gd name="T0" fmla="*/ 14736 w 14939"/>
              <a:gd name="T1" fmla="*/ 0 h 15793"/>
              <a:gd name="T2" fmla="*/ 14939 w 14939"/>
              <a:gd name="T3" fmla="*/ 192 h 15793"/>
              <a:gd name="T4" fmla="*/ 0 w 14939"/>
              <a:gd name="T5" fmla="*/ 15793 h 15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39" h="15793" fill="none" extrusionOk="0">
                <a:moveTo>
                  <a:pt x="14735" y="0"/>
                </a:moveTo>
                <a:cubicBezTo>
                  <a:pt x="14803" y="63"/>
                  <a:pt x="14871" y="127"/>
                  <a:pt x="14938" y="192"/>
                </a:cubicBezTo>
              </a:path>
              <a:path w="14939" h="15793" stroke="0" extrusionOk="0">
                <a:moveTo>
                  <a:pt x="14735" y="0"/>
                </a:moveTo>
                <a:cubicBezTo>
                  <a:pt x="14803" y="63"/>
                  <a:pt x="14871" y="127"/>
                  <a:pt x="14938" y="192"/>
                </a:cubicBezTo>
                <a:lnTo>
                  <a:pt x="0" y="15793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27538" y="27098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59" name="Arc 23"/>
          <p:cNvSpPr>
            <a:spLocks/>
          </p:cNvSpPr>
          <p:nvPr/>
        </p:nvSpPr>
        <p:spPr bwMode="auto">
          <a:xfrm flipH="1">
            <a:off x="2243138" y="2767013"/>
            <a:ext cx="382587" cy="304800"/>
          </a:xfrm>
          <a:custGeom>
            <a:avLst/>
            <a:gdLst>
              <a:gd name="G0" fmla="+- 0 0 0"/>
              <a:gd name="G1" fmla="+- 10146 0 0"/>
              <a:gd name="G2" fmla="+- 21600 0 0"/>
              <a:gd name="T0" fmla="*/ 19069 w 19104"/>
              <a:gd name="T1" fmla="*/ 0 h 10146"/>
              <a:gd name="T2" fmla="*/ 19104 w 19104"/>
              <a:gd name="T3" fmla="*/ 66 h 10146"/>
              <a:gd name="T4" fmla="*/ 0 w 19104"/>
              <a:gd name="T5" fmla="*/ 10146 h 10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04" h="10146" fill="none" extrusionOk="0">
                <a:moveTo>
                  <a:pt x="19068" y="0"/>
                </a:moveTo>
                <a:cubicBezTo>
                  <a:pt x="19080" y="22"/>
                  <a:pt x="19092" y="44"/>
                  <a:pt x="19103" y="66"/>
                </a:cubicBezTo>
              </a:path>
              <a:path w="19104" h="10146" stroke="0" extrusionOk="0">
                <a:moveTo>
                  <a:pt x="19068" y="0"/>
                </a:moveTo>
                <a:cubicBezTo>
                  <a:pt x="19080" y="22"/>
                  <a:pt x="19092" y="44"/>
                  <a:pt x="19103" y="66"/>
                </a:cubicBezTo>
                <a:lnTo>
                  <a:pt x="0" y="10146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356100" y="2205038"/>
            <a:ext cx="1152525" cy="288925"/>
            <a:chOff x="4422" y="1207"/>
            <a:chExt cx="726" cy="182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H="1">
              <a:off x="4422" y="1207"/>
              <a:ext cx="726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>
              <a:off x="4604" y="1207"/>
              <a:ext cx="544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4356100" y="2492375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2052638" y="2279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S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5508625" y="2205038"/>
            <a:ext cx="0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H="1">
            <a:off x="3563938" y="2492375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3779838" y="2492375"/>
            <a:ext cx="0" cy="288925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508625" y="220662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3779838" y="24225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268538" y="4149725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virtualna </a:t>
            </a:r>
            <a:endParaRPr lang="en-US" sz="2400" dirty="0"/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3708400" y="4149725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&lt;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971550" y="4149725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r-HR" sz="2400"/>
              <a:t>Slika je:</a:t>
            </a:r>
            <a:endParaRPr lang="en-US" sz="2400" dirty="0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195513" y="520065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uspravna</a:t>
            </a:r>
            <a:endParaRPr lang="en-US" sz="2400" dirty="0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3708400" y="5229225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&gt; </a:t>
            </a:r>
            <a:r>
              <a:rPr lang="hr-HR" sz="2400">
                <a:latin typeface="Times New Roman" pitchFamily="18" charset="0"/>
              </a:rPr>
              <a:t>0, </a:t>
            </a:r>
            <a:r>
              <a:rPr lang="hr-HR" sz="2400" i="1">
                <a:latin typeface="Times New Roman" pitchFamily="18" charset="0"/>
              </a:rPr>
              <a:t>m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dirty="0"/>
              <a:t> 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2195513" y="46529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r-HR" sz="2400"/>
              <a:t>umanjena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5" grpId="0" animBg="1"/>
      <p:bldP spid="14346" grpId="0" animBg="1"/>
      <p:bldP spid="14350" grpId="0" animBg="1"/>
      <p:bldP spid="14351" grpId="0" animBg="1"/>
      <p:bldP spid="14352" grpId="0"/>
      <p:bldP spid="14353" grpId="0"/>
      <p:bldP spid="14354" grpId="0"/>
      <p:bldP spid="14356" grpId="0" animBg="1"/>
      <p:bldP spid="14357" grpId="0" animBg="1"/>
      <p:bldP spid="14358" grpId="0"/>
      <p:bldP spid="14359" grpId="0" animBg="1"/>
      <p:bldP spid="14364" grpId="0" animBg="1"/>
      <p:bldP spid="14373" grpId="0"/>
      <p:bldP spid="14374" grpId="0" animBg="1"/>
      <p:bldP spid="14375" grpId="0" animBg="1"/>
      <p:bldP spid="14376" grpId="0" animBg="1"/>
      <p:bldP spid="14377" grpId="0"/>
      <p:bldP spid="14378" grpId="0"/>
      <p:bldP spid="14380" grpId="0"/>
      <p:bldP spid="14381" grpId="0"/>
      <p:bldP spid="14382" grpId="0"/>
      <p:bldP spid="14383" grpId="0"/>
      <p:bldP spid="14384" grpId="0"/>
      <p:bldP spid="143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476250"/>
            <a:ext cx="470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Primjena konveksnog zrcala</a:t>
            </a:r>
            <a:r>
              <a:rPr lang="en-US" dirty="0"/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27088" y="1512888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retrovizor u automobilu</a:t>
            </a:r>
            <a:r>
              <a:rPr lang="en-US" dirty="0"/>
              <a:t>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5650" y="3068638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na nepreglednim raskrižjima</a:t>
            </a:r>
            <a:r>
              <a:rPr lang="en-US" dirty="0"/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4213" y="5300663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u optičkim uređajima</a:t>
            </a:r>
            <a:r>
              <a:rPr lang="en-US" dirty="0"/>
              <a:t> </a:t>
            </a:r>
          </a:p>
        </p:txBody>
      </p:sp>
      <p:pic>
        <p:nvPicPr>
          <p:cNvPr id="19466" name="Picture 10" descr="14"/>
          <p:cNvPicPr>
            <a:picLocks noChangeAspect="1" noChangeArrowheads="1"/>
          </p:cNvPicPr>
          <p:nvPr/>
        </p:nvPicPr>
        <p:blipFill>
          <a:blip r:embed="rId2" cstate="print"/>
          <a:srcRect b="7428"/>
          <a:stretch>
            <a:fillRect/>
          </a:stretch>
        </p:blipFill>
        <p:spPr bwMode="auto">
          <a:xfrm>
            <a:off x="5219700" y="1196975"/>
            <a:ext cx="2160588" cy="1500188"/>
          </a:xfrm>
          <a:prstGeom prst="rect">
            <a:avLst/>
          </a:prstGeom>
          <a:noFill/>
        </p:spPr>
      </p:pic>
      <p:pic>
        <p:nvPicPr>
          <p:cNvPr id="19467" name="Picture 11" descr="13"/>
          <p:cNvPicPr>
            <a:picLocks noChangeAspect="1" noChangeArrowheads="1"/>
          </p:cNvPicPr>
          <p:nvPr/>
        </p:nvPicPr>
        <p:blipFill>
          <a:blip r:embed="rId3" cstate="print"/>
          <a:srcRect b="15820"/>
          <a:stretch>
            <a:fillRect/>
          </a:stretch>
        </p:blipFill>
        <p:spPr bwMode="auto">
          <a:xfrm>
            <a:off x="5302250" y="2997200"/>
            <a:ext cx="24384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5650" y="509588"/>
            <a:ext cx="7473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 izraze koji se odnose na sferna zrcala s negativnim </a:t>
            </a:r>
          </a:p>
          <a:p>
            <a:r>
              <a:rPr lang="hr-HR" sz="2400"/>
              <a:t>predznakom</a:t>
            </a:r>
            <a:r>
              <a:rPr lang="en-US" dirty="0"/>
              <a:t> </a:t>
            </a:r>
            <a:r>
              <a:rPr lang="hr-HR" sz="2400"/>
              <a:t>uvrštavamo:</a:t>
            </a:r>
            <a:endParaRPr lang="en-US" sz="24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4213" y="15240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udaljenost virtualne slike od tjemena zrcala</a:t>
            </a:r>
            <a:endParaRPr lang="en-US" sz="24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4213" y="1989138"/>
            <a:ext cx="493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žarišnu daljinu konveksnog zrcala</a:t>
            </a:r>
            <a:endParaRPr lang="en-US" sz="2400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4213" y="2492375"/>
            <a:ext cx="503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hr-HR" sz="2400"/>
              <a:t>veličinu obrnute slike (realne slike)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260350"/>
            <a:ext cx="8272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hr-HR" sz="2400" b="1"/>
              <a:t>Zadatak 1:</a:t>
            </a:r>
            <a:r>
              <a:rPr lang="hr-HR" sz="2400"/>
              <a:t> Predmet visok 4 cm nalazi se 10 cm ispred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konkavnog sfernog zrcala polumjera zakrivljenosti 60 cm.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Odredite računski i grafički položaj i veličinu slike. Je li slika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realna ili virtualna, obrnuta ili uspravna?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95288" y="18446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3695700" algn="l"/>
              </a:tabLst>
            </a:pPr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5288" y="22050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hr-HR" sz="2400" i="1" dirty="0" smtClean="0">
                <a:latin typeface="Times New Roman" pitchFamily="18" charset="0"/>
              </a:rPr>
              <a:t>y = </a:t>
            </a:r>
            <a:r>
              <a:rPr lang="hr-HR" sz="2400" dirty="0">
                <a:latin typeface="Times New Roman" pitchFamily="18" charset="0"/>
              </a:rPr>
              <a:t>4 cm</a:t>
            </a:r>
            <a:endParaRPr lang="hr-HR" sz="2400" i="1" dirty="0"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95288" y="25415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 = </a:t>
            </a:r>
            <a:r>
              <a:rPr lang="hr-HR" sz="2400">
                <a:latin typeface="Times New Roman" pitchFamily="18" charset="0"/>
              </a:rPr>
              <a:t>10 cm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288" y="290195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R = </a:t>
            </a:r>
            <a:r>
              <a:rPr lang="hr-HR" sz="2400">
                <a:latin typeface="Times New Roman" pitchFamily="18" charset="0"/>
              </a:rPr>
              <a:t>60 cm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68313" y="333375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95288" y="333375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x‘,y’ = ?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22541" name="Arc 13"/>
          <p:cNvSpPr>
            <a:spLocks/>
          </p:cNvSpPr>
          <p:nvPr/>
        </p:nvSpPr>
        <p:spPr bwMode="auto">
          <a:xfrm flipH="1">
            <a:off x="5148263" y="3213100"/>
            <a:ext cx="776287" cy="487363"/>
          </a:xfrm>
          <a:custGeom>
            <a:avLst/>
            <a:gdLst>
              <a:gd name="G0" fmla="+- 0 0 0"/>
              <a:gd name="G1" fmla="+- 13288 0 0"/>
              <a:gd name="G2" fmla="+- 21600 0 0"/>
              <a:gd name="T0" fmla="*/ 17029 w 17081"/>
              <a:gd name="T1" fmla="*/ 0 h 13288"/>
              <a:gd name="T2" fmla="*/ 17081 w 17081"/>
              <a:gd name="T3" fmla="*/ 66 h 13288"/>
              <a:gd name="T4" fmla="*/ 0 w 17081"/>
              <a:gd name="T5" fmla="*/ 13288 h 1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1" h="13288" fill="none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</a:path>
              <a:path w="17081" h="13288" stroke="0" extrusionOk="0">
                <a:moveTo>
                  <a:pt x="17029" y="-1"/>
                </a:moveTo>
                <a:cubicBezTo>
                  <a:pt x="17046" y="22"/>
                  <a:pt x="17063" y="44"/>
                  <a:pt x="17080" y="66"/>
                </a:cubicBezTo>
                <a:lnTo>
                  <a:pt x="0" y="13288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21288" y="2808288"/>
            <a:ext cx="287337" cy="69850"/>
            <a:chOff x="4468" y="1207"/>
            <a:chExt cx="272" cy="0"/>
          </a:xfrm>
        </p:grpSpPr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4513" y="1207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 flipV="1">
              <a:off x="4468" y="1207"/>
              <a:ext cx="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221288" y="2808288"/>
            <a:ext cx="2592387" cy="1052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46" name="Arc 18"/>
          <p:cNvSpPr>
            <a:spLocks/>
          </p:cNvSpPr>
          <p:nvPr/>
        </p:nvSpPr>
        <p:spPr bwMode="auto">
          <a:xfrm flipH="1">
            <a:off x="7380288" y="3225800"/>
            <a:ext cx="504825" cy="638175"/>
          </a:xfrm>
          <a:custGeom>
            <a:avLst/>
            <a:gdLst>
              <a:gd name="G0" fmla="+- 0 0 0"/>
              <a:gd name="G1" fmla="+- 14454 0 0"/>
              <a:gd name="G2" fmla="+- 21600 0 0"/>
              <a:gd name="T0" fmla="*/ 16051 w 16206"/>
              <a:gd name="T1" fmla="*/ 0 h 14454"/>
              <a:gd name="T2" fmla="*/ 16206 w 16206"/>
              <a:gd name="T3" fmla="*/ 174 h 14454"/>
              <a:gd name="T4" fmla="*/ 0 w 16206"/>
              <a:gd name="T5" fmla="*/ 14454 h 1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06" h="14454" fill="none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</a:path>
              <a:path w="16206" h="14454" stroke="0" extrusionOk="0">
                <a:moveTo>
                  <a:pt x="16051" y="-1"/>
                </a:moveTo>
                <a:cubicBezTo>
                  <a:pt x="16103" y="57"/>
                  <a:pt x="16154" y="115"/>
                  <a:pt x="16206" y="173"/>
                </a:cubicBezTo>
                <a:lnTo>
                  <a:pt x="0" y="1445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148263" y="2349500"/>
            <a:ext cx="215900" cy="2159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5508625" y="2781300"/>
            <a:ext cx="0" cy="4302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49" name="Arc 21"/>
          <p:cNvSpPr>
            <a:spLocks/>
          </p:cNvSpPr>
          <p:nvPr/>
        </p:nvSpPr>
        <p:spPr bwMode="auto">
          <a:xfrm flipH="1">
            <a:off x="6243638" y="3213100"/>
            <a:ext cx="490537" cy="863600"/>
          </a:xfrm>
          <a:custGeom>
            <a:avLst/>
            <a:gdLst>
              <a:gd name="G0" fmla="+- 0 0 0"/>
              <a:gd name="G1" fmla="+- 14270 0 0"/>
              <a:gd name="G2" fmla="+- 21600 0 0"/>
              <a:gd name="T0" fmla="*/ 16215 w 16327"/>
              <a:gd name="T1" fmla="*/ 0 h 14270"/>
              <a:gd name="T2" fmla="*/ 16327 w 16327"/>
              <a:gd name="T3" fmla="*/ 128 h 14270"/>
              <a:gd name="T4" fmla="*/ 0 w 16327"/>
              <a:gd name="T5" fmla="*/ 14270 h 14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7" h="14270" fill="none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</a:path>
              <a:path w="16327" h="14270" stroke="0" extrusionOk="0">
                <a:moveTo>
                  <a:pt x="16215" y="-1"/>
                </a:moveTo>
                <a:cubicBezTo>
                  <a:pt x="16252" y="42"/>
                  <a:pt x="16289" y="85"/>
                  <a:pt x="16326" y="128"/>
                </a:cubicBezTo>
                <a:lnTo>
                  <a:pt x="0" y="1427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789488" y="2636838"/>
            <a:ext cx="34559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5221288" y="2276475"/>
            <a:ext cx="215900" cy="215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084888" y="32162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F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7237413" y="32131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i="1">
                <a:latin typeface="Times New Roman" pitchFamily="18" charset="0"/>
              </a:rPr>
              <a:t>S</a:t>
            </a: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795838" y="28273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4716463" y="2278063"/>
            <a:ext cx="576262" cy="57467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H="1" flipV="1">
            <a:off x="3925888" y="2276475"/>
            <a:ext cx="1295400" cy="53181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 flipV="1">
            <a:off x="3565525" y="2347913"/>
            <a:ext cx="1655763" cy="3873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4789488" y="2636838"/>
            <a:ext cx="0" cy="60325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221288" y="2781300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4357688" y="270827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y’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924300" y="2205038"/>
            <a:ext cx="4225925" cy="2016125"/>
            <a:chOff x="2063" y="1616"/>
            <a:chExt cx="2662" cy="1270"/>
          </a:xfrm>
        </p:grpSpPr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 flipV="1">
              <a:off x="2063" y="2251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2381" y="217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4513" y="21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  <a:endParaRPr lang="en-US" sz="2400" i="1" dirty="0">
                <a:latin typeface="Times New Roman" pitchFamily="18" charset="0"/>
              </a:endParaRPr>
            </a:p>
          </p:txBody>
        </p:sp>
        <p:sp>
          <p:nvSpPr>
            <p:cNvPr id="22562" name="Arc 34"/>
            <p:cNvSpPr>
              <a:spLocks/>
            </p:cNvSpPr>
            <p:nvPr/>
          </p:nvSpPr>
          <p:spPr bwMode="auto">
            <a:xfrm flipH="1">
              <a:off x="2834" y="1616"/>
              <a:ext cx="818" cy="1270"/>
            </a:xfrm>
            <a:custGeom>
              <a:avLst/>
              <a:gdLst>
                <a:gd name="G0" fmla="+- 0 0 0"/>
                <a:gd name="G1" fmla="+- 17150 0 0"/>
                <a:gd name="G2" fmla="+- 21600 0 0"/>
                <a:gd name="T0" fmla="*/ 13132 w 21600"/>
                <a:gd name="T1" fmla="*/ 0 h 34172"/>
                <a:gd name="T2" fmla="*/ 13297 w 21600"/>
                <a:gd name="T3" fmla="*/ 34172 h 34172"/>
                <a:gd name="T4" fmla="*/ 0 w 21600"/>
                <a:gd name="T5" fmla="*/ 17150 h 3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172" fill="none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</a:path>
                <a:path w="21600" h="34172" stroke="0" extrusionOk="0">
                  <a:moveTo>
                    <a:pt x="13131" y="0"/>
                  </a:moveTo>
                  <a:cubicBezTo>
                    <a:pt x="18469" y="4087"/>
                    <a:pt x="21600" y="10427"/>
                    <a:pt x="21600" y="17150"/>
                  </a:cubicBezTo>
                  <a:cubicBezTo>
                    <a:pt x="21600" y="23799"/>
                    <a:pt x="18537" y="30078"/>
                    <a:pt x="13297" y="34172"/>
                  </a:cubicBezTo>
                  <a:lnTo>
                    <a:pt x="0" y="1715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aphicFrame>
        <p:nvGraphicFramePr>
          <p:cNvPr id="22573" name="Object 45"/>
          <p:cNvGraphicFramePr>
            <a:graphicFrameLocks noChangeAspect="1"/>
          </p:cNvGraphicFramePr>
          <p:nvPr/>
        </p:nvGraphicFramePr>
        <p:xfrm>
          <a:off x="395288" y="4781550"/>
          <a:ext cx="15128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3" imgW="850680" imgH="419040" progId="Equation.3">
                  <p:embed/>
                </p:oleObj>
              </mc:Choice>
              <mc:Fallback>
                <p:oleObj name="Equation" r:id="rId3" imgW="850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81550"/>
                        <a:ext cx="15128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7" name="Object 49"/>
          <p:cNvGraphicFramePr>
            <a:graphicFrameLocks noChangeAspect="1"/>
          </p:cNvGraphicFramePr>
          <p:nvPr/>
        </p:nvGraphicFramePr>
        <p:xfrm>
          <a:off x="395288" y="5645150"/>
          <a:ext cx="1225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5" imgW="634680" imgH="419040" progId="Equation.3">
                  <p:embed/>
                </p:oleObj>
              </mc:Choice>
              <mc:Fallback>
                <p:oleObj name="Equation" r:id="rId5" imgW="6346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45150"/>
                        <a:ext cx="1225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2411413" y="5861050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x‘ = </a:t>
            </a:r>
            <a:r>
              <a:rPr lang="hr-HR" sz="2400">
                <a:latin typeface="Times New Roman" pitchFamily="18" charset="0"/>
              </a:rPr>
              <a:t>-15 cm</a:t>
            </a:r>
          </a:p>
        </p:txBody>
      </p:sp>
      <p:graphicFrame>
        <p:nvGraphicFramePr>
          <p:cNvPr id="22580" name="Object 52"/>
          <p:cNvGraphicFramePr>
            <a:graphicFrameLocks noChangeAspect="1"/>
          </p:cNvGraphicFramePr>
          <p:nvPr/>
        </p:nvGraphicFramePr>
        <p:xfrm>
          <a:off x="4787900" y="4708525"/>
          <a:ext cx="11509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7" imgW="622080" imgH="419040" progId="Equation.3">
                  <p:embed/>
                </p:oleObj>
              </mc:Choice>
              <mc:Fallback>
                <p:oleObj name="Equation" r:id="rId7" imgW="6220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708525"/>
                        <a:ext cx="11509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2" name="Object 54"/>
          <p:cNvGraphicFramePr>
            <a:graphicFrameLocks noChangeAspect="1"/>
          </p:cNvGraphicFramePr>
          <p:nvPr/>
        </p:nvGraphicFramePr>
        <p:xfrm>
          <a:off x="4716463" y="5500688"/>
          <a:ext cx="1368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9" imgW="685800" imgH="393480" progId="Equation.3">
                  <p:embed/>
                </p:oleObj>
              </mc:Choice>
              <mc:Fallback>
                <p:oleObj name="Equation" r:id="rId9" imgW="6858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500688"/>
                        <a:ext cx="13684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5" name="Object 57"/>
          <p:cNvGraphicFramePr>
            <a:graphicFrameLocks noChangeAspect="1"/>
          </p:cNvGraphicFramePr>
          <p:nvPr/>
        </p:nvGraphicFramePr>
        <p:xfrm>
          <a:off x="6372225" y="4708525"/>
          <a:ext cx="2232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11" imgW="1244520" imgH="393480" progId="Equation.3">
                  <p:embed/>
                </p:oleObj>
              </mc:Choice>
              <mc:Fallback>
                <p:oleObj name="Equation" r:id="rId11" imgW="12445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08525"/>
                        <a:ext cx="22320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6443663" y="5595938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y’ = </a:t>
            </a:r>
            <a:r>
              <a:rPr lang="hr-HR" sz="2400">
                <a:latin typeface="Times New Roman" pitchFamily="18" charset="0"/>
              </a:rPr>
              <a:t>6 cm</a:t>
            </a:r>
          </a:p>
        </p:txBody>
      </p:sp>
      <p:graphicFrame>
        <p:nvGraphicFramePr>
          <p:cNvPr id="22588" name="Object 60"/>
          <p:cNvGraphicFramePr>
            <a:graphicFrameLocks noChangeAspect="1"/>
          </p:cNvGraphicFramePr>
          <p:nvPr/>
        </p:nvGraphicFramePr>
        <p:xfrm>
          <a:off x="466725" y="3925888"/>
          <a:ext cx="7921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13" imgW="431640" imgH="393480" progId="Equation.3">
                  <p:embed/>
                </p:oleObj>
              </mc:Choice>
              <mc:Fallback>
                <p:oleObj name="Equation" r:id="rId13" imgW="431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925888"/>
                        <a:ext cx="7921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9" name="Object 61"/>
          <p:cNvGraphicFramePr>
            <a:graphicFrameLocks noChangeAspect="1"/>
          </p:cNvGraphicFramePr>
          <p:nvPr/>
        </p:nvGraphicFramePr>
        <p:xfrm>
          <a:off x="1258888" y="3911600"/>
          <a:ext cx="1079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15" imgW="558720" imgH="393480" progId="Equation.3">
                  <p:embed/>
                </p:oleObj>
              </mc:Choice>
              <mc:Fallback>
                <p:oleObj name="Equation" r:id="rId15" imgW="5587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911600"/>
                        <a:ext cx="1079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2687638" y="4027488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f = </a:t>
            </a:r>
            <a:r>
              <a:rPr lang="hr-HR" sz="2400">
                <a:latin typeface="Times New Roman" pitchFamily="18" charset="0"/>
              </a:rPr>
              <a:t>30 cm</a:t>
            </a:r>
          </a:p>
        </p:txBody>
      </p:sp>
      <p:graphicFrame>
        <p:nvGraphicFramePr>
          <p:cNvPr id="22591" name="Object 63"/>
          <p:cNvGraphicFramePr>
            <a:graphicFrameLocks noChangeAspect="1"/>
          </p:cNvGraphicFramePr>
          <p:nvPr/>
        </p:nvGraphicFramePr>
        <p:xfrm>
          <a:off x="2051050" y="4797425"/>
          <a:ext cx="21605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17" imgW="1143000" imgH="393480" progId="Equation.3">
                  <p:embed/>
                </p:oleObj>
              </mc:Choice>
              <mc:Fallback>
                <p:oleObj name="Equation" r:id="rId17" imgW="11430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97425"/>
                        <a:ext cx="21605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8" grpId="0" animBg="1"/>
      <p:bldP spid="22540" grpId="0"/>
      <p:bldP spid="22541" grpId="0" animBg="1"/>
      <p:bldP spid="22545" grpId="0" animBg="1"/>
      <p:bldP spid="22546" grpId="0" animBg="1"/>
      <p:bldP spid="22548" grpId="0" animBg="1"/>
      <p:bldP spid="22549" grpId="0" animBg="1"/>
      <p:bldP spid="22550" grpId="0" animBg="1"/>
      <p:bldP spid="22559" grpId="0"/>
      <p:bldP spid="22560" grpId="0"/>
      <p:bldP spid="22561" grpId="0"/>
      <p:bldP spid="22564" grpId="0" animBg="1"/>
      <p:bldP spid="22565" grpId="0" animBg="1"/>
      <p:bldP spid="22566" grpId="0" animBg="1"/>
      <p:bldP spid="22567" grpId="0"/>
      <p:bldP spid="22568" grpId="0"/>
      <p:bldP spid="22579" grpId="0"/>
      <p:bldP spid="22586" grpId="0"/>
      <p:bldP spid="225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357188"/>
            <a:ext cx="8724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hr-HR" sz="2400" b="1"/>
              <a:t>Zadatak 2:</a:t>
            </a:r>
            <a:r>
              <a:rPr lang="hr-HR"/>
              <a:t> </a:t>
            </a:r>
            <a:r>
              <a:rPr lang="hr-HR" sz="2400"/>
              <a:t>U retrovizoru oblika konveksnog zrcala vidi se slika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automobila koji je udaljen 100 m od tjemena zrcala. Koliko je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linearno</a:t>
            </a:r>
            <a:r>
              <a:rPr lang="hr-HR"/>
              <a:t> </a:t>
            </a:r>
            <a:r>
              <a:rPr lang="hr-HR" sz="2400"/>
              <a:t>povećanje ako je polumjer zrcala 10 m?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2263" y="17002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3695700" algn="l"/>
              </a:tabLst>
            </a:pPr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5288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 = </a:t>
            </a:r>
            <a:r>
              <a:rPr lang="hr-HR" sz="2400">
                <a:latin typeface="Times New Roman" pitchFamily="18" charset="0"/>
              </a:rPr>
              <a:t>100 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5288" y="2492375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3695700" algn="l"/>
              </a:tabLst>
            </a:pPr>
            <a:r>
              <a:rPr lang="en-GB" sz="2400" i="1" dirty="0">
                <a:latin typeface="Times New Roman" pitchFamily="18" charset="0"/>
              </a:rPr>
              <a:t>R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10 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68313" y="2925763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68313" y="2925763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m = ?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68313" y="3933825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f = </a:t>
            </a:r>
            <a:r>
              <a:rPr lang="hr-HR" sz="2400">
                <a:latin typeface="Times New Roman" pitchFamily="18" charset="0"/>
              </a:rPr>
              <a:t>- 5 m</a:t>
            </a:r>
            <a:endParaRPr lang="hr-HR" sz="2400" i="1">
              <a:latin typeface="Times New Roman" pitchFamily="18" charset="0"/>
            </a:endParaRP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771775" y="2636838"/>
          <a:ext cx="1512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3" imgW="850680" imgH="419040" progId="Equation.3">
                  <p:embed/>
                </p:oleObj>
              </mc:Choice>
              <mc:Fallback>
                <p:oleObj name="Equation" r:id="rId3" imgW="850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36838"/>
                        <a:ext cx="15128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2771775" y="3573463"/>
          <a:ext cx="12954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5" imgW="736560" imgH="419040" progId="Equation.3">
                  <p:embed/>
                </p:oleObj>
              </mc:Choice>
              <mc:Fallback>
                <p:oleObj name="Equation" r:id="rId5" imgW="7365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3463"/>
                        <a:ext cx="12954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2771775" y="4508500"/>
          <a:ext cx="10810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7" imgW="558720" imgH="419040" progId="Equation.3">
                  <p:embed/>
                </p:oleObj>
              </mc:Choice>
              <mc:Fallback>
                <p:oleObj name="Equation" r:id="rId7" imgW="5587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10810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4572000" y="3573463"/>
          <a:ext cx="14398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9" imgW="749160" imgH="393480" progId="Equation.3">
                  <p:embed/>
                </p:oleObj>
              </mc:Choice>
              <mc:Fallback>
                <p:oleObj name="Equation" r:id="rId9" imgW="7491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463"/>
                        <a:ext cx="14398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562475" y="5661025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m = </a:t>
            </a:r>
            <a:r>
              <a:rPr lang="hr-HR" sz="2400">
                <a:latin typeface="Times New Roman" pitchFamily="18" charset="0"/>
              </a:rPr>
              <a:t>0,05</a:t>
            </a:r>
            <a:endParaRPr lang="hr-HR" sz="2400" i="1">
              <a:latin typeface="Times New Roman" pitchFamily="18" charset="0"/>
            </a:endParaRPr>
          </a:p>
        </p:txBody>
      </p:sp>
      <p:graphicFrame>
        <p:nvGraphicFramePr>
          <p:cNvPr id="23578" name="Object 26"/>
          <p:cNvGraphicFramePr>
            <a:graphicFrameLocks noChangeAspect="1"/>
          </p:cNvGraphicFramePr>
          <p:nvPr/>
        </p:nvGraphicFramePr>
        <p:xfrm>
          <a:off x="4572000" y="2565400"/>
          <a:ext cx="12239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11" imgW="634680" imgH="419040" progId="Equation.3">
                  <p:embed/>
                </p:oleObj>
              </mc:Choice>
              <mc:Fallback>
                <p:oleObj name="Equation" r:id="rId11" imgW="6346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65400"/>
                        <a:ext cx="12239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5795963" y="2608263"/>
          <a:ext cx="18716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3" imgW="1091880" imgH="419040" progId="Equation.3">
                  <p:embed/>
                </p:oleObj>
              </mc:Choice>
              <mc:Fallback>
                <p:oleObj name="Equation" r:id="rId13" imgW="10918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608263"/>
                        <a:ext cx="187166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0" name="Object 28"/>
          <p:cNvGraphicFramePr>
            <a:graphicFrameLocks noChangeAspect="1"/>
          </p:cNvGraphicFramePr>
          <p:nvPr/>
        </p:nvGraphicFramePr>
        <p:xfrm>
          <a:off x="4643438" y="4737100"/>
          <a:ext cx="10810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5" imgW="545760" imgH="393480" progId="Equation.3">
                  <p:embed/>
                </p:oleObj>
              </mc:Choice>
              <mc:Fallback>
                <p:oleObj name="Equation" r:id="rId15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737100"/>
                        <a:ext cx="108108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5724525" y="4456113"/>
          <a:ext cx="12239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7" imgW="685800" imgH="571320" progId="Equation.3">
                  <p:embed/>
                </p:oleObj>
              </mc:Choice>
              <mc:Fallback>
                <p:oleObj name="Equation" r:id="rId17" imgW="685800" imgH="5713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456113"/>
                        <a:ext cx="12239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1" grpId="0" animBg="1"/>
      <p:bldP spid="23562" grpId="0"/>
      <p:bldP spid="23563" grpId="0"/>
      <p:bldP spid="235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850" y="33337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hr-HR" sz="2400" b="1" dirty="0"/>
              <a:t>Zadatak 3:</a:t>
            </a:r>
            <a:r>
              <a:rPr lang="hr-HR" dirty="0"/>
              <a:t> </a:t>
            </a:r>
            <a:r>
              <a:rPr lang="hr-HR" sz="2400" dirty="0"/>
              <a:t>Na koju udaljenost od konveksnog sfernog zrcala </a:t>
            </a:r>
          </a:p>
          <a:p>
            <a:pPr algn="just">
              <a:tabLst>
                <a:tab pos="457200" algn="l"/>
              </a:tabLst>
            </a:pPr>
            <a:r>
              <a:rPr lang="hr-HR" sz="2400" dirty="0"/>
              <a:t>treba postaviti predmet da njegova slika</a:t>
            </a:r>
            <a:r>
              <a:rPr lang="hr-HR" dirty="0"/>
              <a:t> </a:t>
            </a:r>
            <a:r>
              <a:rPr lang="hr-HR" sz="2400" dirty="0"/>
              <a:t>bude 1 m udaljena od </a:t>
            </a:r>
          </a:p>
          <a:p>
            <a:pPr algn="just">
              <a:tabLst>
                <a:tab pos="457200" algn="l"/>
              </a:tabLst>
            </a:pPr>
            <a:r>
              <a:rPr lang="hr-HR" sz="2400" dirty="0"/>
              <a:t>zrcala? Polumjer zakrivljenosti zrcala je 2,5 m.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5288" y="17732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3695700" algn="l"/>
              </a:tabLst>
            </a:pPr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2349500"/>
            <a:ext cx="1309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x' = </a:t>
            </a:r>
            <a:r>
              <a:rPr lang="hr-HR" sz="2400">
                <a:latin typeface="Times New Roman" pitchFamily="18" charset="0"/>
              </a:rPr>
              <a:t>-1 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95288" y="27813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R = </a:t>
            </a:r>
            <a:r>
              <a:rPr lang="hr-HR" sz="2400">
                <a:latin typeface="Times New Roman" pitchFamily="18" charset="0"/>
              </a:rPr>
              <a:t>2,5 m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68313" y="3213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68313" y="3284538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 = ?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95288" y="4508500"/>
          <a:ext cx="1511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787320" imgH="203040" progId="Equation.3">
                  <p:embed/>
                </p:oleObj>
              </mc:Choice>
              <mc:Fallback>
                <p:oleObj name="Equation" r:id="rId3" imgW="787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1511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2843213" y="3213100"/>
          <a:ext cx="15128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213100"/>
                        <a:ext cx="15128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2843213" y="4076700"/>
          <a:ext cx="12969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7" imgW="736560" imgH="419040" progId="Equation.3">
                  <p:embed/>
                </p:oleObj>
              </mc:Choice>
              <mc:Fallback>
                <p:oleObj name="Equation" r:id="rId7" imgW="7365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129698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2843213" y="5013325"/>
          <a:ext cx="1079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9" imgW="571320" imgH="419040" progId="Equation.3">
                  <p:embed/>
                </p:oleObj>
              </mc:Choice>
              <mc:Fallback>
                <p:oleObj name="Equation" r:id="rId9" imgW="5713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13325"/>
                        <a:ext cx="10795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787900" y="41497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 = </a:t>
            </a:r>
            <a:r>
              <a:rPr lang="hr-HR" sz="2400">
                <a:latin typeface="Times New Roman" pitchFamily="18" charset="0"/>
              </a:rPr>
              <a:t>5 m</a:t>
            </a:r>
            <a:endParaRPr lang="hr-HR" sz="2400" i="1">
              <a:latin typeface="Times New Roman" pitchFamily="18" charset="0"/>
            </a:endParaRPr>
          </a:p>
        </p:txBody>
      </p:sp>
      <p:graphicFrame>
        <p:nvGraphicFramePr>
          <p:cNvPr id="24595" name="Object 19"/>
          <p:cNvGraphicFramePr>
            <a:graphicFrameLocks noChangeAspect="1"/>
          </p:cNvGraphicFramePr>
          <p:nvPr/>
        </p:nvGraphicFramePr>
        <p:xfrm>
          <a:off x="4772025" y="3219450"/>
          <a:ext cx="11684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1" imgW="609480" imgH="419040" progId="Equation.3">
                  <p:embed/>
                </p:oleObj>
              </mc:Choice>
              <mc:Fallback>
                <p:oleObj name="Equation" r:id="rId11" imgW="6094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219450"/>
                        <a:ext cx="11684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6" name="Object 20"/>
          <p:cNvGraphicFramePr>
            <a:graphicFrameLocks noChangeAspect="1"/>
          </p:cNvGraphicFramePr>
          <p:nvPr/>
        </p:nvGraphicFramePr>
        <p:xfrm>
          <a:off x="5940425" y="3249613"/>
          <a:ext cx="2016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3" imgW="1117440" imgH="419040" progId="Equation.3">
                  <p:embed/>
                </p:oleObj>
              </mc:Choice>
              <mc:Fallback>
                <p:oleObj name="Equation" r:id="rId13" imgW="111744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249613"/>
                        <a:ext cx="20161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 animBg="1"/>
      <p:bldP spid="24585" grpId="0"/>
      <p:bldP spid="245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404813"/>
            <a:ext cx="8643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hr-HR" sz="2400" b="1"/>
              <a:t>Zadatak 4:</a:t>
            </a:r>
            <a:r>
              <a:rPr lang="hr-HR" sz="2400"/>
              <a:t> Predmet i realna slika međusobno su udaljeni 60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cm. Slika je 2 puta veća od predmeta. Kolika je žarišna daljina </a:t>
            </a:r>
          </a:p>
          <a:p>
            <a:pPr algn="just">
              <a:tabLst>
                <a:tab pos="457200" algn="l"/>
              </a:tabLst>
            </a:pPr>
            <a:r>
              <a:rPr lang="hr-HR" sz="2400"/>
              <a:t>zrcala? O kojem je zrcalu riječ?   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5288" y="17732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3695700" algn="l"/>
              </a:tabLst>
            </a:pPr>
            <a:r>
              <a:rPr lang="hr-HR" sz="2400" b="1"/>
              <a:t>Rješenje:</a:t>
            </a:r>
            <a:endParaRPr lang="hr-HR" sz="240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916238" y="1844675"/>
            <a:ext cx="3744912" cy="2519363"/>
            <a:chOff x="1837" y="1162"/>
            <a:chExt cx="2359" cy="1587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837" y="1162"/>
              <a:ext cx="2359" cy="1270"/>
              <a:chOff x="2516" y="1388"/>
              <a:chExt cx="2359" cy="1270"/>
            </a:xfrm>
          </p:grpSpPr>
          <p:sp>
            <p:nvSpPr>
              <p:cNvPr id="25606" name="Arc 6"/>
              <p:cNvSpPr>
                <a:spLocks/>
              </p:cNvSpPr>
              <p:nvPr/>
            </p:nvSpPr>
            <p:spPr bwMode="auto">
              <a:xfrm flipH="1">
                <a:off x="2925" y="1978"/>
                <a:ext cx="534" cy="272"/>
              </a:xfrm>
              <a:custGeom>
                <a:avLst/>
                <a:gdLst>
                  <a:gd name="G0" fmla="+- 0 0 0"/>
                  <a:gd name="G1" fmla="+- 13288 0 0"/>
                  <a:gd name="G2" fmla="+- 21600 0 0"/>
                  <a:gd name="T0" fmla="*/ 17029 w 17081"/>
                  <a:gd name="T1" fmla="*/ 0 h 13288"/>
                  <a:gd name="T2" fmla="*/ 17081 w 17081"/>
                  <a:gd name="T3" fmla="*/ 66 h 13288"/>
                  <a:gd name="T4" fmla="*/ 0 w 17081"/>
                  <a:gd name="T5" fmla="*/ 13288 h 1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81" h="13288" fill="none" extrusionOk="0">
                    <a:moveTo>
                      <a:pt x="17029" y="-1"/>
                    </a:moveTo>
                    <a:cubicBezTo>
                      <a:pt x="17046" y="22"/>
                      <a:pt x="17063" y="44"/>
                      <a:pt x="17080" y="66"/>
                    </a:cubicBezTo>
                  </a:path>
                  <a:path w="17081" h="13288" stroke="0" extrusionOk="0">
                    <a:moveTo>
                      <a:pt x="17029" y="-1"/>
                    </a:moveTo>
                    <a:cubicBezTo>
                      <a:pt x="17046" y="22"/>
                      <a:pt x="17063" y="44"/>
                      <a:pt x="17080" y="66"/>
                    </a:cubicBezTo>
                    <a:lnTo>
                      <a:pt x="0" y="13288"/>
                    </a:lnTo>
                    <a:close/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015" y="1706"/>
                <a:ext cx="771" cy="0"/>
                <a:chOff x="3424" y="1389"/>
                <a:chExt cx="771" cy="0"/>
              </a:xfrm>
            </p:grpSpPr>
            <p:sp>
              <p:nvSpPr>
                <p:cNvPr id="25608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742" y="138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25609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4" y="138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>
                <a:off x="3015" y="1706"/>
                <a:ext cx="1543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1" name="Arc 11"/>
              <p:cNvSpPr>
                <a:spLocks/>
              </p:cNvSpPr>
              <p:nvPr/>
            </p:nvSpPr>
            <p:spPr bwMode="auto">
              <a:xfrm flipH="1">
                <a:off x="3523" y="1978"/>
                <a:ext cx="441" cy="521"/>
              </a:xfrm>
              <a:custGeom>
                <a:avLst/>
                <a:gdLst>
                  <a:gd name="G0" fmla="+- 0 0 0"/>
                  <a:gd name="G1" fmla="+- 13288 0 0"/>
                  <a:gd name="G2" fmla="+- 21600 0 0"/>
                  <a:gd name="T0" fmla="*/ 17029 w 17081"/>
                  <a:gd name="T1" fmla="*/ 0 h 13288"/>
                  <a:gd name="T2" fmla="*/ 17081 w 17081"/>
                  <a:gd name="T3" fmla="*/ 66 h 13288"/>
                  <a:gd name="T4" fmla="*/ 0 w 17081"/>
                  <a:gd name="T5" fmla="*/ 13288 h 1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81" h="13288" fill="none" extrusionOk="0">
                    <a:moveTo>
                      <a:pt x="17029" y="-1"/>
                    </a:moveTo>
                    <a:cubicBezTo>
                      <a:pt x="17046" y="22"/>
                      <a:pt x="17063" y="44"/>
                      <a:pt x="17080" y="66"/>
                    </a:cubicBezTo>
                  </a:path>
                  <a:path w="17081" h="13288" stroke="0" extrusionOk="0">
                    <a:moveTo>
                      <a:pt x="17029" y="-1"/>
                    </a:moveTo>
                    <a:cubicBezTo>
                      <a:pt x="17046" y="22"/>
                      <a:pt x="17063" y="44"/>
                      <a:pt x="17080" y="66"/>
                    </a:cubicBezTo>
                    <a:lnTo>
                      <a:pt x="0" y="13288"/>
                    </a:lnTo>
                    <a:close/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5612" name="Arc 12"/>
              <p:cNvSpPr>
                <a:spLocks/>
              </p:cNvSpPr>
              <p:nvPr/>
            </p:nvSpPr>
            <p:spPr bwMode="auto">
              <a:xfrm flipH="1">
                <a:off x="4115" y="1971"/>
                <a:ext cx="306" cy="446"/>
              </a:xfrm>
              <a:custGeom>
                <a:avLst/>
                <a:gdLst>
                  <a:gd name="G0" fmla="+- 0 0 0"/>
                  <a:gd name="G1" fmla="+- 14468 0 0"/>
                  <a:gd name="G2" fmla="+- 21600 0 0"/>
                  <a:gd name="T0" fmla="*/ 16038 w 16206"/>
                  <a:gd name="T1" fmla="*/ 0 h 14468"/>
                  <a:gd name="T2" fmla="*/ 16206 w 16206"/>
                  <a:gd name="T3" fmla="*/ 188 h 14468"/>
                  <a:gd name="T4" fmla="*/ 0 w 16206"/>
                  <a:gd name="T5" fmla="*/ 14468 h 14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06" h="14468" fill="none" extrusionOk="0">
                    <a:moveTo>
                      <a:pt x="16038" y="-1"/>
                    </a:moveTo>
                    <a:cubicBezTo>
                      <a:pt x="16094" y="62"/>
                      <a:pt x="16150" y="124"/>
                      <a:pt x="16206" y="187"/>
                    </a:cubicBezTo>
                  </a:path>
                  <a:path w="16206" h="14468" stroke="0" extrusionOk="0">
                    <a:moveTo>
                      <a:pt x="16038" y="-1"/>
                    </a:moveTo>
                    <a:cubicBezTo>
                      <a:pt x="16094" y="62"/>
                      <a:pt x="16150" y="124"/>
                      <a:pt x="16206" y="187"/>
                    </a:cubicBezTo>
                    <a:lnTo>
                      <a:pt x="0" y="14468"/>
                    </a:lnTo>
                    <a:close/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3197" y="1706"/>
                <a:ext cx="590" cy="5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 flipH="1">
                <a:off x="3061" y="1706"/>
                <a:ext cx="725" cy="7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>
                <a:off x="3061" y="2432"/>
                <a:ext cx="17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 flipV="1">
                <a:off x="3786" y="1706"/>
                <a:ext cx="1" cy="27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V="1">
                <a:off x="4376" y="197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8" name="Line 18"/>
              <p:cNvSpPr>
                <a:spLocks noChangeShapeType="1"/>
              </p:cNvSpPr>
              <p:nvPr/>
            </p:nvSpPr>
            <p:spPr bwMode="auto">
              <a:xfrm flipV="1">
                <a:off x="2653" y="1977"/>
                <a:ext cx="22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>
                <a:off x="2516" y="19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o</a:t>
                </a:r>
                <a:endParaRPr lang="en-US" sz="2400" i="1">
                  <a:latin typeface="Times New Roman" pitchFamily="18" charset="0"/>
                </a:endParaRPr>
              </a:p>
            </p:txBody>
          </p:sp>
          <p:sp>
            <p:nvSpPr>
              <p:cNvPr id="25620" name="Rectangle 20"/>
              <p:cNvSpPr>
                <a:spLocks noChangeArrowheads="1"/>
              </p:cNvSpPr>
              <p:nvPr/>
            </p:nvSpPr>
            <p:spPr bwMode="auto">
              <a:xfrm>
                <a:off x="4648" y="188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o</a:t>
                </a:r>
                <a:endParaRPr lang="en-US" sz="2400" i="1">
                  <a:latin typeface="Times New Roman" pitchFamily="18" charset="0"/>
                </a:endParaRPr>
              </a:p>
            </p:txBody>
          </p:sp>
          <p:sp>
            <p:nvSpPr>
              <p:cNvPr id="25621" name="Rectangle 21"/>
              <p:cNvSpPr>
                <a:spLocks noChangeArrowheads="1"/>
              </p:cNvSpPr>
              <p:nvPr/>
            </p:nvSpPr>
            <p:spPr bwMode="auto">
              <a:xfrm>
                <a:off x="3424" y="1980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000" i="1">
                    <a:latin typeface="Times New Roman" pitchFamily="18" charset="0"/>
                  </a:rPr>
                  <a:t>F</a:t>
                </a:r>
                <a:endParaRPr lang="en-US" sz="2000" i="1">
                  <a:latin typeface="Times New Roman" pitchFamily="18" charset="0"/>
                </a:endParaRPr>
              </a:p>
            </p:txBody>
          </p:sp>
          <p:sp>
            <p:nvSpPr>
              <p:cNvPr id="25622" name="Arc 22"/>
              <p:cNvSpPr>
                <a:spLocks/>
              </p:cNvSpPr>
              <p:nvPr/>
            </p:nvSpPr>
            <p:spPr bwMode="auto">
              <a:xfrm flipH="1">
                <a:off x="2924" y="1388"/>
                <a:ext cx="818" cy="1270"/>
              </a:xfrm>
              <a:custGeom>
                <a:avLst/>
                <a:gdLst>
                  <a:gd name="G0" fmla="+- 0 0 0"/>
                  <a:gd name="G1" fmla="+- 17150 0 0"/>
                  <a:gd name="G2" fmla="+- 21600 0 0"/>
                  <a:gd name="T0" fmla="*/ 13132 w 21600"/>
                  <a:gd name="T1" fmla="*/ 0 h 34172"/>
                  <a:gd name="T2" fmla="*/ 13297 w 21600"/>
                  <a:gd name="T3" fmla="*/ 34172 h 34172"/>
                  <a:gd name="T4" fmla="*/ 0 w 21600"/>
                  <a:gd name="T5" fmla="*/ 17150 h 3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4172" fill="none" extrusionOk="0">
                    <a:moveTo>
                      <a:pt x="13131" y="0"/>
                    </a:moveTo>
                    <a:cubicBezTo>
                      <a:pt x="18469" y="4087"/>
                      <a:pt x="21600" y="10427"/>
                      <a:pt x="21600" y="17150"/>
                    </a:cubicBezTo>
                    <a:cubicBezTo>
                      <a:pt x="21600" y="23799"/>
                      <a:pt x="18537" y="30078"/>
                      <a:pt x="13297" y="34172"/>
                    </a:cubicBezTo>
                  </a:path>
                  <a:path w="21600" h="34172" stroke="0" extrusionOk="0">
                    <a:moveTo>
                      <a:pt x="13131" y="0"/>
                    </a:moveTo>
                    <a:cubicBezTo>
                      <a:pt x="18469" y="4087"/>
                      <a:pt x="21600" y="10427"/>
                      <a:pt x="21600" y="17150"/>
                    </a:cubicBezTo>
                    <a:cubicBezTo>
                      <a:pt x="21600" y="23799"/>
                      <a:pt x="18537" y="30078"/>
                      <a:pt x="13297" y="34172"/>
                    </a:cubicBezTo>
                    <a:lnTo>
                      <a:pt x="0" y="1715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5623" name="Rectangle 23"/>
              <p:cNvSpPr>
                <a:spLocks noChangeArrowheads="1"/>
              </p:cNvSpPr>
              <p:nvPr/>
            </p:nvSpPr>
            <p:spPr bwMode="auto">
              <a:xfrm>
                <a:off x="4013" y="1980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000" i="1">
                    <a:latin typeface="Times New Roman" pitchFamily="18" charset="0"/>
                  </a:rPr>
                  <a:t>S</a:t>
                </a:r>
                <a:endParaRPr lang="en-US" sz="2000" i="1">
                  <a:latin typeface="Times New Roman" pitchFamily="18" charset="0"/>
                </a:endParaRPr>
              </a:p>
            </p:txBody>
          </p:sp>
          <p:sp>
            <p:nvSpPr>
              <p:cNvPr id="25624" name="Rectangle 24"/>
              <p:cNvSpPr>
                <a:spLocks noChangeArrowheads="1"/>
              </p:cNvSpPr>
              <p:nvPr/>
            </p:nvSpPr>
            <p:spPr bwMode="auto">
              <a:xfrm>
                <a:off x="2698" y="1737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T</a:t>
                </a:r>
                <a:endParaRPr lang="en-US" sz="2400" i="1">
                  <a:latin typeface="Times New Roman" pitchFamily="18" charset="0"/>
                </a:endParaRPr>
              </a:p>
            </p:txBody>
          </p:sp>
          <p:sp>
            <p:nvSpPr>
              <p:cNvPr id="25625" name="Rectangle 25"/>
              <p:cNvSpPr>
                <a:spLocks noChangeArrowheads="1"/>
              </p:cNvSpPr>
              <p:nvPr/>
            </p:nvSpPr>
            <p:spPr bwMode="auto">
              <a:xfrm>
                <a:off x="4376" y="2070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y’</a:t>
                </a:r>
                <a:endParaRPr lang="en-US" sz="2400" i="1">
                  <a:latin typeface="Times New Roman" pitchFamily="18" charset="0"/>
                </a:endParaRPr>
              </a:p>
            </p:txBody>
          </p: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3786" y="1707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hr-HR" sz="2400" i="1">
                    <a:latin typeface="Times New Roman" pitchFamily="18" charset="0"/>
                  </a:rPr>
                  <a:t>y</a:t>
                </a:r>
                <a:endParaRPr lang="en-US" sz="2400" i="1">
                  <a:latin typeface="Times New Roman" pitchFamily="18" charset="0"/>
                </a:endParaRPr>
              </a:p>
            </p:txBody>
          </p:sp>
        </p:grp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2245" y="2296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3107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3697" y="234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2245" y="2523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2245" y="2659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2699" y="2251"/>
              <a:ext cx="2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/>
              <a:r>
                <a:rPr lang="hr-HR" sz="2400" i="1">
                  <a:latin typeface="Times New Roman" pitchFamily="18" charset="0"/>
                </a:rPr>
                <a:t>x </a:t>
              </a:r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3288" y="2387"/>
              <a:ext cx="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/>
              <a:r>
                <a:rPr lang="hr-HR" sz="2400" i="1">
                  <a:latin typeface="Times New Roman" pitchFamily="18" charset="0"/>
                </a:rPr>
                <a:t>x’ </a:t>
              </a:r>
            </a:p>
          </p:txBody>
        </p:sp>
      </p:grp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68313" y="234950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x’ – x = </a:t>
            </a:r>
            <a:r>
              <a:rPr lang="hr-HR" sz="2400">
                <a:latin typeface="Times New Roman" pitchFamily="18" charset="0"/>
              </a:rPr>
              <a:t>60 cm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468313" y="2708275"/>
            <a:ext cx="120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y' = </a:t>
            </a:r>
            <a:r>
              <a:rPr lang="hr-HR" sz="2400">
                <a:latin typeface="Times New Roman" pitchFamily="18" charset="0"/>
              </a:rPr>
              <a:t>-2 </a:t>
            </a:r>
            <a:r>
              <a:rPr lang="hr-HR" sz="2400" i="1">
                <a:latin typeface="Times New Roman" pitchFamily="18" charset="0"/>
              </a:rPr>
              <a:t>y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468313" y="32131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468313" y="3284538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f = ?</a:t>
            </a:r>
          </a:p>
        </p:txBody>
      </p:sp>
      <p:graphicFrame>
        <p:nvGraphicFramePr>
          <p:cNvPr id="25639" name="Object 39"/>
          <p:cNvGraphicFramePr>
            <a:graphicFrameLocks noChangeAspect="1"/>
          </p:cNvGraphicFramePr>
          <p:nvPr/>
        </p:nvGraphicFramePr>
        <p:xfrm>
          <a:off x="468313" y="3860800"/>
          <a:ext cx="11509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3" imgW="622080" imgH="419040" progId="Equation.3">
                  <p:embed/>
                </p:oleObj>
              </mc:Choice>
              <mc:Fallback>
                <p:oleObj name="Equation" r:id="rId3" imgW="6220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60800"/>
                        <a:ext cx="115093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0" name="Object 40"/>
          <p:cNvGraphicFramePr>
            <a:graphicFrameLocks noChangeAspect="1"/>
          </p:cNvGraphicFramePr>
          <p:nvPr/>
        </p:nvGraphicFramePr>
        <p:xfrm>
          <a:off x="250825" y="4724400"/>
          <a:ext cx="13668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5" imgW="825480" imgH="419040" progId="Equation.3">
                  <p:embed/>
                </p:oleObj>
              </mc:Choice>
              <mc:Fallback>
                <p:oleObj name="Equation" r:id="rId5" imgW="8254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24400"/>
                        <a:ext cx="136683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323850" y="55895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x’ =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x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2339975" y="5013325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x – x = </a:t>
            </a:r>
            <a:r>
              <a:rPr lang="hr-HR" sz="2400">
                <a:latin typeface="Times New Roman" pitchFamily="18" charset="0"/>
              </a:rPr>
              <a:t>60 cm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2268538" y="5445125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 x = </a:t>
            </a:r>
            <a:r>
              <a:rPr lang="hr-HR" sz="2400">
                <a:latin typeface="Times New Roman" pitchFamily="18" charset="0"/>
              </a:rPr>
              <a:t>60 cm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2339975" y="5876925"/>
            <a:ext cx="168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x’ = </a:t>
            </a:r>
            <a:r>
              <a:rPr lang="hr-HR" sz="2400">
                <a:latin typeface="Times New Roman" pitchFamily="18" charset="0"/>
              </a:rPr>
              <a:t>120 cm</a:t>
            </a:r>
            <a:endParaRPr lang="hr-HR" sz="2400" i="1">
              <a:latin typeface="Times New Roman" pitchFamily="18" charset="0"/>
            </a:endParaRPr>
          </a:p>
        </p:txBody>
      </p:sp>
      <p:graphicFrame>
        <p:nvGraphicFramePr>
          <p:cNvPr id="25645" name="Object 45"/>
          <p:cNvGraphicFramePr>
            <a:graphicFrameLocks noChangeAspect="1"/>
          </p:cNvGraphicFramePr>
          <p:nvPr/>
        </p:nvGraphicFramePr>
        <p:xfrm>
          <a:off x="6732588" y="4221163"/>
          <a:ext cx="15128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7" imgW="850680" imgH="419040" progId="Equation.3">
                  <p:embed/>
                </p:oleObj>
              </mc:Choice>
              <mc:Fallback>
                <p:oleObj name="Equation" r:id="rId7" imgW="8506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21163"/>
                        <a:ext cx="15128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6443663" y="6092825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f = </a:t>
            </a:r>
            <a:r>
              <a:rPr lang="hr-HR" sz="2400">
                <a:latin typeface="Times New Roman" pitchFamily="18" charset="0"/>
              </a:rPr>
              <a:t>40 cm</a:t>
            </a:r>
          </a:p>
        </p:txBody>
      </p:sp>
      <p:graphicFrame>
        <p:nvGraphicFramePr>
          <p:cNvPr id="25651" name="Object 51"/>
          <p:cNvGraphicFramePr>
            <a:graphicFrameLocks noChangeAspect="1"/>
          </p:cNvGraphicFramePr>
          <p:nvPr/>
        </p:nvGraphicFramePr>
        <p:xfrm>
          <a:off x="5508625" y="5084763"/>
          <a:ext cx="1368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9" imgW="660240" imgH="393480" progId="Equation.3">
                  <p:embed/>
                </p:oleObj>
              </mc:Choice>
              <mc:Fallback>
                <p:oleObj name="Equation" r:id="rId9" imgW="660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84763"/>
                        <a:ext cx="13684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52" name="Object 52"/>
          <p:cNvGraphicFramePr>
            <a:graphicFrameLocks noChangeAspect="1"/>
          </p:cNvGraphicFramePr>
          <p:nvPr/>
        </p:nvGraphicFramePr>
        <p:xfrm>
          <a:off x="6877050" y="5157788"/>
          <a:ext cx="1943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11" imgW="1117440" imgH="393480" progId="Equation.3">
                  <p:embed/>
                </p:oleObj>
              </mc:Choice>
              <mc:Fallback>
                <p:oleObj name="Equation" r:id="rId11" imgW="11174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157788"/>
                        <a:ext cx="19431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35" grpId="0"/>
      <p:bldP spid="25636" grpId="0"/>
      <p:bldP spid="25637" grpId="0" animBg="1"/>
      <p:bldP spid="25638" grpId="0"/>
      <p:bldP spid="25641" grpId="0"/>
      <p:bldP spid="25642" grpId="0"/>
      <p:bldP spid="25643" grpId="0"/>
      <p:bldP spid="25644" grpId="0"/>
      <p:bldP spid="256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r-HR" dirty="0" smtClean="0"/>
              <a:t>Geometrijska optika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329642" cy="484030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r-HR" sz="2400" dirty="0" smtClean="0"/>
              <a:t>Temelji se na četiri osnovna geometrijska zakona:</a:t>
            </a:r>
          </a:p>
          <a:p>
            <a:pPr algn="just">
              <a:buNone/>
            </a:pPr>
            <a:endParaRPr lang="hr-H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hr-HR" sz="2400" b="1" dirty="0" smtClean="0"/>
              <a:t>Zakon pravocrtnog širenja svjetlosti: </a:t>
            </a:r>
            <a:r>
              <a:rPr lang="hr-HR" sz="2400" dirty="0" smtClean="0"/>
              <a:t>svjetlost se u homogenom sredstvu širi pravocrtno u obliku snopova svjetlosnih zraka</a:t>
            </a:r>
          </a:p>
          <a:p>
            <a:pPr marL="457200" indent="-457200" algn="just">
              <a:buFont typeface="+mj-lt"/>
              <a:buAutoNum type="arabicPeriod"/>
            </a:pPr>
            <a:endParaRPr lang="hr-H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hr-HR" sz="2400" b="1" dirty="0" smtClean="0"/>
              <a:t>Zakon neovisnosti snopova svjetlosti: </a:t>
            </a:r>
            <a:r>
              <a:rPr lang="hr-HR" sz="2400" dirty="0" smtClean="0"/>
              <a:t>ako se dva svjetlosna snopa presijecaju, svaki se od njih širi kao da onaj drugi ne postoji</a:t>
            </a:r>
          </a:p>
          <a:p>
            <a:pPr marL="457200" indent="-457200" algn="just">
              <a:buFont typeface="+mj-lt"/>
              <a:buAutoNum type="arabicPeriod"/>
            </a:pPr>
            <a:endParaRPr lang="hr-H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hr-HR" sz="2400" b="1" dirty="0" smtClean="0"/>
              <a:t>Zakon refleksije ili odbijanja</a:t>
            </a:r>
            <a:r>
              <a:rPr lang="hr-HR" sz="2400" dirty="0" smtClean="0"/>
              <a:t>:  svjetlost se odbija od površine tijela na koje upada</a:t>
            </a:r>
          </a:p>
          <a:p>
            <a:pPr marL="457200" indent="-457200" algn="just">
              <a:buFont typeface="+mj-lt"/>
              <a:buAutoNum type="arabicPeriod"/>
            </a:pPr>
            <a:endParaRPr lang="hr-H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hr-HR" sz="2400" b="1" dirty="0" smtClean="0"/>
              <a:t>Zakon loma svjetlosti: </a:t>
            </a:r>
            <a:r>
              <a:rPr lang="hr-HR" sz="2400" dirty="0" smtClean="0"/>
              <a:t>svjetlost se </a:t>
            </a:r>
            <a:r>
              <a:rPr lang="hr-HR" sz="2400" dirty="0"/>
              <a:t>na granici dvaju različitih </a:t>
            </a:r>
            <a:r>
              <a:rPr lang="hr-HR" sz="2400" dirty="0" smtClean="0"/>
              <a:t>sredstava </a:t>
            </a:r>
            <a:r>
              <a:rPr lang="hr-HR" sz="2400" dirty="0"/>
              <a:t>lomi </a:t>
            </a:r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Lom (refrakcija) svjetlosti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hr-HR" dirty="0" smtClean="0"/>
              <a:t>Kada svjetlosna zraka putuje kroz optičko sredstvo (prozirnu tvar) i dolazi na granicu s drugim optičkim sredstvom dio svjetlosti se odbija, a dio se lomi (mijenja smjer kretanja).</a:t>
            </a:r>
            <a:endParaRPr lang="hr-H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8096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828675" y="1917700"/>
            <a:ext cx="1873250" cy="12255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Lom (refrakcija) svjetlosti</a:t>
            </a:r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28675" y="3141663"/>
            <a:ext cx="1873250" cy="93662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28675" y="2422525"/>
            <a:ext cx="936625" cy="719138"/>
            <a:chOff x="431" y="1843"/>
            <a:chExt cx="590" cy="453"/>
          </a:xfrm>
        </p:grpSpPr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431" y="1843"/>
              <a:ext cx="590" cy="45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31" y="1843"/>
              <a:ext cx="409" cy="31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63713" y="2349500"/>
            <a:ext cx="0" cy="1725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65300" y="3141663"/>
            <a:ext cx="431800" cy="9366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0" name="Arc 12"/>
          <p:cNvSpPr>
            <a:spLocks/>
          </p:cNvSpPr>
          <p:nvPr/>
        </p:nvSpPr>
        <p:spPr bwMode="auto">
          <a:xfrm>
            <a:off x="1249363" y="2493963"/>
            <a:ext cx="515937" cy="647700"/>
          </a:xfrm>
          <a:custGeom>
            <a:avLst/>
            <a:gdLst>
              <a:gd name="G0" fmla="+- 17235 0 0"/>
              <a:gd name="G1" fmla="+- 21600 0 0"/>
              <a:gd name="G2" fmla="+- 21600 0 0"/>
              <a:gd name="T0" fmla="*/ 0 w 17235"/>
              <a:gd name="T1" fmla="*/ 8580 h 21600"/>
              <a:gd name="T2" fmla="*/ 17216 w 17235"/>
              <a:gd name="T3" fmla="*/ 0 h 21600"/>
              <a:gd name="T4" fmla="*/ 17235 w 172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35" h="21600" fill="none" extrusionOk="0">
                <a:moveTo>
                  <a:pt x="0" y="8580"/>
                </a:moveTo>
                <a:cubicBezTo>
                  <a:pt x="4078" y="3181"/>
                  <a:pt x="10450" y="5"/>
                  <a:pt x="17216" y="0"/>
                </a:cubicBezTo>
              </a:path>
              <a:path w="17235" h="21600" stroke="0" extrusionOk="0">
                <a:moveTo>
                  <a:pt x="0" y="8580"/>
                </a:moveTo>
                <a:cubicBezTo>
                  <a:pt x="4078" y="3181"/>
                  <a:pt x="10450" y="5"/>
                  <a:pt x="17216" y="0"/>
                </a:cubicBezTo>
                <a:lnTo>
                  <a:pt x="1723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61" name="Arc 13"/>
          <p:cNvSpPr>
            <a:spLocks/>
          </p:cNvSpPr>
          <p:nvPr/>
        </p:nvSpPr>
        <p:spPr bwMode="auto">
          <a:xfrm>
            <a:off x="1757363" y="3213100"/>
            <a:ext cx="369887" cy="792163"/>
          </a:xfrm>
          <a:custGeom>
            <a:avLst/>
            <a:gdLst>
              <a:gd name="G0" fmla="+- 219 0 0"/>
              <a:gd name="G1" fmla="+- 0 0 0"/>
              <a:gd name="G2" fmla="+- 21600 0 0"/>
              <a:gd name="T0" fmla="*/ 10088 w 10088"/>
              <a:gd name="T1" fmla="*/ 19213 h 21600"/>
              <a:gd name="T2" fmla="*/ 0 w 10088"/>
              <a:gd name="T3" fmla="*/ 21599 h 21600"/>
              <a:gd name="T4" fmla="*/ 219 w 100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8" h="21600" fill="none" extrusionOk="0">
                <a:moveTo>
                  <a:pt x="10088" y="19213"/>
                </a:moveTo>
                <a:cubicBezTo>
                  <a:pt x="7034" y="20781"/>
                  <a:pt x="3651" y="21599"/>
                  <a:pt x="219" y="21600"/>
                </a:cubicBezTo>
                <a:cubicBezTo>
                  <a:pt x="145" y="21600"/>
                  <a:pt x="72" y="21599"/>
                  <a:pt x="0" y="21598"/>
                </a:cubicBezTo>
              </a:path>
              <a:path w="10088" h="21600" stroke="0" extrusionOk="0">
                <a:moveTo>
                  <a:pt x="10088" y="19213"/>
                </a:moveTo>
                <a:cubicBezTo>
                  <a:pt x="7034" y="20781"/>
                  <a:pt x="3651" y="21599"/>
                  <a:pt x="219" y="21600"/>
                </a:cubicBezTo>
                <a:cubicBezTo>
                  <a:pt x="145" y="21600"/>
                  <a:pt x="72" y="21599"/>
                  <a:pt x="0" y="21598"/>
                </a:cubicBezTo>
                <a:lnTo>
                  <a:pt x="21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117600" y="1917700"/>
            <a:ext cx="119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vakuum</a:t>
            </a:r>
            <a:r>
              <a:rPr lang="hr-HR"/>
              <a:t> 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628900" y="2852738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 smtClean="0">
                <a:latin typeface="Times New Roman" pitchFamily="18" charset="0"/>
              </a:rPr>
              <a:t>dioptar</a:t>
            </a:r>
            <a:endParaRPr lang="hr-HR" dirty="0">
              <a:latin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403350" y="2565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692275" y="350202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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4356100" y="1963738"/>
          <a:ext cx="11525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622030" imgH="418918" progId="Equation.3">
                  <p:embed/>
                </p:oleObj>
              </mc:Choice>
              <mc:Fallback>
                <p:oleObj name="Equation" r:id="rId3" imgW="622030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63738"/>
                        <a:ext cx="1152525" cy="781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580063" y="2422525"/>
            <a:ext cx="3408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apsolutni indeks loma ili</a:t>
            </a:r>
          </a:p>
          <a:p>
            <a:r>
              <a:rPr lang="hr-HR"/>
              <a:t> </a:t>
            </a:r>
            <a:r>
              <a:rPr lang="hr-HR" sz="2400"/>
              <a:t>indeks loma</a:t>
            </a:r>
          </a:p>
        </p:txBody>
      </p:sp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4500563" y="2925763"/>
          <a:ext cx="8429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5" imgW="380835" imgH="393529" progId="Equation.3">
                  <p:embed/>
                </p:oleObj>
              </mc:Choice>
              <mc:Fallback>
                <p:oleObj name="Equation" r:id="rId5" imgW="38083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25763"/>
                        <a:ext cx="842962" cy="863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900113" y="443865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sym typeface="Symbol" pitchFamily="18" charset="2"/>
              </a:rPr>
              <a:t> - </a:t>
            </a:r>
            <a:r>
              <a:rPr lang="hr-HR" sz="2400" dirty="0">
                <a:sym typeface="Symbol" pitchFamily="18" charset="2"/>
              </a:rPr>
              <a:t>kut upadanja</a:t>
            </a:r>
            <a:endParaRPr lang="hr-HR" sz="2400" i="1" dirty="0">
              <a:sym typeface="Symbol" pitchFamily="18" charset="2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900113" y="4941888"/>
            <a:ext cx="177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sym typeface="Symbol" pitchFamily="18" charset="2"/>
              </a:rPr>
              <a:t> - </a:t>
            </a:r>
            <a:r>
              <a:rPr lang="hr-HR" sz="2400" dirty="0">
                <a:sym typeface="Symbol" pitchFamily="18" charset="2"/>
              </a:rPr>
              <a:t>kut loma</a:t>
            </a:r>
            <a:endParaRPr lang="hr-HR" sz="2400" i="1" dirty="0">
              <a:sym typeface="Symbol" pitchFamily="18" charset="2"/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4067175" y="3894138"/>
            <a:ext cx="414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c</a:t>
            </a:r>
            <a:r>
              <a:rPr lang="hr-HR" sz="2400" i="1">
                <a:sym typeface="Symbol" pitchFamily="18" charset="2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8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r>
              <a:rPr lang="hr-HR" sz="2400" i="1">
                <a:sym typeface="Symbol" pitchFamily="18" charset="2"/>
              </a:rPr>
              <a:t> </a:t>
            </a:r>
            <a:r>
              <a:rPr lang="hr-HR" sz="2400">
                <a:sym typeface="Symbol" pitchFamily="18" charset="2"/>
              </a:rPr>
              <a:t>brzina svjetlosti</a:t>
            </a:r>
          </a:p>
          <a:p>
            <a:r>
              <a:rPr lang="hr-HR" sz="2400">
                <a:sym typeface="Symbol" pitchFamily="18" charset="2"/>
              </a:rPr>
              <a:t>                        u vakuumu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85720" y="5643578"/>
            <a:ext cx="5495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 smtClean="0">
                <a:latin typeface="Times New Roman" pitchFamily="18" charset="0"/>
              </a:rPr>
              <a:t>Dioptar – </a:t>
            </a:r>
            <a:r>
              <a:rPr lang="hr-HR" sz="2400" dirty="0" smtClean="0">
                <a:latin typeface="Times New Roman" pitchFamily="18" charset="0"/>
              </a:rPr>
              <a:t>granica dvaju optičkih sredstava</a:t>
            </a:r>
            <a:endParaRPr lang="hr-HR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52" grpId="0"/>
      <p:bldP spid="2055" grpId="0" animBg="1"/>
      <p:bldP spid="2058" grpId="0" animBg="1"/>
      <p:bldP spid="2059" grpId="0" animBg="1"/>
      <p:bldP spid="2060" grpId="0" animBg="1"/>
      <p:bldP spid="2061" grpId="0" animBg="1"/>
      <p:bldP spid="2063" grpId="0"/>
      <p:bldP spid="2064" grpId="0"/>
      <p:bldP spid="2065" grpId="0"/>
      <p:bldP spid="2066" grpId="0"/>
      <p:bldP spid="2069" grpId="0"/>
      <p:bldP spid="2091" grpId="0"/>
      <p:bldP spid="2092" grpId="0"/>
      <p:bldP spid="209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8313" y="908050"/>
            <a:ext cx="1873250" cy="1944688"/>
            <a:chOff x="295" y="572"/>
            <a:chExt cx="1180" cy="1225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95" y="572"/>
              <a:ext cx="1180" cy="6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295" y="1207"/>
              <a:ext cx="1180" cy="59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95" y="754"/>
              <a:ext cx="590" cy="45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295" y="754"/>
              <a:ext cx="409" cy="31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885" y="709"/>
              <a:ext cx="0" cy="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885" y="1207"/>
              <a:ext cx="272" cy="5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6" name="Arc 10"/>
            <p:cNvSpPr>
              <a:spLocks/>
            </p:cNvSpPr>
            <p:nvPr/>
          </p:nvSpPr>
          <p:spPr bwMode="auto">
            <a:xfrm>
              <a:off x="560" y="799"/>
              <a:ext cx="325" cy="408"/>
            </a:xfrm>
            <a:custGeom>
              <a:avLst/>
              <a:gdLst>
                <a:gd name="G0" fmla="+- 17235 0 0"/>
                <a:gd name="G1" fmla="+- 21600 0 0"/>
                <a:gd name="G2" fmla="+- 21600 0 0"/>
                <a:gd name="T0" fmla="*/ 0 w 17235"/>
                <a:gd name="T1" fmla="*/ 8580 h 21600"/>
                <a:gd name="T2" fmla="*/ 17216 w 17235"/>
                <a:gd name="T3" fmla="*/ 0 h 21600"/>
                <a:gd name="T4" fmla="*/ 17235 w 172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35" h="21600" fill="none" extrusionOk="0">
                  <a:moveTo>
                    <a:pt x="0" y="8580"/>
                  </a:moveTo>
                  <a:cubicBezTo>
                    <a:pt x="4078" y="3181"/>
                    <a:pt x="10450" y="5"/>
                    <a:pt x="17216" y="0"/>
                  </a:cubicBezTo>
                </a:path>
                <a:path w="17235" h="21600" stroke="0" extrusionOk="0">
                  <a:moveTo>
                    <a:pt x="0" y="8580"/>
                  </a:moveTo>
                  <a:cubicBezTo>
                    <a:pt x="4078" y="3181"/>
                    <a:pt x="10450" y="5"/>
                    <a:pt x="17216" y="0"/>
                  </a:cubicBezTo>
                  <a:lnTo>
                    <a:pt x="172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07" name="Arc 11"/>
            <p:cNvSpPr>
              <a:spLocks/>
            </p:cNvSpPr>
            <p:nvPr/>
          </p:nvSpPr>
          <p:spPr bwMode="auto">
            <a:xfrm>
              <a:off x="880" y="1252"/>
              <a:ext cx="233" cy="499"/>
            </a:xfrm>
            <a:custGeom>
              <a:avLst/>
              <a:gdLst>
                <a:gd name="G0" fmla="+- 219 0 0"/>
                <a:gd name="G1" fmla="+- 0 0 0"/>
                <a:gd name="G2" fmla="+- 21600 0 0"/>
                <a:gd name="T0" fmla="*/ 10088 w 10088"/>
                <a:gd name="T1" fmla="*/ 19213 h 21600"/>
                <a:gd name="T2" fmla="*/ 0 w 10088"/>
                <a:gd name="T3" fmla="*/ 21599 h 21600"/>
                <a:gd name="T4" fmla="*/ 219 w 1008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8" h="21600" fill="none" extrusionOk="0">
                  <a:moveTo>
                    <a:pt x="10088" y="19213"/>
                  </a:moveTo>
                  <a:cubicBezTo>
                    <a:pt x="7034" y="20781"/>
                    <a:pt x="3651" y="21599"/>
                    <a:pt x="219" y="21600"/>
                  </a:cubicBezTo>
                  <a:cubicBezTo>
                    <a:pt x="145" y="21600"/>
                    <a:pt x="72" y="21599"/>
                    <a:pt x="0" y="21598"/>
                  </a:cubicBezTo>
                </a:path>
                <a:path w="10088" h="21600" stroke="0" extrusionOk="0">
                  <a:moveTo>
                    <a:pt x="10088" y="19213"/>
                  </a:moveTo>
                  <a:cubicBezTo>
                    <a:pt x="7034" y="20781"/>
                    <a:pt x="3651" y="21599"/>
                    <a:pt x="219" y="21600"/>
                  </a:cubicBezTo>
                  <a:cubicBezTo>
                    <a:pt x="145" y="21600"/>
                    <a:pt x="72" y="21599"/>
                    <a:pt x="0" y="21598"/>
                  </a:cubicBezTo>
                  <a:lnTo>
                    <a:pt x="2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658" y="79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r-HR" sz="2400" i="1">
                  <a:sym typeface="Symbol" pitchFamily="18" charset="2"/>
                </a:rPr>
                <a:t></a:t>
              </a: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840" y="1479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r-HR" sz="2400" i="1">
                  <a:sym typeface="Symbol" pitchFamily="18" charset="2"/>
                </a:rPr>
                <a:t></a:t>
              </a:r>
            </a:p>
          </p:txBody>
        </p:sp>
      </p:grp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2700338" y="990600"/>
          <a:ext cx="17986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3" imgW="1028254" imgH="431613" progId="Equation.3">
                  <p:embed/>
                </p:oleObj>
              </mc:Choice>
              <mc:Fallback>
                <p:oleObj name="Equation" r:id="rId3" imgW="1028254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990600"/>
                        <a:ext cx="1798637" cy="750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643438" y="1050925"/>
            <a:ext cx="398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relativni indeks loma drugog</a:t>
            </a:r>
          </a:p>
          <a:p>
            <a:r>
              <a:rPr lang="hr-HR" sz="2400"/>
              <a:t>sredstva prema prvom 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806950" y="4005263"/>
            <a:ext cx="379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relativni indeks loma prvog</a:t>
            </a:r>
          </a:p>
          <a:p>
            <a:r>
              <a:rPr lang="hr-HR" sz="2400"/>
              <a:t>sredstva prema drugom 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692275" y="9810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39750" y="22050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4787900" y="2133600"/>
          <a:ext cx="10588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5" imgW="533160" imgH="431640" progId="Equation.3">
                  <p:embed/>
                </p:oleObj>
              </mc:Choice>
              <mc:Fallback>
                <p:oleObj name="Equation" r:id="rId5" imgW="5331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133600"/>
                        <a:ext cx="1058863" cy="855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2843213" y="2276475"/>
          <a:ext cx="10080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7" imgW="533160" imgH="431640" progId="Equation.3">
                  <p:embed/>
                </p:oleObj>
              </mc:Choice>
              <mc:Fallback>
                <p:oleObj name="Equation" r:id="rId7" imgW="5331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10080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3851275" y="1916113"/>
          <a:ext cx="63976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9" imgW="355320" imgH="838080" progId="Equation.3">
                  <p:embed/>
                </p:oleObj>
              </mc:Choice>
              <mc:Fallback>
                <p:oleObj name="Equation" r:id="rId9" imgW="35532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16113"/>
                        <a:ext cx="639763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684213" y="4005263"/>
          <a:ext cx="12239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11" imgW="698400" imgH="393480" progId="Equation.3">
                  <p:embed/>
                </p:oleObj>
              </mc:Choice>
              <mc:Fallback>
                <p:oleObj name="Equation" r:id="rId11" imgW="698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1223962" cy="6905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1908175" y="3933825"/>
          <a:ext cx="63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13" imgW="317160" imgH="431640" progId="Equation.3">
                  <p:embed/>
                </p:oleObj>
              </mc:Choice>
              <mc:Fallback>
                <p:oleObj name="Equation" r:id="rId13" imgW="317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933825"/>
                        <a:ext cx="635000" cy="863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2484438" y="3933825"/>
          <a:ext cx="66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15" imgW="330120" imgH="431640" progId="Equation.3">
                  <p:embed/>
                </p:oleObj>
              </mc:Choice>
              <mc:Fallback>
                <p:oleObj name="Equation" r:id="rId15" imgW="330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933825"/>
                        <a:ext cx="660400" cy="863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3132138" y="3933825"/>
          <a:ext cx="736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17" imgW="368280" imgH="431640" progId="Equation.3">
                  <p:embed/>
                </p:oleObj>
              </mc:Choice>
              <mc:Fallback>
                <p:oleObj name="Equation" r:id="rId17" imgW="368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933825"/>
                        <a:ext cx="736600" cy="863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82594"/>
          </a:xfrm>
        </p:spPr>
        <p:txBody>
          <a:bodyPr/>
          <a:lstStyle/>
          <a:p>
            <a:r>
              <a:rPr lang="hr-HR" dirty="0" smtClean="0"/>
              <a:t>Zakon loma ili Snelliusov zakon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9" grpId="0"/>
      <p:bldP spid="4121" grpId="0"/>
      <p:bldP spid="41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87450" y="404813"/>
            <a:ext cx="601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Potpuno odbijanje (totalna refleksija)</a:t>
            </a:r>
            <a:r>
              <a:rPr lang="hr-HR"/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16013" y="1484313"/>
            <a:ext cx="6913562" cy="10096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16013" y="2492375"/>
            <a:ext cx="6913562" cy="1152525"/>
          </a:xfrm>
          <a:prstGeom prst="rect">
            <a:avLst/>
          </a:prstGeom>
          <a:solidFill>
            <a:srgbClr val="3399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76375" y="2492375"/>
            <a:ext cx="792163" cy="936625"/>
            <a:chOff x="930" y="1570"/>
            <a:chExt cx="499" cy="590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930" y="1570"/>
              <a:ext cx="499" cy="5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930" y="1888"/>
              <a:ext cx="227" cy="27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268538" y="17002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268538" y="2132013"/>
            <a:ext cx="936625" cy="3603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31" name="Arc 11"/>
          <p:cNvSpPr>
            <a:spLocks/>
          </p:cNvSpPr>
          <p:nvPr/>
        </p:nvSpPr>
        <p:spPr bwMode="auto">
          <a:xfrm>
            <a:off x="2270125" y="1844675"/>
            <a:ext cx="600075" cy="6477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206 w 20040"/>
              <a:gd name="T1" fmla="*/ 0 h 21599"/>
              <a:gd name="T2" fmla="*/ 20040 w 20040"/>
              <a:gd name="T3" fmla="*/ 13538 h 21599"/>
              <a:gd name="T4" fmla="*/ 0 w 2004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40" h="21599" fill="none" extrusionOk="0">
                <a:moveTo>
                  <a:pt x="206" y="-1"/>
                </a:moveTo>
                <a:cubicBezTo>
                  <a:pt x="8947" y="83"/>
                  <a:pt x="16777" y="5427"/>
                  <a:pt x="20039" y="13538"/>
                </a:cubicBezTo>
              </a:path>
              <a:path w="20040" h="21599" stroke="0" extrusionOk="0">
                <a:moveTo>
                  <a:pt x="206" y="-1"/>
                </a:moveTo>
                <a:cubicBezTo>
                  <a:pt x="8947" y="83"/>
                  <a:pt x="16777" y="5427"/>
                  <a:pt x="20039" y="13538"/>
                </a:cubicBez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908175" y="2565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339975" y="191611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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189038" y="17002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189038" y="24923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37" name="Arc 17"/>
          <p:cNvSpPr>
            <a:spLocks/>
          </p:cNvSpPr>
          <p:nvPr/>
        </p:nvSpPr>
        <p:spPr bwMode="auto">
          <a:xfrm>
            <a:off x="396875" y="3429000"/>
            <a:ext cx="1079500" cy="220663"/>
          </a:xfrm>
          <a:custGeom>
            <a:avLst/>
            <a:gdLst>
              <a:gd name="G0" fmla="+- 0 0 0"/>
              <a:gd name="G1" fmla="+- 13336 0 0"/>
              <a:gd name="G2" fmla="+- 21600 0 0"/>
              <a:gd name="T0" fmla="*/ 16992 w 17128"/>
              <a:gd name="T1" fmla="*/ 0 h 13336"/>
              <a:gd name="T2" fmla="*/ 17128 w 17128"/>
              <a:gd name="T3" fmla="*/ 176 h 13336"/>
              <a:gd name="T4" fmla="*/ 0 w 17128"/>
              <a:gd name="T5" fmla="*/ 13336 h 1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28" h="13336" fill="none" extrusionOk="0">
                <a:moveTo>
                  <a:pt x="16991" y="0"/>
                </a:moveTo>
                <a:cubicBezTo>
                  <a:pt x="17037" y="58"/>
                  <a:pt x="17082" y="117"/>
                  <a:pt x="17128" y="175"/>
                </a:cubicBezTo>
              </a:path>
              <a:path w="17128" h="13336" stroke="0" extrusionOk="0">
                <a:moveTo>
                  <a:pt x="16991" y="0"/>
                </a:moveTo>
                <a:cubicBezTo>
                  <a:pt x="17037" y="58"/>
                  <a:pt x="17082" y="117"/>
                  <a:pt x="17128" y="175"/>
                </a:cubicBezTo>
                <a:lnTo>
                  <a:pt x="0" y="13336"/>
                </a:lnTo>
                <a:close/>
              </a:path>
            </a:pathLst>
          </a:custGeom>
          <a:noFill/>
          <a:ln w="9525">
            <a:solidFill>
              <a:srgbClr val="FF0066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38" name="Arc 18"/>
          <p:cNvSpPr>
            <a:spLocks/>
          </p:cNvSpPr>
          <p:nvPr/>
        </p:nvSpPr>
        <p:spPr bwMode="auto">
          <a:xfrm>
            <a:off x="1935163" y="2497138"/>
            <a:ext cx="319087" cy="504825"/>
          </a:xfrm>
          <a:custGeom>
            <a:avLst/>
            <a:gdLst>
              <a:gd name="G0" fmla="+- 12243 0 0"/>
              <a:gd name="G1" fmla="+- 0 0 0"/>
              <a:gd name="G2" fmla="+- 21600 0 0"/>
              <a:gd name="T0" fmla="*/ 12770 w 12770"/>
              <a:gd name="T1" fmla="*/ 21594 h 21600"/>
              <a:gd name="T2" fmla="*/ 0 w 12770"/>
              <a:gd name="T3" fmla="*/ 17795 h 21600"/>
              <a:gd name="T4" fmla="*/ 12243 w 1277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70" h="21600" fill="none" extrusionOk="0">
                <a:moveTo>
                  <a:pt x="12769" y="21593"/>
                </a:moveTo>
                <a:cubicBezTo>
                  <a:pt x="12594" y="21597"/>
                  <a:pt x="12418" y="21599"/>
                  <a:pt x="12243" y="21600"/>
                </a:cubicBezTo>
                <a:cubicBezTo>
                  <a:pt x="7870" y="21600"/>
                  <a:pt x="3601" y="20273"/>
                  <a:pt x="-1" y="17795"/>
                </a:cubicBezTo>
              </a:path>
              <a:path w="12770" h="21600" stroke="0" extrusionOk="0">
                <a:moveTo>
                  <a:pt x="12769" y="21593"/>
                </a:moveTo>
                <a:cubicBezTo>
                  <a:pt x="12594" y="21597"/>
                  <a:pt x="12418" y="21599"/>
                  <a:pt x="12243" y="21600"/>
                </a:cubicBezTo>
                <a:cubicBezTo>
                  <a:pt x="7870" y="21600"/>
                  <a:pt x="3601" y="20273"/>
                  <a:pt x="-1" y="17795"/>
                </a:cubicBezTo>
                <a:lnTo>
                  <a:pt x="1224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476375" y="2492375"/>
            <a:ext cx="2447925" cy="936625"/>
            <a:chOff x="930" y="1570"/>
            <a:chExt cx="1542" cy="590"/>
          </a:xfrm>
        </p:grpSpPr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930" y="1570"/>
              <a:ext cx="1542" cy="5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V="1">
              <a:off x="930" y="1842"/>
              <a:ext cx="817" cy="31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3924300" y="17002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V="1">
            <a:off x="3924300" y="2492375"/>
            <a:ext cx="79216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6300788" y="170021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476375" y="2492375"/>
            <a:ext cx="4824413" cy="936625"/>
            <a:chOff x="930" y="1570"/>
            <a:chExt cx="3039" cy="590"/>
          </a:xfrm>
        </p:grpSpPr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930" y="1570"/>
              <a:ext cx="3039" cy="5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 flipV="1">
              <a:off x="930" y="1752"/>
              <a:ext cx="2132" cy="40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492500" y="2420938"/>
            <a:ext cx="47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g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48" name="Arc 28"/>
          <p:cNvSpPr>
            <a:spLocks/>
          </p:cNvSpPr>
          <p:nvPr/>
        </p:nvSpPr>
        <p:spPr bwMode="auto">
          <a:xfrm>
            <a:off x="3478213" y="2492375"/>
            <a:ext cx="428625" cy="431800"/>
          </a:xfrm>
          <a:custGeom>
            <a:avLst/>
            <a:gdLst>
              <a:gd name="G0" fmla="+- 19651 0 0"/>
              <a:gd name="G1" fmla="+- 0 0 0"/>
              <a:gd name="G2" fmla="+- 21600 0 0"/>
              <a:gd name="T0" fmla="*/ 21500 w 21500"/>
              <a:gd name="T1" fmla="*/ 21521 h 21600"/>
              <a:gd name="T2" fmla="*/ 0 w 21500"/>
              <a:gd name="T3" fmla="*/ 8967 h 21600"/>
              <a:gd name="T4" fmla="*/ 19651 w 215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" h="21600" fill="none" extrusionOk="0">
                <a:moveTo>
                  <a:pt x="21499" y="21520"/>
                </a:moveTo>
                <a:cubicBezTo>
                  <a:pt x="20885" y="21573"/>
                  <a:pt x="20268" y="21599"/>
                  <a:pt x="19651" y="21600"/>
                </a:cubicBezTo>
                <a:cubicBezTo>
                  <a:pt x="11192" y="21600"/>
                  <a:pt x="3511" y="16662"/>
                  <a:pt x="0" y="8966"/>
                </a:cubicBezTo>
              </a:path>
              <a:path w="21500" h="21600" stroke="0" extrusionOk="0">
                <a:moveTo>
                  <a:pt x="21499" y="21520"/>
                </a:moveTo>
                <a:cubicBezTo>
                  <a:pt x="20885" y="21573"/>
                  <a:pt x="20268" y="21599"/>
                  <a:pt x="19651" y="21600"/>
                </a:cubicBezTo>
                <a:cubicBezTo>
                  <a:pt x="11192" y="21600"/>
                  <a:pt x="3511" y="16662"/>
                  <a:pt x="0" y="8966"/>
                </a:cubicBezTo>
                <a:lnTo>
                  <a:pt x="1965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6300788" y="2492375"/>
            <a:ext cx="1584325" cy="2889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924300" y="2276475"/>
            <a:ext cx="215900" cy="215900"/>
            <a:chOff x="2472" y="1434"/>
            <a:chExt cx="136" cy="136"/>
          </a:xfrm>
        </p:grpSpPr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>
              <a:off x="2472" y="143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2608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154" name="Arc 34"/>
          <p:cNvSpPr>
            <a:spLocks/>
          </p:cNvSpPr>
          <p:nvPr/>
        </p:nvSpPr>
        <p:spPr bwMode="auto">
          <a:xfrm>
            <a:off x="5740400" y="2492375"/>
            <a:ext cx="1125538" cy="576263"/>
          </a:xfrm>
          <a:custGeom>
            <a:avLst/>
            <a:gdLst>
              <a:gd name="G0" fmla="+- 21075 0 0"/>
              <a:gd name="G1" fmla="+- 0 0 0"/>
              <a:gd name="G2" fmla="+- 21600 0 0"/>
              <a:gd name="T0" fmla="*/ 42207 w 42207"/>
              <a:gd name="T1" fmla="*/ 4470 h 21600"/>
              <a:gd name="T2" fmla="*/ 0 w 42207"/>
              <a:gd name="T3" fmla="*/ 4735 h 21600"/>
              <a:gd name="T4" fmla="*/ 21075 w 422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207" h="21600" fill="none" extrusionOk="0">
                <a:moveTo>
                  <a:pt x="42207" y="4470"/>
                </a:moveTo>
                <a:cubicBezTo>
                  <a:pt x="40095" y="14455"/>
                  <a:pt x="31281" y="21599"/>
                  <a:pt x="21075" y="21600"/>
                </a:cubicBezTo>
                <a:cubicBezTo>
                  <a:pt x="10969" y="21600"/>
                  <a:pt x="2215" y="14594"/>
                  <a:pt x="0" y="4734"/>
                </a:cubicBezTo>
              </a:path>
              <a:path w="42207" h="21600" stroke="0" extrusionOk="0">
                <a:moveTo>
                  <a:pt x="42207" y="4470"/>
                </a:moveTo>
                <a:cubicBezTo>
                  <a:pt x="40095" y="14455"/>
                  <a:pt x="31281" y="21599"/>
                  <a:pt x="21075" y="21600"/>
                </a:cubicBezTo>
                <a:cubicBezTo>
                  <a:pt x="10969" y="21600"/>
                  <a:pt x="2215" y="14594"/>
                  <a:pt x="0" y="4734"/>
                </a:cubicBezTo>
                <a:lnTo>
                  <a:pt x="2107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5867400" y="2565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6300788" y="25654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3851275" y="5400675"/>
            <a:ext cx="102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n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4930775" y="5372100"/>
            <a:ext cx="111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n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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65" name="Object 45"/>
          <p:cNvGraphicFramePr>
            <a:graphicFrameLocks noChangeAspect="1"/>
          </p:cNvGraphicFramePr>
          <p:nvPr/>
        </p:nvGraphicFramePr>
        <p:xfrm>
          <a:off x="7072330" y="4929198"/>
          <a:ext cx="12969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3" imgW="647700" imgH="368300" progId="Equation.3">
                  <p:embed/>
                </p:oleObj>
              </mc:Choice>
              <mc:Fallback>
                <p:oleObj name="Equation" r:id="rId3" imgW="6477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929198"/>
                        <a:ext cx="1296988" cy="7254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4714875" y="53721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,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714348" y="4643446"/>
            <a:ext cx="2343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 dirty="0">
                <a:latin typeface="Times New Roman" pitchFamily="18" charset="0"/>
                <a:sym typeface="Symbol" pitchFamily="18" charset="2"/>
              </a:rPr>
              <a:t>g</a:t>
            </a:r>
            <a:r>
              <a:rPr lang="hr-HR" sz="2400" i="1" dirty="0">
                <a:latin typeface="Times New Roman" pitchFamily="18" charset="0"/>
                <a:sym typeface="Symbol" pitchFamily="18" charset="2"/>
              </a:rPr>
              <a:t> – </a:t>
            </a:r>
            <a:r>
              <a:rPr lang="hr-HR" sz="2400" dirty="0">
                <a:sym typeface="Symbol" pitchFamily="18" charset="2"/>
              </a:rPr>
              <a:t>granični kut</a:t>
            </a:r>
          </a:p>
          <a:p>
            <a:r>
              <a:rPr lang="hr-HR" sz="2400" dirty="0">
                <a:sym typeface="Symbol" pitchFamily="18" charset="2"/>
              </a:rPr>
              <a:t>       totalne</a:t>
            </a:r>
          </a:p>
          <a:p>
            <a:r>
              <a:rPr lang="hr-HR" sz="2400" dirty="0">
                <a:sym typeface="Symbol" pitchFamily="18" charset="2"/>
              </a:rPr>
              <a:t>       refleksije</a:t>
            </a:r>
            <a:endParaRPr lang="hr-HR" sz="2400" i="1" dirty="0">
              <a:sym typeface="Symbol" pitchFamily="18" charset="2"/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755650" y="4149725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n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  &gt; n</a:t>
            </a:r>
            <a:r>
              <a:rPr lang="hr-HR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175" name="Object 55"/>
          <p:cNvGraphicFramePr>
            <a:graphicFrameLocks noChangeAspect="1"/>
          </p:cNvGraphicFramePr>
          <p:nvPr/>
        </p:nvGraphicFramePr>
        <p:xfrm>
          <a:off x="3851275" y="4295775"/>
          <a:ext cx="1368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5" imgW="799920" imgH="469800" progId="Equation.3">
                  <p:embed/>
                </p:oleObj>
              </mc:Choice>
              <mc:Fallback>
                <p:oleObj name="Equation" r:id="rId5" imgW="79992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295775"/>
                        <a:ext cx="13684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6" name="Object 56"/>
          <p:cNvGraphicFramePr>
            <a:graphicFrameLocks noChangeAspect="1"/>
          </p:cNvGraphicFramePr>
          <p:nvPr/>
        </p:nvGraphicFramePr>
        <p:xfrm>
          <a:off x="5219700" y="4322763"/>
          <a:ext cx="10080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7" imgW="558720" imgH="444240" progId="Equation.3">
                  <p:embed/>
                </p:oleObj>
              </mc:Choice>
              <mc:Fallback>
                <p:oleObj name="Equation" r:id="rId7" imgW="5587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322763"/>
                        <a:ext cx="100806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7" name="Object 57"/>
          <p:cNvGraphicFramePr>
            <a:graphicFrameLocks noChangeAspect="1"/>
          </p:cNvGraphicFramePr>
          <p:nvPr/>
        </p:nvGraphicFramePr>
        <p:xfrm>
          <a:off x="7000892" y="3929066"/>
          <a:ext cx="13684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9" imgW="736560" imgH="431640" progId="Equation.3">
                  <p:embed/>
                </p:oleObj>
              </mc:Choice>
              <mc:Fallback>
                <p:oleObj name="Equation" r:id="rId9" imgW="7365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3929066"/>
                        <a:ext cx="1368425" cy="8016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14282" y="5842337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Totalna refleksija </a:t>
            </a:r>
            <a:r>
              <a:rPr lang="hr-HR" sz="2000" dirty="0" smtClean="0"/>
              <a:t>– potpuno odbijanje svjetlosti, pojava koja se zbiva kad svjetlosna zraka upada iz optički gušćega sredstva na granicu s optički rjeđim sredstvom. 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  <p:bldP spid="5126" grpId="0" animBg="1"/>
      <p:bldP spid="5129" grpId="0" animBg="1"/>
      <p:bldP spid="5130" grpId="0" animBg="1"/>
      <p:bldP spid="5131" grpId="0" animBg="1"/>
      <p:bldP spid="5133" grpId="0"/>
      <p:bldP spid="5134" grpId="0"/>
      <p:bldP spid="5135" grpId="0"/>
      <p:bldP spid="5136" grpId="0"/>
      <p:bldP spid="5137" grpId="0" animBg="1"/>
      <p:bldP spid="5138" grpId="0" animBg="1"/>
      <p:bldP spid="5142" grpId="0" animBg="1"/>
      <p:bldP spid="5143" grpId="0" animBg="1"/>
      <p:bldP spid="5144" grpId="0" animBg="1"/>
      <p:bldP spid="5147" grpId="0"/>
      <p:bldP spid="5148" grpId="0" animBg="1"/>
      <p:bldP spid="5151" grpId="0" animBg="1"/>
      <p:bldP spid="5154" grpId="0" animBg="1"/>
      <p:bldP spid="5157" grpId="0"/>
      <p:bldP spid="5158" grpId="0"/>
      <p:bldP spid="5163" grpId="0"/>
      <p:bldP spid="5164" grpId="0"/>
      <p:bldP spid="5167" grpId="0"/>
      <p:bldP spid="5173" grpId="0"/>
      <p:bldP spid="51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979613" y="2133600"/>
            <a:ext cx="1800225" cy="1800225"/>
          </a:xfrm>
          <a:prstGeom prst="rtTriangl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44575" y="2925763"/>
            <a:ext cx="1727200" cy="0"/>
            <a:chOff x="658" y="1843"/>
            <a:chExt cx="1088" cy="0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658" y="1843"/>
              <a:ext cx="1088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658" y="1843"/>
              <a:ext cx="408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44575" y="3213100"/>
            <a:ext cx="2016125" cy="0"/>
            <a:chOff x="658" y="2024"/>
            <a:chExt cx="1270" cy="0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658" y="2024"/>
              <a:ext cx="1270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658" y="2024"/>
              <a:ext cx="408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771775" y="2925763"/>
            <a:ext cx="0" cy="16557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060700" y="3213100"/>
            <a:ext cx="0" cy="13684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16013" y="2493963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044575" y="32131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268538" y="40782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132138" y="40782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827088" y="2925763"/>
            <a:ext cx="0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2771775" y="4725988"/>
            <a:ext cx="2889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 rot="13450970">
            <a:off x="6011863" y="2205038"/>
            <a:ext cx="1800225" cy="1800225"/>
          </a:xfrm>
          <a:prstGeom prst="rtTriangl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724525" y="2420938"/>
            <a:ext cx="1798638" cy="0"/>
            <a:chOff x="3606" y="1525"/>
            <a:chExt cx="1133" cy="0"/>
          </a:xfrm>
        </p:grpSpPr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3651" y="1525"/>
              <a:ext cx="1088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3606" y="1525"/>
              <a:ext cx="453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724525" y="2708275"/>
            <a:ext cx="2087563" cy="0"/>
            <a:chOff x="3606" y="1706"/>
            <a:chExt cx="1315" cy="0"/>
          </a:xfrm>
        </p:grpSpPr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3606" y="1706"/>
              <a:ext cx="1315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3606" y="1706"/>
              <a:ext cx="453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795963" y="19891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795963" y="27082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867400" y="3789363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5795963" y="30686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5508625" y="2420938"/>
            <a:ext cx="0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524750" y="2420938"/>
            <a:ext cx="0" cy="1368425"/>
            <a:chOff x="4740" y="1525"/>
            <a:chExt cx="0" cy="862"/>
          </a:xfrm>
        </p:grpSpPr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4740" y="1525"/>
              <a:ext cx="0" cy="45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4740" y="1978"/>
              <a:ext cx="0" cy="409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7812088" y="2708275"/>
            <a:ext cx="0" cy="792163"/>
            <a:chOff x="4921" y="1706"/>
            <a:chExt cx="0" cy="499"/>
          </a:xfrm>
        </p:grpSpPr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4921" y="1706"/>
              <a:ext cx="0" cy="27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4921" y="1978"/>
              <a:ext cx="0" cy="22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724525" y="3500438"/>
            <a:ext cx="208756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724525" y="3789363"/>
            <a:ext cx="18002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5508625" y="3500438"/>
            <a:ext cx="0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6" grpId="0" animBg="1"/>
      <p:bldP spid="6157" grpId="0" animBg="1"/>
      <p:bldP spid="6158" grpId="0"/>
      <p:bldP spid="6159" grpId="0"/>
      <p:bldP spid="6160" grpId="0"/>
      <p:bldP spid="6161" grpId="0"/>
      <p:bldP spid="6162" grpId="0" animBg="1"/>
      <p:bldP spid="6163" grpId="0" animBg="1"/>
      <p:bldP spid="6164" grpId="0" animBg="1"/>
      <p:bldP spid="6171" grpId="0"/>
      <p:bldP spid="6172" grpId="0"/>
      <p:bldP spid="6173" grpId="0"/>
      <p:bldP spid="6174" grpId="0"/>
      <p:bldP spid="6175" grpId="0" animBg="1"/>
      <p:bldP spid="6179" grpId="0" animBg="1"/>
      <p:bldP spid="6180" grpId="0" animBg="1"/>
      <p:bldP spid="61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rc 4"/>
          <p:cNvSpPr>
            <a:spLocks/>
          </p:cNvSpPr>
          <p:nvPr/>
        </p:nvSpPr>
        <p:spPr bwMode="auto">
          <a:xfrm flipH="1">
            <a:off x="334963" y="1412875"/>
            <a:ext cx="3949700" cy="1439863"/>
          </a:xfrm>
          <a:custGeom>
            <a:avLst/>
            <a:gdLst>
              <a:gd name="G0" fmla="+- 21353 0 0"/>
              <a:gd name="G1" fmla="+- 21600 0 0"/>
              <a:gd name="G2" fmla="+- 21600 0 0"/>
              <a:gd name="T0" fmla="*/ 0 w 42822"/>
              <a:gd name="T1" fmla="*/ 18343 h 21600"/>
              <a:gd name="T2" fmla="*/ 42822 w 42822"/>
              <a:gd name="T3" fmla="*/ 19228 h 21600"/>
              <a:gd name="T4" fmla="*/ 21353 w 428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22" h="21600" fill="none" extrusionOk="0">
                <a:moveTo>
                  <a:pt x="-1" y="18342"/>
                </a:moveTo>
                <a:cubicBezTo>
                  <a:pt x="1609" y="7793"/>
                  <a:pt x="10681" y="-1"/>
                  <a:pt x="21353" y="0"/>
                </a:cubicBezTo>
                <a:cubicBezTo>
                  <a:pt x="32364" y="0"/>
                  <a:pt x="41613" y="8283"/>
                  <a:pt x="42822" y="19227"/>
                </a:cubicBezTo>
              </a:path>
              <a:path w="42822" h="21600" stroke="0" extrusionOk="0">
                <a:moveTo>
                  <a:pt x="-1" y="18342"/>
                </a:moveTo>
                <a:cubicBezTo>
                  <a:pt x="1609" y="7793"/>
                  <a:pt x="10681" y="-1"/>
                  <a:pt x="21353" y="0"/>
                </a:cubicBezTo>
                <a:cubicBezTo>
                  <a:pt x="32364" y="0"/>
                  <a:pt x="41613" y="8283"/>
                  <a:pt x="42822" y="19227"/>
                </a:cubicBezTo>
                <a:lnTo>
                  <a:pt x="21353" y="216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173" name="Arc 5"/>
          <p:cNvSpPr>
            <a:spLocks/>
          </p:cNvSpPr>
          <p:nvPr/>
        </p:nvSpPr>
        <p:spPr bwMode="auto">
          <a:xfrm flipH="1">
            <a:off x="695325" y="1844675"/>
            <a:ext cx="3128963" cy="1223963"/>
          </a:xfrm>
          <a:custGeom>
            <a:avLst/>
            <a:gdLst>
              <a:gd name="G0" fmla="+- 20535 0 0"/>
              <a:gd name="G1" fmla="+- 21600 0 0"/>
              <a:gd name="G2" fmla="+- 21600 0 0"/>
              <a:gd name="T0" fmla="*/ 0 w 41373"/>
              <a:gd name="T1" fmla="*/ 14902 h 21600"/>
              <a:gd name="T2" fmla="*/ 41373 w 41373"/>
              <a:gd name="T3" fmla="*/ 15915 h 21600"/>
              <a:gd name="T4" fmla="*/ 20535 w 413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373" h="21600" fill="none" extrusionOk="0">
                <a:moveTo>
                  <a:pt x="-1" y="14901"/>
                </a:moveTo>
                <a:cubicBezTo>
                  <a:pt x="2898" y="6014"/>
                  <a:pt x="11186" y="-1"/>
                  <a:pt x="20535" y="0"/>
                </a:cubicBezTo>
                <a:cubicBezTo>
                  <a:pt x="30274" y="0"/>
                  <a:pt x="38809" y="6518"/>
                  <a:pt x="41373" y="15914"/>
                </a:cubicBezTo>
              </a:path>
              <a:path w="41373" h="21600" stroke="0" extrusionOk="0">
                <a:moveTo>
                  <a:pt x="-1" y="14901"/>
                </a:moveTo>
                <a:cubicBezTo>
                  <a:pt x="2898" y="6014"/>
                  <a:pt x="11186" y="-1"/>
                  <a:pt x="20535" y="0"/>
                </a:cubicBezTo>
                <a:cubicBezTo>
                  <a:pt x="30274" y="0"/>
                  <a:pt x="38809" y="6518"/>
                  <a:pt x="41373" y="15914"/>
                </a:cubicBezTo>
                <a:lnTo>
                  <a:pt x="20535" y="21600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468313" y="2276475"/>
            <a:ext cx="215900" cy="122555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68313" y="1989138"/>
            <a:ext cx="1008062" cy="287337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1476375" y="1412875"/>
            <a:ext cx="647700" cy="5762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124075" y="1412875"/>
            <a:ext cx="792163" cy="5048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916238" y="1917700"/>
            <a:ext cx="1008062" cy="71438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924300" y="1989138"/>
            <a:ext cx="217488" cy="122396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14282" y="214290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hr-HR" sz="2000" b="1" dirty="0" smtClean="0"/>
              <a:t>Svjetlovod (optičko vlakno) </a:t>
            </a:r>
            <a:r>
              <a:rPr lang="hr-HR" sz="2000" dirty="0" smtClean="0"/>
              <a:t>– savitljivo vlakno od prozirnoga materijala, uzduž kojega se nizom uzastopnih totalnih refleksija na unutarnjoj stijenki prenosi svjetlost na željeno mjesto.</a:t>
            </a:r>
            <a:endParaRPr lang="hr-HR" sz="2000" dirty="0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85720" y="3857628"/>
            <a:ext cx="4857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hr-HR" sz="2400" b="1" dirty="0"/>
              <a:t>Optički </a:t>
            </a:r>
            <a:r>
              <a:rPr lang="hr-HR" sz="2400" b="1" dirty="0" smtClean="0"/>
              <a:t>kabeli </a:t>
            </a:r>
            <a:r>
              <a:rPr lang="hr-HR" sz="2400" dirty="0" smtClean="0"/>
              <a:t>– snop optičkih vlakana, služi za prijenos podataka u telekomunikacijama</a:t>
            </a:r>
          </a:p>
          <a:p>
            <a:r>
              <a:rPr lang="hr-HR" sz="2400" b="1" dirty="0" smtClean="0"/>
              <a:t>Endoskop (optički kabel)</a:t>
            </a:r>
            <a:r>
              <a:rPr lang="hr-HR" sz="2400" dirty="0" smtClean="0"/>
              <a:t> – uređaj koji se u medicini koristi za promatranje unutarnjih organa (gastroskop, kolonoskop).</a:t>
            </a:r>
            <a:endParaRPr lang="hr-HR" sz="2400" dirty="0"/>
          </a:p>
        </p:txBody>
      </p:sp>
      <p:pic>
        <p:nvPicPr>
          <p:cNvPr id="49156" name="Picture 4" descr="http://shop.ledco.sk/image/cache/data/hviezdne-nebo/opticke-vlakna-pmma-koncove-vyzarovanie-pmma-hviezdne-nebo-3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3714776" cy="1885249"/>
          </a:xfrm>
          <a:prstGeom prst="rect">
            <a:avLst/>
          </a:prstGeom>
          <a:noFill/>
        </p:spPr>
      </p:pic>
      <p:pic>
        <p:nvPicPr>
          <p:cNvPr id="49160" name="Picture 8" descr="http://www.tierarzt-dielfen.de/img/endos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76628"/>
            <a:ext cx="2536029" cy="338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/>
      <p:bldP spid="71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215370" cy="5902472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hr-HR" b="1" dirty="0" smtClean="0"/>
              <a:t>Zadatak 1</a:t>
            </a:r>
            <a:r>
              <a:rPr lang="hr-HR" dirty="0" smtClean="0"/>
              <a:t>: Svjetlosna zraka upada iz vakuuma na staklo indeksa loma 1,52, pri čemu se djelomično lomi i djelomično reflektira. Ako je kut upadanja 81°, koliki je kut: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hr-HR" dirty="0" smtClean="0"/>
              <a:t>Loma </a:t>
            </a:r>
            <a:r>
              <a:rPr lang="hr-HR" b="1" dirty="0" smtClean="0"/>
              <a:t>(Rj: 40,5°)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hr-HR" dirty="0" smtClean="0"/>
              <a:t>između odbijene i lomljenje zrake </a:t>
            </a:r>
            <a:r>
              <a:rPr lang="hr-HR" b="1" dirty="0" smtClean="0"/>
              <a:t>(Rj: 58,5°)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hr-HR" dirty="0" smtClean="0"/>
              <a:t>između upadne i lomljene zrake </a:t>
            </a:r>
            <a:r>
              <a:rPr lang="hr-HR" b="1" dirty="0" smtClean="0"/>
              <a:t>(Rj: 139,5°)</a:t>
            </a:r>
          </a:p>
          <a:p>
            <a:pPr marL="822960" lvl="1" indent="-457200" algn="just">
              <a:buNone/>
            </a:pPr>
            <a:endParaRPr lang="hr-HR" dirty="0" smtClean="0"/>
          </a:p>
          <a:p>
            <a:pPr marL="457200" indent="-457200" algn="just">
              <a:buFont typeface="Courier New" pitchFamily="49" charset="0"/>
              <a:buChar char="o"/>
            </a:pPr>
            <a:r>
              <a:rPr lang="hr-HR" b="1" dirty="0" smtClean="0"/>
              <a:t>Zadatak 2</a:t>
            </a:r>
            <a:r>
              <a:rPr lang="hr-HR" dirty="0" smtClean="0"/>
              <a:t>: Svjetlost iz vakuuma upada na staklenu ravnu ploču pod kutom upada od 32° i lomi se pod kutom od 21°. Izračunajte: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hr-HR" dirty="0" smtClean="0"/>
              <a:t>brzinu svjetlosti u staklenoj ploči ako je njezin iznos u vakuumu 3·10</a:t>
            </a:r>
            <a:r>
              <a:rPr lang="hr-HR" baseline="30000" dirty="0" smtClean="0"/>
              <a:t>8</a:t>
            </a:r>
            <a:r>
              <a:rPr lang="hr-HR" dirty="0" smtClean="0"/>
              <a:t> m/s  </a:t>
            </a:r>
            <a:r>
              <a:rPr lang="hr-HR" b="1" dirty="0" smtClean="0"/>
              <a:t>(Rj: </a:t>
            </a:r>
            <a:r>
              <a:rPr lang="hr-HR" b="1" i="1" dirty="0" smtClean="0"/>
              <a:t>v</a:t>
            </a:r>
            <a:r>
              <a:rPr lang="hr-HR" b="1" dirty="0" smtClean="0"/>
              <a:t> = 2,8 · 10</a:t>
            </a:r>
            <a:r>
              <a:rPr lang="hr-HR" b="1" baseline="30000" dirty="0" smtClean="0"/>
              <a:t>8</a:t>
            </a:r>
            <a:r>
              <a:rPr lang="hr-HR" b="1" dirty="0" smtClean="0"/>
              <a:t> m/s)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hr-HR" dirty="0" smtClean="0"/>
              <a:t>granični kut totalne refleksije za staklenu ploču </a:t>
            </a:r>
            <a:r>
              <a:rPr lang="hr-HR" b="1" dirty="0" smtClean="0"/>
              <a:t>(Rj: 42,6°)</a:t>
            </a:r>
          </a:p>
          <a:p>
            <a:pPr marL="822960" lvl="1" indent="-457200">
              <a:buFont typeface="+mj-lt"/>
              <a:buAutoNum type="alphaLcParenR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7543800" cy="51274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Planparalelna </a:t>
            </a:r>
            <a:r>
              <a:rPr lang="hr-HR" dirty="0" smtClean="0">
                <a:solidFill>
                  <a:schemeClr val="tx1"/>
                </a:solidFill>
              </a:rPr>
              <a:t>ploča i optička prizma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571472" y="1285860"/>
            <a:ext cx="3757610" cy="128588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planparalelna ploča– </a:t>
            </a:r>
            <a:r>
              <a:rPr lang="hr-HR" b="0" dirty="0" smtClean="0"/>
              <a:t>optičko sredstvo (najčešće staklo) omeđeno dvjema paralelnim ravninama</a:t>
            </a:r>
          </a:p>
          <a:p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3657600" cy="1500198"/>
          </a:xfrm>
        </p:spPr>
        <p:txBody>
          <a:bodyPr/>
          <a:lstStyle/>
          <a:p>
            <a:r>
              <a:rPr lang="hr-HR" dirty="0" smtClean="0"/>
              <a:t>optička prizma – </a:t>
            </a:r>
            <a:r>
              <a:rPr lang="hr-HR" b="0" dirty="0" smtClean="0"/>
              <a:t>optičko sredstvo (najčešće staklo) omeđeno dvama ravnim diptrima koji se sijeku pod nekim kutom</a:t>
            </a:r>
            <a:endParaRPr lang="hr-HR" b="0" dirty="0"/>
          </a:p>
        </p:txBody>
      </p:sp>
      <p:pic>
        <p:nvPicPr>
          <p:cNvPr id="52226" name="Picture 2" descr="p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3652910" cy="2214578"/>
          </a:xfrm>
          <a:prstGeom prst="rect">
            <a:avLst/>
          </a:prstGeom>
          <a:noFill/>
        </p:spPr>
      </p:pic>
      <p:pic>
        <p:nvPicPr>
          <p:cNvPr id="52230" name="Picture 6" descr="http://erpimgs.idealhere.com/ImageFormal/15/b2/07/15b207c7-6d82-465d-9f9c-18d5e7584ebf/heads/D48427AE-C406-49B2-9186-213F3F15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429024" cy="398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63713" y="3862388"/>
            <a:ext cx="2449512" cy="1081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06588" y="3214688"/>
            <a:ext cx="792162" cy="647700"/>
            <a:chOff x="838" y="2342"/>
            <a:chExt cx="499" cy="408"/>
          </a:xfrm>
        </p:grpSpPr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838" y="2342"/>
              <a:ext cx="499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838" y="2342"/>
              <a:ext cx="273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2698750" y="314325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03575" y="4943475"/>
            <a:ext cx="863600" cy="719138"/>
            <a:chOff x="1655" y="3431"/>
            <a:chExt cx="544" cy="453"/>
          </a:xfrm>
        </p:grpSpPr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655" y="3431"/>
              <a:ext cx="544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1655" y="3431"/>
              <a:ext cx="273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1116013" y="38623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1116013" y="49434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258888" y="38623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898525" y="4151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2070" name="Arc 22"/>
          <p:cNvSpPr>
            <a:spLocks/>
          </p:cNvSpPr>
          <p:nvPr/>
        </p:nvSpPr>
        <p:spPr bwMode="auto">
          <a:xfrm>
            <a:off x="2259013" y="3286125"/>
            <a:ext cx="444500" cy="576263"/>
          </a:xfrm>
          <a:custGeom>
            <a:avLst/>
            <a:gdLst>
              <a:gd name="G0" fmla="+- 16617 0 0"/>
              <a:gd name="G1" fmla="+- 21579 0 0"/>
              <a:gd name="G2" fmla="+- 21600 0 0"/>
              <a:gd name="T0" fmla="*/ 0 w 16617"/>
              <a:gd name="T1" fmla="*/ 7779 h 21579"/>
              <a:gd name="T2" fmla="*/ 15669 w 16617"/>
              <a:gd name="T3" fmla="*/ 0 h 21579"/>
              <a:gd name="T4" fmla="*/ 16617 w 16617"/>
              <a:gd name="T5" fmla="*/ 2157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17" h="21579" fill="none" extrusionOk="0">
                <a:moveTo>
                  <a:pt x="0" y="7779"/>
                </a:moveTo>
                <a:cubicBezTo>
                  <a:pt x="3892" y="3092"/>
                  <a:pt x="9582" y="267"/>
                  <a:pt x="15668" y="-1"/>
                </a:cubicBezTo>
              </a:path>
              <a:path w="16617" h="21579" stroke="0" extrusionOk="0">
                <a:moveTo>
                  <a:pt x="0" y="7779"/>
                </a:moveTo>
                <a:cubicBezTo>
                  <a:pt x="3892" y="3092"/>
                  <a:pt x="9582" y="267"/>
                  <a:pt x="15668" y="-1"/>
                </a:cubicBezTo>
                <a:lnTo>
                  <a:pt x="16617" y="215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339975" y="32861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627313" y="422116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2073" name="Arc 25"/>
          <p:cNvSpPr>
            <a:spLocks/>
          </p:cNvSpPr>
          <p:nvPr/>
        </p:nvSpPr>
        <p:spPr bwMode="auto">
          <a:xfrm>
            <a:off x="2687638" y="3898900"/>
            <a:ext cx="328612" cy="757238"/>
          </a:xfrm>
          <a:custGeom>
            <a:avLst/>
            <a:gdLst>
              <a:gd name="G0" fmla="+- 412 0 0"/>
              <a:gd name="G1" fmla="+- 0 0 0"/>
              <a:gd name="G2" fmla="+- 21600 0 0"/>
              <a:gd name="T0" fmla="*/ 9844 w 9844"/>
              <a:gd name="T1" fmla="*/ 19432 h 21600"/>
              <a:gd name="T2" fmla="*/ 0 w 9844"/>
              <a:gd name="T3" fmla="*/ 21596 h 21600"/>
              <a:gd name="T4" fmla="*/ 412 w 984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44" h="21600" fill="none" extrusionOk="0">
                <a:moveTo>
                  <a:pt x="9843" y="19431"/>
                </a:moveTo>
                <a:cubicBezTo>
                  <a:pt x="6904" y="20858"/>
                  <a:pt x="3679" y="21599"/>
                  <a:pt x="412" y="21600"/>
                </a:cubicBezTo>
                <a:cubicBezTo>
                  <a:pt x="274" y="21600"/>
                  <a:pt x="137" y="21598"/>
                  <a:pt x="-1" y="21596"/>
                </a:cubicBezTo>
              </a:path>
              <a:path w="9844" h="21600" stroke="0" extrusionOk="0">
                <a:moveTo>
                  <a:pt x="9843" y="19431"/>
                </a:moveTo>
                <a:cubicBezTo>
                  <a:pt x="6904" y="20858"/>
                  <a:pt x="3679" y="21599"/>
                  <a:pt x="412" y="21600"/>
                </a:cubicBezTo>
                <a:cubicBezTo>
                  <a:pt x="274" y="21600"/>
                  <a:pt x="137" y="21598"/>
                  <a:pt x="-1" y="21596"/>
                </a:cubicBezTo>
                <a:lnTo>
                  <a:pt x="41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74" name="Arc 26"/>
          <p:cNvSpPr>
            <a:spLocks/>
          </p:cNvSpPr>
          <p:nvPr/>
        </p:nvSpPr>
        <p:spPr bwMode="auto">
          <a:xfrm>
            <a:off x="2713038" y="3863975"/>
            <a:ext cx="450850" cy="5286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6871 w 16871"/>
              <a:gd name="T1" fmla="*/ 13488 h 19800"/>
              <a:gd name="T2" fmla="*/ 8634 w 16871"/>
              <a:gd name="T3" fmla="*/ 19800 h 19800"/>
              <a:gd name="T4" fmla="*/ 0 w 16871"/>
              <a:gd name="T5" fmla="*/ 0 h 19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71" h="19800" fill="none" extrusionOk="0">
                <a:moveTo>
                  <a:pt x="16871" y="13488"/>
                </a:moveTo>
                <a:cubicBezTo>
                  <a:pt x="14678" y="16229"/>
                  <a:pt x="11851" y="18396"/>
                  <a:pt x="8633" y="19799"/>
                </a:cubicBezTo>
              </a:path>
              <a:path w="16871" h="19800" stroke="0" extrusionOk="0">
                <a:moveTo>
                  <a:pt x="16871" y="13488"/>
                </a:moveTo>
                <a:cubicBezTo>
                  <a:pt x="14678" y="16229"/>
                  <a:pt x="11851" y="18396"/>
                  <a:pt x="8633" y="19799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2987675" y="3646488"/>
            <a:ext cx="6477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276600" y="32131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 - 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700338" y="35020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2916238" y="48704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B</a:t>
            </a: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3203575" y="4510088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276600" y="4510088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698750" y="3862388"/>
            <a:ext cx="504825" cy="1081087"/>
            <a:chOff x="1337" y="2750"/>
            <a:chExt cx="318" cy="681"/>
          </a:xfrm>
        </p:grpSpPr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1337" y="2750"/>
              <a:ext cx="318" cy="6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1338" y="2750"/>
              <a:ext cx="272" cy="5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5715008" y="4214818"/>
          <a:ext cx="20939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3" imgW="1218960" imgH="253800" progId="Equation.3">
                  <p:embed/>
                </p:oleObj>
              </mc:Choice>
              <mc:Fallback>
                <p:oleObj name="Equation" r:id="rId3" imgW="1218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4214818"/>
                        <a:ext cx="20939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5715008" y="4572008"/>
          <a:ext cx="14398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5" imgW="812447" imgH="418918" progId="Equation.3">
                  <p:embed/>
                </p:oleObj>
              </mc:Choice>
              <mc:Fallback>
                <p:oleObj name="Equation" r:id="rId5" imgW="812447" imgH="41891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4572008"/>
                        <a:ext cx="1439863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5715008" y="5357826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7" imgW="1066800" imgH="419100" progId="Equation.3">
                  <p:embed/>
                </p:oleObj>
              </mc:Choice>
              <mc:Fallback>
                <p:oleObj name="Equation" r:id="rId7" imgW="10668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5357826"/>
                        <a:ext cx="2016125" cy="792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3203575" y="4510088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3492500" y="4510088"/>
            <a:ext cx="142875" cy="71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2700338" y="3862388"/>
            <a:ext cx="1873250" cy="1512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5724525" y="278130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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- </a:t>
            </a:r>
            <a:r>
              <a:rPr lang="hr-HR" sz="2400">
                <a:sym typeface="Symbol" pitchFamily="18" charset="2"/>
              </a:rPr>
              <a:t>pomak </a:t>
            </a:r>
            <a:endParaRPr lang="hr-HR" sz="2400" i="1">
              <a:sym typeface="Symbol" pitchFamily="18" charset="2"/>
            </a:endParaRPr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Planparalelna ploča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28596" y="1500174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1" dirty="0" smtClean="0"/>
              <a:t>Lom svjetlosti na planparalelnoj ploči</a:t>
            </a:r>
            <a:endParaRPr lang="hr-HR" sz="2400" dirty="0"/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5715008" y="200024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sym typeface="Symbol" pitchFamily="18" charset="2"/>
              </a:rPr>
              <a:t> - </a:t>
            </a:r>
            <a:r>
              <a:rPr lang="hr-HR" sz="2400" dirty="0">
                <a:sym typeface="Symbol" pitchFamily="18" charset="2"/>
              </a:rPr>
              <a:t>kut upadanja</a:t>
            </a:r>
            <a:endParaRPr lang="hr-HR" sz="2400" i="1" dirty="0">
              <a:sym typeface="Symbol" pitchFamily="18" charset="2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5715008" y="2357430"/>
            <a:ext cx="177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sym typeface="Symbol" pitchFamily="18" charset="2"/>
              </a:rPr>
              <a:t> - </a:t>
            </a:r>
            <a:r>
              <a:rPr lang="hr-HR" sz="2400" dirty="0">
                <a:sym typeface="Symbol" pitchFamily="18" charset="2"/>
              </a:rPr>
              <a:t>kut loma</a:t>
            </a:r>
            <a:endParaRPr lang="hr-HR" sz="2400" i="1" dirty="0">
              <a:sym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58" y="5786454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Izlazna zraka je paralelna upadnoj, ali je u odnosu na nju pomaknuta za    .</a:t>
            </a:r>
            <a:endParaRPr lang="hr-HR" sz="2200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786314" y="6215083"/>
          <a:ext cx="229622" cy="29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9" imgW="139680" imgH="177480" progId="Equation.3">
                  <p:embed/>
                </p:oleObj>
              </mc:Choice>
              <mc:Fallback>
                <p:oleObj name="Equation" r:id="rId9" imgW="1396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6215083"/>
                        <a:ext cx="229622" cy="29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786446" y="321468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 smtClean="0"/>
              <a:t>d</a:t>
            </a:r>
            <a:r>
              <a:rPr lang="hr-HR" sz="2200" dirty="0" smtClean="0"/>
              <a:t> – debljina planparalelne ploče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62" grpId="0" animBg="1"/>
      <p:bldP spid="2066" grpId="0" animBg="1"/>
      <p:bldP spid="2067" grpId="0" animBg="1"/>
      <p:bldP spid="2068" grpId="0" animBg="1"/>
      <p:bldP spid="2069" grpId="0"/>
      <p:bldP spid="2070" grpId="0" animBg="1"/>
      <p:bldP spid="2071" grpId="0"/>
      <p:bldP spid="2072" grpId="0"/>
      <p:bldP spid="2073" grpId="0" animBg="1"/>
      <p:bldP spid="2074" grpId="0" animBg="1"/>
      <p:bldP spid="2075" grpId="0" animBg="1"/>
      <p:bldP spid="2076" grpId="0"/>
      <p:bldP spid="2077" grpId="0"/>
      <p:bldP spid="2078" grpId="0"/>
      <p:bldP spid="2080" grpId="0" animBg="1"/>
      <p:bldP spid="2081" grpId="0"/>
      <p:bldP spid="2091" grpId="0" animBg="1"/>
      <p:bldP spid="2094" grpId="0" animBg="1"/>
      <p:bldP spid="2095" grpId="0" animBg="1"/>
      <p:bldP spid="2096" grpId="0"/>
      <p:bldP spid="2097" grpId="0"/>
      <p:bldP spid="2098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333375"/>
            <a:ext cx="8718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Zadatak 1: </a:t>
            </a:r>
            <a:r>
              <a:rPr lang="hr-HR" sz="2400"/>
              <a:t>U staklenu posudu tankih stijenki i oblika kvadra </a:t>
            </a:r>
          </a:p>
          <a:p>
            <a:r>
              <a:rPr lang="hr-HR" sz="2400"/>
              <a:t>naliven je glicerin. Na slobodnu površinu glicerina upada zraka </a:t>
            </a:r>
          </a:p>
          <a:p>
            <a:r>
              <a:rPr lang="hr-HR" sz="2400"/>
              <a:t>svjetlosti pod upadnim kutom 55</a:t>
            </a:r>
            <a:r>
              <a:rPr lang="hr-HR" sz="2400" baseline="30000"/>
              <a:t>o</a:t>
            </a:r>
            <a:r>
              <a:rPr lang="hr-HR" sz="2400"/>
              <a:t>. Do koje visine posuda mora </a:t>
            </a:r>
          </a:p>
          <a:p>
            <a:r>
              <a:rPr lang="hr-HR" sz="2400"/>
              <a:t>biti napunjena glicerinom da bi se zraka koja izlazi kroz </a:t>
            </a:r>
          </a:p>
          <a:p>
            <a:r>
              <a:rPr lang="hr-HR" sz="2400"/>
              <a:t>horizontalno dno posude pomakla za 4,42 cm u odnosu na </a:t>
            </a:r>
          </a:p>
          <a:p>
            <a:r>
              <a:rPr lang="hr-HR" sz="2400"/>
              <a:t>upadnu? Indeks loma glicerina je 1,49. </a:t>
            </a:r>
            <a:endParaRPr lang="en-US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825" y="27082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b="1"/>
              <a:t>Rješenje: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3141663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= 55</a:t>
            </a:r>
            <a:r>
              <a:rPr lang="hr-HR" sz="2400" i="1" baseline="30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 b="1" i="1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23850" y="43656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3850" y="436562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d = ?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427288" y="3170238"/>
          <a:ext cx="20891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3" imgW="1066800" imgH="419100" progId="Equation.3">
                  <p:embed/>
                </p:oleObj>
              </mc:Choice>
              <mc:Fallback>
                <p:oleObj name="Equation" r:id="rId3" imgW="10668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3170238"/>
                        <a:ext cx="20891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7" name="Object 89"/>
          <p:cNvGraphicFramePr>
            <a:graphicFrameLocks noChangeAspect="1"/>
          </p:cNvGraphicFramePr>
          <p:nvPr/>
        </p:nvGraphicFramePr>
        <p:xfrm>
          <a:off x="2498725" y="4149725"/>
          <a:ext cx="17287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5" imgW="939600" imgH="419040" progId="Equation.3">
                  <p:embed/>
                </p:oleObj>
              </mc:Choice>
              <mc:Fallback>
                <p:oleObj name="Equation" r:id="rId5" imgW="939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4149725"/>
                        <a:ext cx="17287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9" name="Object 91"/>
          <p:cNvGraphicFramePr>
            <a:graphicFrameLocks noChangeAspect="1"/>
          </p:cNvGraphicFramePr>
          <p:nvPr/>
        </p:nvGraphicFramePr>
        <p:xfrm>
          <a:off x="6227763" y="3141663"/>
          <a:ext cx="10810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7" imgW="609480" imgH="419040" progId="Equation.3">
                  <p:embed/>
                </p:oleObj>
              </mc:Choice>
              <mc:Fallback>
                <p:oleObj name="Equation" r:id="rId7" imgW="6094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141663"/>
                        <a:ext cx="10810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" name="Object 92"/>
          <p:cNvGraphicFramePr>
            <a:graphicFrameLocks noChangeAspect="1"/>
          </p:cNvGraphicFramePr>
          <p:nvPr/>
        </p:nvGraphicFramePr>
        <p:xfrm>
          <a:off x="6227763" y="4202113"/>
          <a:ext cx="13684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9" imgW="838080" imgH="393480" progId="Equation.3">
                  <p:embed/>
                </p:oleObj>
              </mc:Choice>
              <mc:Fallback>
                <p:oleObj name="Equation" r:id="rId9" imgW="838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02113"/>
                        <a:ext cx="13684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2" name="Object 94"/>
          <p:cNvGraphicFramePr>
            <a:graphicFrameLocks noChangeAspect="1"/>
          </p:cNvGraphicFramePr>
          <p:nvPr/>
        </p:nvGraphicFramePr>
        <p:xfrm>
          <a:off x="7596188" y="4149725"/>
          <a:ext cx="10080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11" imgW="596880" imgH="444240" progId="Equation.3">
                  <p:embed/>
                </p:oleObj>
              </mc:Choice>
              <mc:Fallback>
                <p:oleObj name="Equation" r:id="rId11" imgW="5968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149725"/>
                        <a:ext cx="10080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3" name="Rectangle 95"/>
          <p:cNvSpPr>
            <a:spLocks noChangeArrowheads="1"/>
          </p:cNvSpPr>
          <p:nvPr/>
        </p:nvSpPr>
        <p:spPr bwMode="auto">
          <a:xfrm>
            <a:off x="6227763" y="5157788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=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33,35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264" name="Object 96"/>
          <p:cNvGraphicFramePr>
            <a:graphicFrameLocks noChangeAspect="1"/>
          </p:cNvGraphicFramePr>
          <p:nvPr/>
        </p:nvGraphicFramePr>
        <p:xfrm>
          <a:off x="2771775" y="5084763"/>
          <a:ext cx="25209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3" imgW="1358640" imgH="444240" progId="Equation.3">
                  <p:embed/>
                </p:oleObj>
              </mc:Choice>
              <mc:Fallback>
                <p:oleObj name="Equation" r:id="rId13" imgW="135864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84763"/>
                        <a:ext cx="25209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5" name="Rectangle 97"/>
          <p:cNvSpPr>
            <a:spLocks noChangeArrowheads="1"/>
          </p:cNvSpPr>
          <p:nvPr/>
        </p:nvSpPr>
        <p:spPr bwMode="auto">
          <a:xfrm>
            <a:off x="2540000" y="60213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d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 cm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 </a:t>
            </a:r>
          </a:p>
        </p:txBody>
      </p:sp>
      <p:sp>
        <p:nvSpPr>
          <p:cNvPr id="7266" name="Rectangle 98"/>
          <p:cNvSpPr>
            <a:spLocks noChangeArrowheads="1"/>
          </p:cNvSpPr>
          <p:nvPr/>
        </p:nvSpPr>
        <p:spPr bwMode="auto">
          <a:xfrm>
            <a:off x="323850" y="3860800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n = </a:t>
            </a:r>
            <a:r>
              <a:rPr lang="hr-HR" sz="2400">
                <a:latin typeface="Times New Roman" pitchFamily="18" charset="0"/>
              </a:rPr>
              <a:t>1,49 </a:t>
            </a:r>
            <a:r>
              <a:rPr lang="hr-HR" sz="2400" i="1">
                <a:latin typeface="Times New Roman" pitchFamily="18" charset="0"/>
              </a:rPr>
              <a:t> </a:t>
            </a:r>
          </a:p>
        </p:txBody>
      </p:sp>
      <p:sp>
        <p:nvSpPr>
          <p:cNvPr id="7267" name="Rectangle 99"/>
          <p:cNvSpPr>
            <a:spLocks noChangeArrowheads="1"/>
          </p:cNvSpPr>
          <p:nvPr/>
        </p:nvSpPr>
        <p:spPr bwMode="auto">
          <a:xfrm>
            <a:off x="250825" y="3500438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4,42 cm</a:t>
            </a:r>
            <a:endParaRPr lang="hr-HR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 animBg="1"/>
      <p:bldP spid="7176" grpId="0"/>
      <p:bldP spid="7263" grpId="0"/>
      <p:bldP spid="7265" grpId="0"/>
      <p:bldP spid="7266" grpId="0"/>
      <p:bldP spid="7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Pravocrtno širenje svjetlosti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Pojave koje se javljaju kao posljedica pravocrtnog širenja svjetlosti: </a:t>
            </a:r>
            <a:r>
              <a:rPr lang="hr-HR" b="1" dirty="0" smtClean="0"/>
              <a:t>sjena</a:t>
            </a:r>
            <a:r>
              <a:rPr lang="hr-HR" dirty="0" smtClean="0"/>
              <a:t>, </a:t>
            </a:r>
            <a:r>
              <a:rPr lang="hr-HR" b="1" dirty="0" smtClean="0"/>
              <a:t>polusjena</a:t>
            </a:r>
            <a:r>
              <a:rPr lang="hr-HR" dirty="0" smtClean="0"/>
              <a:t>, </a:t>
            </a:r>
            <a:r>
              <a:rPr lang="hr-HR" b="1" dirty="0" smtClean="0"/>
              <a:t>pomrčina Sunca, pomrčina Mjeseca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8059850" cy="306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585789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dirty="0" smtClean="0"/>
              <a:t>Svjetlost ne može zaobići neprozirna tijela pa ona stvaraju </a:t>
            </a:r>
            <a:r>
              <a:rPr lang="hr-HR" sz="2400" b="1" dirty="0" smtClean="0"/>
              <a:t>sjenu.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625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403350" y="2492375"/>
            <a:ext cx="2905125" cy="2736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350" y="4191000"/>
            <a:ext cx="1673225" cy="1038225"/>
            <a:chOff x="164" y="2640"/>
            <a:chExt cx="1054" cy="654"/>
          </a:xfrm>
        </p:grpSpPr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V="1">
              <a:off x="164" y="2640"/>
              <a:ext cx="1054" cy="6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164" y="3056"/>
              <a:ext cx="388" cy="2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139825" y="3813175"/>
            <a:ext cx="1776413" cy="839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1979613" y="3530600"/>
            <a:ext cx="2241550" cy="1411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33575" y="3908425"/>
            <a:ext cx="1670050" cy="282575"/>
            <a:chOff x="1218" y="2462"/>
            <a:chExt cx="1052" cy="178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1218" y="2462"/>
              <a:ext cx="1052" cy="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V="1">
              <a:off x="1218" y="2521"/>
              <a:ext cx="665" cy="1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603625" y="3908425"/>
            <a:ext cx="1409700" cy="849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1933575" y="2492375"/>
            <a:ext cx="2816225" cy="1698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 flipV="1">
            <a:off x="2989263" y="3530600"/>
            <a:ext cx="614362" cy="37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2" name="Arc 16"/>
          <p:cNvSpPr>
            <a:spLocks/>
          </p:cNvSpPr>
          <p:nvPr/>
        </p:nvSpPr>
        <p:spPr bwMode="auto">
          <a:xfrm>
            <a:off x="2476500" y="2587625"/>
            <a:ext cx="774700" cy="755650"/>
          </a:xfrm>
          <a:custGeom>
            <a:avLst/>
            <a:gdLst>
              <a:gd name="G0" fmla="+- 10939 0 0"/>
              <a:gd name="G1" fmla="+- 0 0 0"/>
              <a:gd name="G2" fmla="+- 21600 0 0"/>
              <a:gd name="T0" fmla="*/ 22366 w 22366"/>
              <a:gd name="T1" fmla="*/ 18330 h 21600"/>
              <a:gd name="T2" fmla="*/ 0 w 22366"/>
              <a:gd name="T3" fmla="*/ 18625 h 21600"/>
              <a:gd name="T4" fmla="*/ 10939 w 2236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6" h="21600" fill="none" extrusionOk="0">
                <a:moveTo>
                  <a:pt x="22365" y="18329"/>
                </a:moveTo>
                <a:cubicBezTo>
                  <a:pt x="18937" y="20467"/>
                  <a:pt x="14978" y="21599"/>
                  <a:pt x="10939" y="21600"/>
                </a:cubicBezTo>
                <a:cubicBezTo>
                  <a:pt x="7092" y="21600"/>
                  <a:pt x="3316" y="20573"/>
                  <a:pt x="-1" y="18625"/>
                </a:cubicBezTo>
              </a:path>
              <a:path w="22366" h="21600" stroke="0" extrusionOk="0">
                <a:moveTo>
                  <a:pt x="22365" y="18329"/>
                </a:moveTo>
                <a:cubicBezTo>
                  <a:pt x="18937" y="20467"/>
                  <a:pt x="14978" y="21599"/>
                  <a:pt x="10939" y="21600"/>
                </a:cubicBezTo>
                <a:cubicBezTo>
                  <a:pt x="7092" y="21600"/>
                  <a:pt x="3316" y="20573"/>
                  <a:pt x="-1" y="18625"/>
                </a:cubicBezTo>
                <a:lnTo>
                  <a:pt x="1093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4" name="Arc 18"/>
          <p:cNvSpPr>
            <a:spLocks/>
          </p:cNvSpPr>
          <p:nvPr/>
        </p:nvSpPr>
        <p:spPr bwMode="auto">
          <a:xfrm>
            <a:off x="1322388" y="3927475"/>
            <a:ext cx="714375" cy="571500"/>
          </a:xfrm>
          <a:custGeom>
            <a:avLst/>
            <a:gdLst>
              <a:gd name="G0" fmla="+- 21600 0 0"/>
              <a:gd name="G1" fmla="+- 5155 0 0"/>
              <a:gd name="G2" fmla="+- 21600 0 0"/>
              <a:gd name="T0" fmla="*/ 3107 w 21600"/>
              <a:gd name="T1" fmla="*/ 16315 h 16315"/>
              <a:gd name="T2" fmla="*/ 624 w 21600"/>
              <a:gd name="T3" fmla="*/ 0 h 16315"/>
              <a:gd name="T4" fmla="*/ 21600 w 21600"/>
              <a:gd name="T5" fmla="*/ 5155 h 16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315" fill="none" extrusionOk="0">
                <a:moveTo>
                  <a:pt x="3106" y="16315"/>
                </a:moveTo>
                <a:cubicBezTo>
                  <a:pt x="1074" y="12947"/>
                  <a:pt x="0" y="9088"/>
                  <a:pt x="0" y="5155"/>
                </a:cubicBezTo>
                <a:cubicBezTo>
                  <a:pt x="-1" y="3417"/>
                  <a:pt x="209" y="1687"/>
                  <a:pt x="624" y="0"/>
                </a:cubicBezTo>
              </a:path>
              <a:path w="21600" h="16315" stroke="0" extrusionOk="0">
                <a:moveTo>
                  <a:pt x="3106" y="16315"/>
                </a:moveTo>
                <a:cubicBezTo>
                  <a:pt x="1074" y="12947"/>
                  <a:pt x="0" y="9088"/>
                  <a:pt x="0" y="5155"/>
                </a:cubicBezTo>
                <a:cubicBezTo>
                  <a:pt x="-1" y="3417"/>
                  <a:pt x="209" y="1687"/>
                  <a:pt x="624" y="0"/>
                </a:cubicBezTo>
                <a:lnTo>
                  <a:pt x="21600" y="51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5" name="Arc 19"/>
          <p:cNvSpPr>
            <a:spLocks/>
          </p:cNvSpPr>
          <p:nvPr/>
        </p:nvSpPr>
        <p:spPr bwMode="auto">
          <a:xfrm>
            <a:off x="3529013" y="3571875"/>
            <a:ext cx="714375" cy="666750"/>
          </a:xfrm>
          <a:custGeom>
            <a:avLst/>
            <a:gdLst>
              <a:gd name="G0" fmla="+- 0 0 0"/>
              <a:gd name="G1" fmla="+- 9804 0 0"/>
              <a:gd name="G2" fmla="+- 21600 0 0"/>
              <a:gd name="T0" fmla="*/ 19247 w 21600"/>
              <a:gd name="T1" fmla="*/ 0 h 19100"/>
              <a:gd name="T2" fmla="*/ 19497 w 21600"/>
              <a:gd name="T3" fmla="*/ 19100 h 19100"/>
              <a:gd name="T4" fmla="*/ 0 w 21600"/>
              <a:gd name="T5" fmla="*/ 9804 h 19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100" fill="none" extrusionOk="0">
                <a:moveTo>
                  <a:pt x="19246" y="0"/>
                </a:moveTo>
                <a:cubicBezTo>
                  <a:pt x="20793" y="3036"/>
                  <a:pt x="21600" y="6396"/>
                  <a:pt x="21600" y="9804"/>
                </a:cubicBezTo>
                <a:cubicBezTo>
                  <a:pt x="21600" y="13020"/>
                  <a:pt x="20881" y="16196"/>
                  <a:pt x="19497" y="19100"/>
                </a:cubicBezTo>
              </a:path>
              <a:path w="21600" h="19100" stroke="0" extrusionOk="0">
                <a:moveTo>
                  <a:pt x="19246" y="0"/>
                </a:moveTo>
                <a:cubicBezTo>
                  <a:pt x="20793" y="3036"/>
                  <a:pt x="21600" y="6396"/>
                  <a:pt x="21600" y="9804"/>
                </a:cubicBezTo>
                <a:cubicBezTo>
                  <a:pt x="21600" y="13020"/>
                  <a:pt x="20881" y="16196"/>
                  <a:pt x="19497" y="19100"/>
                </a:cubicBezTo>
                <a:lnTo>
                  <a:pt x="0" y="98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6" name="Arc 20"/>
          <p:cNvSpPr>
            <a:spLocks/>
          </p:cNvSpPr>
          <p:nvPr/>
        </p:nvSpPr>
        <p:spPr bwMode="auto">
          <a:xfrm>
            <a:off x="2054225" y="4275138"/>
            <a:ext cx="660400" cy="557212"/>
          </a:xfrm>
          <a:custGeom>
            <a:avLst/>
            <a:gdLst>
              <a:gd name="G0" fmla="+- 21600 0 0"/>
              <a:gd name="G1" fmla="+- 6517 0 0"/>
              <a:gd name="G2" fmla="+- 21600 0 0"/>
              <a:gd name="T0" fmla="*/ 2682 w 21600"/>
              <a:gd name="T1" fmla="*/ 16942 h 16942"/>
              <a:gd name="T2" fmla="*/ 1007 w 21600"/>
              <a:gd name="T3" fmla="*/ 0 h 16942"/>
              <a:gd name="T4" fmla="*/ 21600 w 21600"/>
              <a:gd name="T5" fmla="*/ 6517 h 16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942" fill="none" extrusionOk="0">
                <a:moveTo>
                  <a:pt x="2682" y="16941"/>
                </a:moveTo>
                <a:cubicBezTo>
                  <a:pt x="922" y="13748"/>
                  <a:pt x="0" y="10162"/>
                  <a:pt x="0" y="6517"/>
                </a:cubicBezTo>
                <a:cubicBezTo>
                  <a:pt x="-1" y="4305"/>
                  <a:pt x="339" y="2107"/>
                  <a:pt x="1006" y="-1"/>
                </a:cubicBezTo>
              </a:path>
              <a:path w="21600" h="16942" stroke="0" extrusionOk="0">
                <a:moveTo>
                  <a:pt x="2682" y="16941"/>
                </a:moveTo>
                <a:cubicBezTo>
                  <a:pt x="922" y="13748"/>
                  <a:pt x="0" y="10162"/>
                  <a:pt x="0" y="6517"/>
                </a:cubicBezTo>
                <a:cubicBezTo>
                  <a:pt x="-1" y="4305"/>
                  <a:pt x="339" y="2107"/>
                  <a:pt x="1006" y="-1"/>
                </a:cubicBezTo>
                <a:lnTo>
                  <a:pt x="21600" y="65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>
            <a:off x="2835275" y="3860800"/>
            <a:ext cx="696913" cy="461963"/>
          </a:xfrm>
          <a:custGeom>
            <a:avLst/>
            <a:gdLst>
              <a:gd name="G0" fmla="+- 21089 0 0"/>
              <a:gd name="G1" fmla="+- 0 0 0"/>
              <a:gd name="G2" fmla="+- 21600 0 0"/>
              <a:gd name="T0" fmla="*/ 3994 w 21089"/>
              <a:gd name="T1" fmla="*/ 13203 h 13203"/>
              <a:gd name="T2" fmla="*/ 0 w 21089"/>
              <a:gd name="T3" fmla="*/ 4670 h 13203"/>
              <a:gd name="T4" fmla="*/ 21089 w 21089"/>
              <a:gd name="T5" fmla="*/ 0 h 1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89" h="13203" fill="none" extrusionOk="0">
                <a:moveTo>
                  <a:pt x="3993" y="13203"/>
                </a:moveTo>
                <a:cubicBezTo>
                  <a:pt x="2050" y="10687"/>
                  <a:pt x="687" y="7773"/>
                  <a:pt x="-1" y="4670"/>
                </a:cubicBezTo>
              </a:path>
              <a:path w="21089" h="13203" stroke="0" extrusionOk="0">
                <a:moveTo>
                  <a:pt x="3993" y="13203"/>
                </a:moveTo>
                <a:cubicBezTo>
                  <a:pt x="2050" y="10687"/>
                  <a:pt x="687" y="7773"/>
                  <a:pt x="-1" y="4670"/>
                </a:cubicBezTo>
                <a:lnTo>
                  <a:pt x="2108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8" name="Arc 22"/>
          <p:cNvSpPr>
            <a:spLocks/>
          </p:cNvSpPr>
          <p:nvPr/>
        </p:nvSpPr>
        <p:spPr bwMode="auto">
          <a:xfrm>
            <a:off x="1901825" y="4067175"/>
            <a:ext cx="712788" cy="401638"/>
          </a:xfrm>
          <a:custGeom>
            <a:avLst/>
            <a:gdLst>
              <a:gd name="G0" fmla="+- 0 0 0"/>
              <a:gd name="G1" fmla="+- 1525 0 0"/>
              <a:gd name="G2" fmla="+- 21600 0 0"/>
              <a:gd name="T0" fmla="*/ 21546 w 21600"/>
              <a:gd name="T1" fmla="*/ 0 h 11471"/>
              <a:gd name="T2" fmla="*/ 19174 w 21600"/>
              <a:gd name="T3" fmla="*/ 11471 h 11471"/>
              <a:gd name="T4" fmla="*/ 0 w 21600"/>
              <a:gd name="T5" fmla="*/ 1525 h 1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471" fill="none" extrusionOk="0">
                <a:moveTo>
                  <a:pt x="21546" y="-1"/>
                </a:moveTo>
                <a:cubicBezTo>
                  <a:pt x="21582" y="507"/>
                  <a:pt x="21600" y="1016"/>
                  <a:pt x="21600" y="1525"/>
                </a:cubicBezTo>
                <a:cubicBezTo>
                  <a:pt x="21600" y="4986"/>
                  <a:pt x="20767" y="8397"/>
                  <a:pt x="19173" y="11470"/>
                </a:cubicBezTo>
              </a:path>
              <a:path w="21600" h="11471" stroke="0" extrusionOk="0">
                <a:moveTo>
                  <a:pt x="21546" y="-1"/>
                </a:moveTo>
                <a:cubicBezTo>
                  <a:pt x="21582" y="507"/>
                  <a:pt x="21600" y="1016"/>
                  <a:pt x="21600" y="1525"/>
                </a:cubicBezTo>
                <a:cubicBezTo>
                  <a:pt x="21600" y="4986"/>
                  <a:pt x="20767" y="8397"/>
                  <a:pt x="19173" y="11470"/>
                </a:cubicBezTo>
                <a:lnTo>
                  <a:pt x="0" y="15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258888" y="3933825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195513" y="4005263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843213" y="386080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779838" y="3644900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708275" y="278130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</a:t>
            </a:r>
          </a:p>
        </p:txBody>
      </p:sp>
      <p:sp>
        <p:nvSpPr>
          <p:cNvPr id="4125" name="Arc 29"/>
          <p:cNvSpPr>
            <a:spLocks/>
          </p:cNvSpPr>
          <p:nvPr/>
        </p:nvSpPr>
        <p:spPr bwMode="auto">
          <a:xfrm>
            <a:off x="3068638" y="2746375"/>
            <a:ext cx="1439862" cy="1560513"/>
          </a:xfrm>
          <a:custGeom>
            <a:avLst/>
            <a:gdLst>
              <a:gd name="G0" fmla="+- 0 0 0"/>
              <a:gd name="G1" fmla="+- 11362 0 0"/>
              <a:gd name="G2" fmla="+- 21600 0 0"/>
              <a:gd name="T0" fmla="*/ 18370 w 21600"/>
              <a:gd name="T1" fmla="*/ 0 h 23409"/>
              <a:gd name="T2" fmla="*/ 17929 w 21600"/>
              <a:gd name="T3" fmla="*/ 23409 h 23409"/>
              <a:gd name="T4" fmla="*/ 0 w 21600"/>
              <a:gd name="T5" fmla="*/ 11362 h 2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409" fill="none" extrusionOk="0">
                <a:moveTo>
                  <a:pt x="18370" y="-1"/>
                </a:moveTo>
                <a:cubicBezTo>
                  <a:pt x="20481" y="3413"/>
                  <a:pt x="21600" y="7348"/>
                  <a:pt x="21600" y="11362"/>
                </a:cubicBezTo>
                <a:cubicBezTo>
                  <a:pt x="21600" y="15653"/>
                  <a:pt x="20321" y="19846"/>
                  <a:pt x="17928" y="23408"/>
                </a:cubicBezTo>
              </a:path>
              <a:path w="21600" h="23409" stroke="0" extrusionOk="0">
                <a:moveTo>
                  <a:pt x="18370" y="-1"/>
                </a:moveTo>
                <a:cubicBezTo>
                  <a:pt x="20481" y="3413"/>
                  <a:pt x="21600" y="7348"/>
                  <a:pt x="21600" y="11362"/>
                </a:cubicBezTo>
                <a:cubicBezTo>
                  <a:pt x="21600" y="15653"/>
                  <a:pt x="20321" y="19846"/>
                  <a:pt x="17928" y="23408"/>
                </a:cubicBezTo>
                <a:lnTo>
                  <a:pt x="0" y="113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4500563" y="3141663"/>
            <a:ext cx="33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051050" y="429260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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508625" y="3355975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- 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+ 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- 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5795963" y="3860800"/>
            <a:ext cx="304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=  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+ 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– (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+  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156325" y="4437063"/>
            <a:ext cx="16351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+ 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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795963" y="5084763"/>
            <a:ext cx="202723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+ 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- 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5580063" y="2349500"/>
            <a:ext cx="242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 - </a:t>
            </a:r>
            <a:r>
              <a:rPr lang="hr-HR" sz="2400">
                <a:sym typeface="Symbol" pitchFamily="18" charset="2"/>
              </a:rPr>
              <a:t>kut devijacije </a:t>
            </a:r>
          </a:p>
          <a:p>
            <a:pPr>
              <a:buFont typeface="Symbol" pitchFamily="18" charset="2"/>
              <a:buNone/>
            </a:pPr>
            <a:r>
              <a:rPr lang="hr-HR" sz="2400">
                <a:sym typeface="Symbol" pitchFamily="18" charset="2"/>
              </a:rPr>
              <a:t>    (devijacija)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Optička prizma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428596" y="1500174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1" dirty="0" smtClean="0"/>
              <a:t>Lom svjetlosti na optičkoj prizmi</a:t>
            </a:r>
            <a:endParaRPr lang="hr-HR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643570" y="1928802"/>
          <a:ext cx="2428892" cy="42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3" imgW="914400" imgH="203040" progId="Equation.3">
                  <p:embed/>
                </p:oleObj>
              </mc:Choice>
              <mc:Fallback>
                <p:oleObj name="Equation" r:id="rId3" imgW="91440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928802"/>
                        <a:ext cx="2428892" cy="42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 animBg="1"/>
      <p:bldP spid="4105" grpId="0" animBg="1"/>
      <p:bldP spid="4107" grpId="0" animBg="1"/>
      <p:bldP spid="4109" grpId="0" animBg="1"/>
      <p:bldP spid="4110" grpId="0" animBg="1"/>
      <p:bldP spid="4111" grpId="0" animBg="1"/>
      <p:bldP spid="4112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20" grpId="0"/>
      <p:bldP spid="4121" grpId="0"/>
      <p:bldP spid="4122" grpId="0"/>
      <p:bldP spid="4123" grpId="0"/>
      <p:bldP spid="4124" grpId="0"/>
      <p:bldP spid="4125" grpId="0" animBg="1"/>
      <p:bldP spid="4126" grpId="0"/>
      <p:bldP spid="4132" grpId="0"/>
      <p:bldP spid="4133" grpId="0"/>
      <p:bldP spid="4134" grpId="0"/>
      <p:bldP spid="4135" grpId="0" animBg="1"/>
      <p:bldP spid="4136" grpId="0" animBg="1"/>
      <p:bldP spid="4137" grpId="0"/>
      <p:bldP spid="4139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5650" y="720725"/>
            <a:ext cx="595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sym typeface="Symbol" pitchFamily="18" charset="2"/>
              </a:rPr>
              <a:t>Za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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</a:t>
            </a:r>
            <a:r>
              <a:rPr lang="hr-HR"/>
              <a:t>  </a:t>
            </a:r>
            <a:r>
              <a:rPr lang="hr-HR" sz="2400"/>
              <a:t>devijacija je minimalna </a:t>
            </a:r>
            <a:r>
              <a:rPr lang="hr-HR" sz="2400" i="1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m</a:t>
            </a:r>
            <a:r>
              <a:rPr lang="hr-HR" sz="2400" i="1">
                <a:latin typeface="Times New Roman" pitchFamily="18" charset="0"/>
              </a:rPr>
              <a:t>)</a:t>
            </a:r>
            <a:r>
              <a:rPr lang="hr-HR"/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50" y="1700213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 baseline="-25000">
                <a:latin typeface="Times New Roman" pitchFamily="18" charset="0"/>
              </a:rPr>
              <a:t>m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2</a:t>
            </a:r>
            <a:r>
              <a:rPr lang="hr-HR" sz="2400" i="1">
                <a:latin typeface="Times New Roman" pitchFamily="18" charset="0"/>
              </a:rPr>
              <a:t> -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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11413" y="1557338"/>
          <a:ext cx="13684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3" imgW="736280" imgH="406224" progId="Equation.3">
                  <p:embed/>
                </p:oleObj>
              </mc:Choice>
              <mc:Fallback>
                <p:oleObj name="Equation" r:id="rId3" imgW="736280" imgH="40622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7338"/>
                        <a:ext cx="13684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55650" y="27813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</a:t>
            </a:r>
            <a:r>
              <a:rPr lang="hr-HR" sz="2400" i="1" baseline="-250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</a:t>
            </a:r>
            <a:r>
              <a:rPr lang="hr-HR" sz="2400">
                <a:latin typeface="Times New Roman" pitchFamily="18" charset="0"/>
              </a:rPr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484438" y="278130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</a:t>
            </a:r>
            <a:r>
              <a:rPr lang="hr-HR" sz="2400" i="1">
                <a:latin typeface="Times New Roman" pitchFamily="18" charset="0"/>
              </a:rPr>
              <a:t> 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2</a:t>
            </a:r>
            <a:r>
              <a:rPr lang="hr-HR" sz="2400">
                <a:latin typeface="Times New Roman" pitchFamily="18" charset="0"/>
              </a:rPr>
              <a:t>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708400" y="2708275"/>
          <a:ext cx="7921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5" imgW="418918" imgH="393529" progId="Equation.3">
                  <p:embed/>
                </p:oleObj>
              </mc:Choice>
              <mc:Fallback>
                <p:oleObj name="Equation" r:id="rId5" imgW="418918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08275"/>
                        <a:ext cx="792163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084888" y="2565400"/>
          <a:ext cx="17272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7" imgW="939392" imgH="774364" progId="Equation.3">
                  <p:embed/>
                </p:oleObj>
              </mc:Choice>
              <mc:Fallback>
                <p:oleObj name="Equation" r:id="rId7" imgW="939392" imgH="77436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565400"/>
                        <a:ext cx="1727200" cy="1412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372225" y="1628775"/>
          <a:ext cx="10255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9" imgW="609480" imgH="419040" progId="Equation.3">
                  <p:embed/>
                </p:oleObj>
              </mc:Choice>
              <mc:Fallback>
                <p:oleObj name="Equation" r:id="rId9" imgW="6094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628775"/>
                        <a:ext cx="10255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84213" y="403225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Za male kutove prizme vrijedi:</a:t>
            </a:r>
            <a:r>
              <a:rPr lang="hr-HR" dirty="0"/>
              <a:t> </a:t>
            </a: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827088" y="4797425"/>
          <a:ext cx="1152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11" imgW="622030" imgH="393529" progId="Equation.3">
                  <p:embed/>
                </p:oleObj>
              </mc:Choice>
              <mc:Fallback>
                <p:oleObj name="Equation" r:id="rId11" imgW="622030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97425"/>
                        <a:ext cx="11525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2195513" y="4797425"/>
          <a:ext cx="2232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Equation" r:id="rId13" imgW="1256755" imgH="406224" progId="Equation.3">
                  <p:embed/>
                </p:oleObj>
              </mc:Choice>
              <mc:Fallback>
                <p:oleObj name="Equation" r:id="rId13" imgW="1256755" imgH="4062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97425"/>
                        <a:ext cx="223202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4859338" y="4581525"/>
          <a:ext cx="11636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15" imgW="736280" imgH="774364" progId="Equation.3">
                  <p:embed/>
                </p:oleObj>
              </mc:Choice>
              <mc:Fallback>
                <p:oleObj name="Equation" r:id="rId15" imgW="736280" imgH="77436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1163637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659563" y="5445125"/>
            <a:ext cx="186213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</a:t>
            </a:r>
            <a:r>
              <a:rPr lang="hr-HR" sz="2400" i="1" baseline="-25000">
                <a:latin typeface="Times New Roman" pitchFamily="18" charset="0"/>
              </a:rPr>
              <a:t>m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</a:t>
            </a:r>
            <a:r>
              <a:rPr lang="hr-HR" sz="2400" i="1">
                <a:latin typeface="Times New Roman" pitchFamily="18" charset="0"/>
              </a:rPr>
              <a:t> (n – 1)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195513" y="17002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2268538" y="27813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492500" y="27813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979613" y="486886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500563" y="486886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1736" y="3500438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 smtClean="0"/>
              <a:t>n</a:t>
            </a:r>
            <a:r>
              <a:rPr lang="hr-HR" sz="2200" dirty="0" smtClean="0"/>
              <a:t> – indeks loma prizme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8" grpId="0"/>
      <p:bldP spid="5129" grpId="0"/>
      <p:bldP spid="5136" grpId="0"/>
      <p:bldP spid="5143" grpId="0" animBg="1"/>
      <p:bldP spid="5144" grpId="0"/>
      <p:bldP spid="5145" grpId="0"/>
      <p:bldP spid="5146" grpId="0"/>
      <p:bldP spid="5147" grpId="0"/>
      <p:bldP spid="51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Disperzija svjetlosti</a:t>
            </a:r>
            <a:endParaRPr lang="en-US"/>
          </a:p>
        </p:txBody>
      </p:sp>
      <p:pic>
        <p:nvPicPr>
          <p:cNvPr id="59398" name="Picture 6" descr="https://encrypted-tbn2.gstatic.com/images?q=tbn:ANd9GcQZhMWi5X8F-c7IIwql4rqJD6l_okKjl2R0GkVFNffu94nnSF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337009" cy="2886084"/>
          </a:xfrm>
          <a:prstGeom prst="rect">
            <a:avLst/>
          </a:prstGeom>
          <a:noFill/>
        </p:spPr>
      </p:pic>
      <p:pic>
        <p:nvPicPr>
          <p:cNvPr id="59400" name="Picture 8" descr="https://encrypted-tbn1.gstatic.com/images?q=tbn:ANd9GcTTWP3gJG3iFZ9IR3qP2lfYN3s2nqMbMefUtXKVZ9zPwhQCYx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785134" cy="19716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78632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b="1" dirty="0" smtClean="0">
                <a:latin typeface="Arial" pitchFamily="34" charset="0"/>
                <a:cs typeface="Arial" pitchFamily="34" charset="0"/>
              </a:rPr>
              <a:t>Disperzija svjetlosti 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– razlaganje bijele svjetlosti na boje zbog ovisnosti indeksa loma o valnoj duljini.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572140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>
                <a:latin typeface="Arial" pitchFamily="34" charset="0"/>
                <a:cs typeface="Arial" pitchFamily="34" charset="0"/>
              </a:rPr>
              <a:t>Za najveći dio optičkih sredstava indeks loma manji je za veće valne duljine (najmanje se otklanja crvena, a najviše ljubičasta svjetlost).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402" name="Picture 10" descr="http://web.zpr.fer.hr/ergonomija/2003/kodrnja/tablic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3909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63938" y="765175"/>
            <a:ext cx="2376487" cy="2592388"/>
            <a:chOff x="385" y="346"/>
            <a:chExt cx="1497" cy="1633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5" y="1117"/>
              <a:ext cx="1497" cy="8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85" y="346"/>
              <a:ext cx="1497" cy="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563938" y="1125538"/>
            <a:ext cx="1223962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787900" y="1989138"/>
            <a:ext cx="647700" cy="1368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787900" y="1989138"/>
            <a:ext cx="1008063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87900" y="765175"/>
            <a:ext cx="0" cy="2592388"/>
            <a:chOff x="1156" y="346"/>
            <a:chExt cx="0" cy="1633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156" y="346"/>
              <a:ext cx="0" cy="7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156" y="116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10" name="Arc 14"/>
          <p:cNvSpPr>
            <a:spLocks/>
          </p:cNvSpPr>
          <p:nvPr/>
        </p:nvSpPr>
        <p:spPr bwMode="auto">
          <a:xfrm>
            <a:off x="4090988" y="1128713"/>
            <a:ext cx="696912" cy="865187"/>
          </a:xfrm>
          <a:custGeom>
            <a:avLst/>
            <a:gdLst>
              <a:gd name="G0" fmla="+- 17448 0 0"/>
              <a:gd name="G1" fmla="+- 21597 0 0"/>
              <a:gd name="G2" fmla="+- 21600 0 0"/>
              <a:gd name="T0" fmla="*/ 0 w 17448"/>
              <a:gd name="T1" fmla="*/ 8864 h 21597"/>
              <a:gd name="T2" fmla="*/ 17114 w 17448"/>
              <a:gd name="T3" fmla="*/ 0 h 21597"/>
              <a:gd name="T4" fmla="*/ 17448 w 17448"/>
              <a:gd name="T5" fmla="*/ 21597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48" h="21597" fill="none" extrusionOk="0">
                <a:moveTo>
                  <a:pt x="0" y="8864"/>
                </a:moveTo>
                <a:cubicBezTo>
                  <a:pt x="3997" y="3386"/>
                  <a:pt x="10334" y="104"/>
                  <a:pt x="17113" y="-1"/>
                </a:cubicBezTo>
              </a:path>
              <a:path w="17448" h="21597" stroke="0" extrusionOk="0">
                <a:moveTo>
                  <a:pt x="0" y="8864"/>
                </a:moveTo>
                <a:cubicBezTo>
                  <a:pt x="3997" y="3386"/>
                  <a:pt x="10334" y="104"/>
                  <a:pt x="17113" y="-1"/>
                </a:cubicBezTo>
                <a:lnTo>
                  <a:pt x="17448" y="2159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>
            <a:off x="4791075" y="2100263"/>
            <a:ext cx="415925" cy="90011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9588 w 9588"/>
              <a:gd name="T1" fmla="*/ 19355 h 21600"/>
              <a:gd name="T2" fmla="*/ 81 w 9588"/>
              <a:gd name="T3" fmla="*/ 21600 h 21600"/>
              <a:gd name="T4" fmla="*/ 0 w 95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88" h="21600" fill="none" extrusionOk="0">
                <a:moveTo>
                  <a:pt x="9588" y="19355"/>
                </a:moveTo>
                <a:cubicBezTo>
                  <a:pt x="6632" y="20819"/>
                  <a:pt x="3379" y="21587"/>
                  <a:pt x="80" y="21599"/>
                </a:cubicBezTo>
              </a:path>
              <a:path w="9588" h="21600" stroke="0" extrusionOk="0">
                <a:moveTo>
                  <a:pt x="9588" y="19355"/>
                </a:moveTo>
                <a:cubicBezTo>
                  <a:pt x="6632" y="20819"/>
                  <a:pt x="3379" y="21587"/>
                  <a:pt x="80" y="21599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356100" y="119697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>
            <a:off x="4789488" y="1995488"/>
            <a:ext cx="515937" cy="863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920 w 12920"/>
              <a:gd name="T1" fmla="*/ 17310 h 21600"/>
              <a:gd name="T2" fmla="*/ 39 w 12920"/>
              <a:gd name="T3" fmla="*/ 21600 h 21600"/>
              <a:gd name="T4" fmla="*/ 0 w 1292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20" h="21600" fill="none" extrusionOk="0">
                <a:moveTo>
                  <a:pt x="12919" y="17309"/>
                </a:moveTo>
                <a:cubicBezTo>
                  <a:pt x="9199" y="20087"/>
                  <a:pt x="4682" y="21591"/>
                  <a:pt x="38" y="21599"/>
                </a:cubicBezTo>
              </a:path>
              <a:path w="12920" h="21600" stroke="0" extrusionOk="0">
                <a:moveTo>
                  <a:pt x="12919" y="17309"/>
                </a:moveTo>
                <a:cubicBezTo>
                  <a:pt x="9199" y="20087"/>
                  <a:pt x="4682" y="21591"/>
                  <a:pt x="38" y="21599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716463" y="23495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c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787900" y="2852738"/>
            <a:ext cx="46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lj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763713" y="491648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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lj</a:t>
            </a:r>
            <a:r>
              <a:rPr lang="hr-HR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836738" y="3908425"/>
          <a:ext cx="1152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3" imgW="609480" imgH="419040" progId="Equation.3">
                  <p:embed/>
                </p:oleObj>
              </mc:Choice>
              <mc:Fallback>
                <p:oleObj name="Equation" r:id="rId3" imgW="609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08425"/>
                        <a:ext cx="11525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3205163" y="4916488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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lj</a:t>
            </a:r>
            <a:r>
              <a:rPr lang="hr-HR">
                <a:sym typeface="Symbol" pitchFamily="18" charset="2"/>
              </a:rPr>
              <a:t> 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773363" y="4916488"/>
            <a:ext cx="48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</a:t>
            </a:r>
            <a:endParaRPr lang="hr-HR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5724525" y="4510088"/>
          <a:ext cx="730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5" imgW="342751" imgH="368140" progId="Equation.3">
                  <p:embed/>
                </p:oleObj>
              </mc:Choice>
              <mc:Fallback>
                <p:oleObj name="Equation" r:id="rId5" imgW="342751" imgH="3681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10088"/>
                        <a:ext cx="7302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588125" y="4652963"/>
            <a:ext cx="48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</a:t>
            </a:r>
            <a:endParaRPr lang="hr-HR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7164388" y="4508500"/>
          <a:ext cx="730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7" imgW="342751" imgH="368140" progId="Equation.3">
                  <p:embed/>
                </p:oleObj>
              </mc:Choice>
              <mc:Fallback>
                <p:oleObj name="Equation" r:id="rId7" imgW="342751" imgH="3681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508500"/>
                        <a:ext cx="7302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7" grpId="0" animBg="1"/>
      <p:bldP spid="4108" grpId="0" animBg="1"/>
      <p:bldP spid="4110" grpId="0" animBg="1"/>
      <p:bldP spid="4111" grpId="0" animBg="1"/>
      <p:bldP spid="4112" grpId="0"/>
      <p:bldP spid="4113" grpId="0" animBg="1"/>
      <p:bldP spid="4114" grpId="0"/>
      <p:bldP spid="4115" grpId="0"/>
      <p:bldP spid="4116" grpId="0"/>
      <p:bldP spid="4120" grpId="0"/>
      <p:bldP spid="4121" grpId="0"/>
      <p:bldP spid="41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4214810" y="1857364"/>
            <a:ext cx="4465638" cy="4535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14612" y="285728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 dirty="0" smtClean="0"/>
              <a:t>Kako nastaje duga?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06973" y="2105014"/>
            <a:ext cx="3529012" cy="3095625"/>
            <a:chOff x="3061" y="1001"/>
            <a:chExt cx="2223" cy="1950"/>
          </a:xfrm>
        </p:grpSpPr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4513" y="1137"/>
              <a:ext cx="771" cy="77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3606" y="1001"/>
              <a:ext cx="1043" cy="2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4649" y="1228"/>
              <a:ext cx="635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649" y="1228"/>
              <a:ext cx="635" cy="3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4694" y="1545"/>
              <a:ext cx="590" cy="3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H="1">
              <a:off x="4830" y="1455"/>
              <a:ext cx="454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H="1">
              <a:off x="3061" y="1908"/>
              <a:ext cx="1769" cy="10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H="1">
              <a:off x="3243" y="1863"/>
              <a:ext cx="1451" cy="4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151435" y="3616314"/>
            <a:ext cx="3384550" cy="2736850"/>
            <a:chOff x="3152" y="1953"/>
            <a:chExt cx="2132" cy="1724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4513" y="1953"/>
              <a:ext cx="771" cy="77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>
              <a:off x="4468" y="1999"/>
              <a:ext cx="181" cy="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4649" y="2044"/>
              <a:ext cx="635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4649" y="2044"/>
              <a:ext cx="635" cy="3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 flipH="1">
              <a:off x="4694" y="2361"/>
              <a:ext cx="590" cy="3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H="1">
              <a:off x="4830" y="2271"/>
              <a:ext cx="454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H="1">
              <a:off x="3243" y="2724"/>
              <a:ext cx="1587" cy="9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3152" y="2679"/>
              <a:ext cx="1542" cy="45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 rot="-223140">
            <a:off x="3387450" y="4125330"/>
            <a:ext cx="1749425" cy="3181350"/>
            <a:chOff x="2092" y="2138"/>
            <a:chExt cx="1102" cy="2004"/>
          </a:xfrm>
        </p:grpSpPr>
        <p:sp>
          <p:nvSpPr>
            <p:cNvPr id="6183" name="Arc 39"/>
            <p:cNvSpPr>
              <a:spLocks/>
            </p:cNvSpPr>
            <p:nvPr/>
          </p:nvSpPr>
          <p:spPr bwMode="auto">
            <a:xfrm rot="20660999" flipV="1">
              <a:off x="2092" y="2138"/>
              <a:ext cx="815" cy="951"/>
            </a:xfrm>
            <a:custGeom>
              <a:avLst/>
              <a:gdLst>
                <a:gd name="G0" fmla="+- 0 0 0"/>
                <a:gd name="G1" fmla="+- 20216 0 0"/>
                <a:gd name="G2" fmla="+- 21600 0 0"/>
                <a:gd name="T0" fmla="*/ 7608 w 15858"/>
                <a:gd name="T1" fmla="*/ 0 h 20216"/>
                <a:gd name="T2" fmla="*/ 15858 w 15858"/>
                <a:gd name="T3" fmla="*/ 5550 h 20216"/>
                <a:gd name="T4" fmla="*/ 0 w 15858"/>
                <a:gd name="T5" fmla="*/ 20216 h 2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58" h="20216" fill="none" extrusionOk="0">
                  <a:moveTo>
                    <a:pt x="7607" y="0"/>
                  </a:moveTo>
                  <a:cubicBezTo>
                    <a:pt x="10752" y="1183"/>
                    <a:pt x="13576" y="3083"/>
                    <a:pt x="15857" y="5550"/>
                  </a:cubicBezTo>
                </a:path>
                <a:path w="15858" h="20216" stroke="0" extrusionOk="0">
                  <a:moveTo>
                    <a:pt x="7607" y="0"/>
                  </a:moveTo>
                  <a:cubicBezTo>
                    <a:pt x="10752" y="1183"/>
                    <a:pt x="13576" y="3083"/>
                    <a:pt x="15857" y="5550"/>
                  </a:cubicBezTo>
                  <a:lnTo>
                    <a:pt x="0" y="20216"/>
                  </a:lnTo>
                  <a:close/>
                </a:path>
              </a:pathLst>
            </a:cu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84" name="Arc 40"/>
            <p:cNvSpPr>
              <a:spLocks/>
            </p:cNvSpPr>
            <p:nvPr/>
          </p:nvSpPr>
          <p:spPr bwMode="auto">
            <a:xfrm rot="20660999" flipV="1">
              <a:off x="2660" y="3014"/>
              <a:ext cx="534" cy="112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0635 w 10635"/>
                <a:gd name="T1" fmla="*/ 18800 h 21477"/>
                <a:gd name="T2" fmla="*/ 2304 w 10635"/>
                <a:gd name="T3" fmla="*/ 21477 h 21477"/>
                <a:gd name="T4" fmla="*/ 0 w 10635"/>
                <a:gd name="T5" fmla="*/ 0 h 2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35" h="21477" fill="none" extrusionOk="0">
                  <a:moveTo>
                    <a:pt x="10635" y="18800"/>
                  </a:moveTo>
                  <a:cubicBezTo>
                    <a:pt x="8069" y="20251"/>
                    <a:pt x="5234" y="21162"/>
                    <a:pt x="2303" y="21476"/>
                  </a:cubicBezTo>
                </a:path>
                <a:path w="10635" h="21477" stroke="0" extrusionOk="0">
                  <a:moveTo>
                    <a:pt x="10635" y="18800"/>
                  </a:moveTo>
                  <a:cubicBezTo>
                    <a:pt x="8069" y="20251"/>
                    <a:pt x="5234" y="21162"/>
                    <a:pt x="2303" y="214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 rot="-939001">
              <a:off x="2926" y="2748"/>
              <a:ext cx="98" cy="342"/>
              <a:chOff x="2835" y="2342"/>
              <a:chExt cx="91" cy="227"/>
            </a:xfrm>
          </p:grpSpPr>
          <p:sp>
            <p:nvSpPr>
              <p:cNvPr id="6186" name="Oval 42"/>
              <p:cNvSpPr>
                <a:spLocks noChangeArrowheads="1"/>
              </p:cNvSpPr>
              <p:nvPr/>
            </p:nvSpPr>
            <p:spPr bwMode="auto">
              <a:xfrm>
                <a:off x="2835" y="2342"/>
                <a:ext cx="91" cy="227"/>
              </a:xfrm>
              <a:prstGeom prst="ellipse">
                <a:avLst/>
              </a:prstGeom>
              <a:solidFill>
                <a:srgbClr val="66FFFF"/>
              </a:solidFill>
              <a:ln w="2857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6187" name="Oval 43"/>
              <p:cNvSpPr>
                <a:spLocks noChangeArrowheads="1"/>
              </p:cNvSpPr>
              <p:nvPr/>
            </p:nvSpPr>
            <p:spPr bwMode="auto">
              <a:xfrm>
                <a:off x="2880" y="2387"/>
                <a:ext cx="46" cy="1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pic>
        <p:nvPicPr>
          <p:cNvPr id="56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77"/>
            <a:ext cx="4071934" cy="2714623"/>
          </a:xfrm>
          <a:prstGeom prst="rect">
            <a:avLst/>
          </a:prstGeom>
          <a:noFill/>
        </p:spPr>
      </p:pic>
      <p:pic>
        <p:nvPicPr>
          <p:cNvPr id="61444" name="Picture 4" descr="http://blog.meteo-info.hr/wp-content/uploads/2011/11/du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0026"/>
            <a:ext cx="4071934" cy="2711908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4214810" y="64886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Duga iz aviona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4" grpId="0" animBg="1"/>
      <p:bldP spid="61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/>
          </a:bodyPr>
          <a:lstStyle/>
          <a:p>
            <a:pPr algn="just"/>
            <a:r>
              <a:rPr lang="hr-HR" sz="2200" dirty="0" smtClean="0"/>
              <a:t>Pojava duge nastaje zbog loma i potpune refleksije svjetlosti u kuglastim vodenim kapima.</a:t>
            </a:r>
          </a:p>
          <a:p>
            <a:pPr algn="just"/>
            <a:r>
              <a:rPr lang="hr-HR" sz="2200" dirty="0" smtClean="0"/>
              <a:t>Kada zraka Sunčeve svjetlosti padne na kap vode, svaka se boja lomi pod nekim drugim kutom (ovisno o valnoj duljini), nakon čega se u kapi potpuno reflektiraju i zatim lome pri izlazu iz kapi.</a:t>
            </a:r>
          </a:p>
          <a:p>
            <a:pPr algn="just"/>
            <a:r>
              <a:rPr lang="hr-HR" sz="2200" dirty="0" smtClean="0"/>
              <a:t>Kutovi što ih izlazne zrake zatvaraju s upadnom zrakom nisu jednaki za sve boje svjetlosti (crvena 42°, ljubičasta 42°).  Kap iz koje dolazi crvena svjetlost udaljenija je od promatrača u odnosu na kap iz koje dolazi ljubičasta svjetlost.</a:t>
            </a:r>
          </a:p>
          <a:p>
            <a:pPr algn="just"/>
            <a:r>
              <a:rPr lang="hr-HR" sz="2200" dirty="0" smtClean="0"/>
              <a:t>Sve kapi iste boje raspoređene su </a:t>
            </a:r>
          </a:p>
          <a:p>
            <a:pPr algn="just">
              <a:buNone/>
            </a:pPr>
            <a:r>
              <a:rPr lang="hr-HR" sz="2200" dirty="0" smtClean="0"/>
              <a:t>    po kružnici.</a:t>
            </a:r>
            <a:endParaRPr lang="hr-HR" sz="2200" dirty="0"/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5975350" y="4049713"/>
            <a:ext cx="3168650" cy="280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631112" y="4410075"/>
            <a:ext cx="1223963" cy="12239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191250" y="4194175"/>
            <a:ext cx="1655762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847012" y="4554538"/>
            <a:ext cx="10080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847012" y="4554538"/>
            <a:ext cx="1008063" cy="503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7918450" y="5057775"/>
            <a:ext cx="936625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8134350" y="4914900"/>
            <a:ext cx="720725" cy="719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407150" y="5634038"/>
            <a:ext cx="1727200" cy="1081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191250" y="5562600"/>
            <a:ext cx="1727200" cy="792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" name="Arc 14"/>
          <p:cNvSpPr>
            <a:spLocks/>
          </p:cNvSpPr>
          <p:nvPr/>
        </p:nvSpPr>
        <p:spPr bwMode="auto">
          <a:xfrm flipH="1">
            <a:off x="6765925" y="4362450"/>
            <a:ext cx="1908175" cy="1900238"/>
          </a:xfrm>
          <a:custGeom>
            <a:avLst/>
            <a:gdLst>
              <a:gd name="G0" fmla="+- 0 0 0"/>
              <a:gd name="G1" fmla="+- 8529 0 0"/>
              <a:gd name="G2" fmla="+- 21600 0 0"/>
              <a:gd name="T0" fmla="*/ 19845 w 21600"/>
              <a:gd name="T1" fmla="*/ 0 h 21114"/>
              <a:gd name="T2" fmla="*/ 17555 w 21600"/>
              <a:gd name="T3" fmla="*/ 21114 h 21114"/>
              <a:gd name="T4" fmla="*/ 0 w 21600"/>
              <a:gd name="T5" fmla="*/ 8529 h 2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14" fill="none" extrusionOk="0">
                <a:moveTo>
                  <a:pt x="19844" y="0"/>
                </a:moveTo>
                <a:cubicBezTo>
                  <a:pt x="21002" y="2694"/>
                  <a:pt x="21600" y="5596"/>
                  <a:pt x="21600" y="8529"/>
                </a:cubicBezTo>
                <a:cubicBezTo>
                  <a:pt x="21600" y="13043"/>
                  <a:pt x="20185" y="17444"/>
                  <a:pt x="17554" y="21113"/>
                </a:cubicBezTo>
              </a:path>
              <a:path w="21600" h="21114" stroke="0" extrusionOk="0">
                <a:moveTo>
                  <a:pt x="19844" y="0"/>
                </a:moveTo>
                <a:cubicBezTo>
                  <a:pt x="21002" y="2694"/>
                  <a:pt x="21600" y="5596"/>
                  <a:pt x="21600" y="8529"/>
                </a:cubicBezTo>
                <a:cubicBezTo>
                  <a:pt x="21600" y="13043"/>
                  <a:pt x="20185" y="17444"/>
                  <a:pt x="17554" y="21113"/>
                </a:cubicBezTo>
                <a:lnTo>
                  <a:pt x="0" y="852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Arc 15"/>
          <p:cNvSpPr>
            <a:spLocks/>
          </p:cNvSpPr>
          <p:nvPr/>
        </p:nvSpPr>
        <p:spPr bwMode="auto">
          <a:xfrm flipH="1">
            <a:off x="7413625" y="4533900"/>
            <a:ext cx="1223962" cy="1165225"/>
          </a:xfrm>
          <a:custGeom>
            <a:avLst/>
            <a:gdLst>
              <a:gd name="G0" fmla="+- 0 0 0"/>
              <a:gd name="G1" fmla="+- 10548 0 0"/>
              <a:gd name="G2" fmla="+- 21600 0 0"/>
              <a:gd name="T0" fmla="*/ 18849 w 21600"/>
              <a:gd name="T1" fmla="*/ 0 h 20553"/>
              <a:gd name="T2" fmla="*/ 19143 w 21600"/>
              <a:gd name="T3" fmla="*/ 20553 h 20553"/>
              <a:gd name="T4" fmla="*/ 0 w 21600"/>
              <a:gd name="T5" fmla="*/ 10548 h 20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3" fill="none" extrusionOk="0">
                <a:moveTo>
                  <a:pt x="18849" y="-1"/>
                </a:moveTo>
                <a:cubicBezTo>
                  <a:pt x="20652" y="3222"/>
                  <a:pt x="21600" y="6854"/>
                  <a:pt x="21600" y="10548"/>
                </a:cubicBezTo>
                <a:cubicBezTo>
                  <a:pt x="21600" y="14032"/>
                  <a:pt x="20757" y="17465"/>
                  <a:pt x="19143" y="20553"/>
                </a:cubicBezTo>
              </a:path>
              <a:path w="21600" h="20553" stroke="0" extrusionOk="0">
                <a:moveTo>
                  <a:pt x="18849" y="-1"/>
                </a:moveTo>
                <a:cubicBezTo>
                  <a:pt x="20652" y="3222"/>
                  <a:pt x="21600" y="6854"/>
                  <a:pt x="21600" y="10548"/>
                </a:cubicBezTo>
                <a:cubicBezTo>
                  <a:pt x="21600" y="14032"/>
                  <a:pt x="20757" y="17465"/>
                  <a:pt x="19143" y="20553"/>
                </a:cubicBezTo>
                <a:lnTo>
                  <a:pt x="0" y="10548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38950" y="4914900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bg1"/>
                </a:solidFill>
              </a:rPr>
              <a:t>40</a:t>
            </a:r>
            <a:r>
              <a:rPr lang="hr-HR" sz="2400" baseline="30000">
                <a:solidFill>
                  <a:schemeClr val="bg1"/>
                </a:solidFill>
              </a:rPr>
              <a:t>o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191250" y="49863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bg1"/>
                </a:solidFill>
              </a:rPr>
              <a:t>42</a:t>
            </a:r>
            <a:r>
              <a:rPr lang="hr-HR" sz="2400" baseline="30000">
                <a:solidFill>
                  <a:schemeClr val="bg1"/>
                </a:solidFill>
              </a:rPr>
              <a:t>o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Sekundarni luk duge</a:t>
            </a:r>
            <a:endParaRPr lang="hr-HR" dirty="0"/>
          </a:p>
        </p:txBody>
      </p:sp>
      <p:pic>
        <p:nvPicPr>
          <p:cNvPr id="64514" name="Picture 2" descr="http://www.kakopedija.com/wp-content/uploads/2012/06/duga-6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7072362" cy="3889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Nastaje kad svjetlost unutar vodene kapi napravi dvije potpune refleksije, slabijeg je intenziteta od primarnog luka, boje su poredane obrnutim redoslijedom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hr-HR" dirty="0"/>
              <a:t>Leće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 r="58876" b="14073"/>
          <a:stretch>
            <a:fillRect/>
          </a:stretch>
        </p:blipFill>
        <p:spPr bwMode="auto">
          <a:xfrm>
            <a:off x="539750" y="2308225"/>
            <a:ext cx="3240088" cy="2200275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/>
          <a:srcRect l="42317" b="14099"/>
          <a:stretch>
            <a:fillRect/>
          </a:stretch>
        </p:blipFill>
        <p:spPr bwMode="auto">
          <a:xfrm>
            <a:off x="4140200" y="2312988"/>
            <a:ext cx="4535488" cy="2195512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55650" y="4676775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tx2"/>
                </a:solidFill>
              </a:rPr>
              <a:t>konvergentna leća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027613" y="4700588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tx2"/>
                </a:solidFill>
              </a:rPr>
              <a:t>divergentna leća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42910" y="1214422"/>
            <a:ext cx="7888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Leća – prozirno sredstvo omeđeno dvama dioptrima od kojih je barem jedan sferni.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4" grpId="0"/>
      <p:bldP spid="2065" grpId="0"/>
      <p:bldP spid="20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57356" y="285728"/>
            <a:ext cx="503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800" dirty="0" smtClean="0"/>
              <a:t>Konvergentne ili sabirne </a:t>
            </a:r>
            <a:r>
              <a:rPr lang="hr-HR" sz="2800" dirty="0"/>
              <a:t>leće</a:t>
            </a:r>
          </a:p>
        </p:txBody>
      </p:sp>
      <p:pic>
        <p:nvPicPr>
          <p:cNvPr id="23557" name="Picture 5" descr="b"/>
          <p:cNvPicPr>
            <a:picLocks noChangeAspect="1" noChangeArrowheads="1"/>
          </p:cNvPicPr>
          <p:nvPr/>
        </p:nvPicPr>
        <p:blipFill>
          <a:blip r:embed="rId2" cstate="print"/>
          <a:srcRect b="28743"/>
          <a:stretch>
            <a:fillRect/>
          </a:stretch>
        </p:blipFill>
        <p:spPr bwMode="auto">
          <a:xfrm>
            <a:off x="1187450" y="2287588"/>
            <a:ext cx="66976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042988" y="37893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0825" y="4149725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bikonveksna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849938" y="3716338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770188" y="3717925"/>
            <a:ext cx="222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plankonveksna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491163" y="4149725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konkavkonveksna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826375" y="29257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simbol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1214422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- deblja u sredini nego na rubu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 animBg="1"/>
      <p:bldP spid="23559" grpId="0"/>
      <p:bldP spid="23560" grpId="0" animBg="1"/>
      <p:bldP spid="23561" grpId="0"/>
      <p:bldP spid="23562" grpId="0"/>
      <p:bldP spid="235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1950" y="549275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Žarišta (fokusi)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5720" y="4071942"/>
            <a:ext cx="4156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 dirty="0">
                <a:latin typeface="Times New Roman" pitchFamily="18" charset="0"/>
              </a:rPr>
              <a:t>F’ - </a:t>
            </a:r>
            <a:r>
              <a:rPr lang="hr-HR" sz="2400" dirty="0"/>
              <a:t>slikovno </a:t>
            </a:r>
            <a:r>
              <a:rPr lang="hr-HR" sz="2400" dirty="0" smtClean="0"/>
              <a:t>žarište ili fokus</a:t>
            </a:r>
            <a:endParaRPr lang="hr-HR" sz="24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701757" y="4071942"/>
            <a:ext cx="4442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 dirty="0">
                <a:latin typeface="Times New Roman" pitchFamily="18" charset="0"/>
              </a:rPr>
              <a:t>F - </a:t>
            </a:r>
            <a:r>
              <a:rPr lang="hr-HR" sz="2400" dirty="0"/>
              <a:t>predmetno </a:t>
            </a:r>
            <a:r>
              <a:rPr lang="hr-HR" sz="2400" dirty="0" smtClean="0"/>
              <a:t>žarište ili fokus</a:t>
            </a:r>
            <a:endParaRPr lang="hr-HR" sz="2400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55875" y="2060575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  <a:r>
              <a:rPr lang="hr-HR" sz="2400">
                <a:latin typeface="Times New Roman" pitchFamily="18" charset="0"/>
              </a:rPr>
              <a:t> </a:t>
            </a: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 rot="16200000">
            <a:off x="2591594" y="2096294"/>
            <a:ext cx="144463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68313" y="2636838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195513" y="1628775"/>
            <a:ext cx="0" cy="2016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528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o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377983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o</a:t>
            </a: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2195513" y="2492375"/>
            <a:ext cx="14398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195513" y="2349500"/>
            <a:ext cx="14398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2195513" y="2420938"/>
            <a:ext cx="12969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2195513" y="2060575"/>
            <a:ext cx="1296987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8" name="Arc 22"/>
          <p:cNvSpPr>
            <a:spLocks/>
          </p:cNvSpPr>
          <p:nvPr/>
        </p:nvSpPr>
        <p:spPr bwMode="auto">
          <a:xfrm flipH="1">
            <a:off x="3148013" y="2636838"/>
            <a:ext cx="920750" cy="447675"/>
          </a:xfrm>
          <a:custGeom>
            <a:avLst/>
            <a:gdLst>
              <a:gd name="G0" fmla="+- 0 0 0"/>
              <a:gd name="G1" fmla="+- 8934 0 0"/>
              <a:gd name="G2" fmla="+- 21600 0 0"/>
              <a:gd name="T0" fmla="*/ 19666 w 19706"/>
              <a:gd name="T1" fmla="*/ 0 h 8934"/>
              <a:gd name="T2" fmla="*/ 19706 w 19706"/>
              <a:gd name="T3" fmla="*/ 89 h 8934"/>
              <a:gd name="T4" fmla="*/ 0 w 19706"/>
              <a:gd name="T5" fmla="*/ 8934 h 8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06" h="8934" fill="none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</a:path>
              <a:path w="19706" h="8934" stroke="0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  <a:lnTo>
                  <a:pt x="0" y="8934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87450" y="2060575"/>
            <a:ext cx="1008063" cy="0"/>
            <a:chOff x="748" y="1298"/>
            <a:chExt cx="635" cy="0"/>
          </a:xfrm>
        </p:grpSpPr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748" y="1298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930" y="1298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187450" y="2349500"/>
            <a:ext cx="1008063" cy="0"/>
            <a:chOff x="748" y="1480"/>
            <a:chExt cx="635" cy="0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748" y="1480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930" y="148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187450" y="2924175"/>
            <a:ext cx="1008063" cy="0"/>
            <a:chOff x="748" y="1842"/>
            <a:chExt cx="635" cy="0"/>
          </a:xfrm>
        </p:grpSpPr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748" y="1842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930" y="184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187450" y="3213100"/>
            <a:ext cx="1008063" cy="0"/>
            <a:chOff x="748" y="2024"/>
            <a:chExt cx="635" cy="0"/>
          </a:xfrm>
        </p:grpSpPr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748" y="2024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930" y="2024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925763" y="2636838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F’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4860925" y="256540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6588125" y="1557338"/>
            <a:ext cx="0" cy="2016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4787900" y="2420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o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8172450" y="2420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o</a:t>
            </a:r>
          </a:p>
        </p:txBody>
      </p:sp>
      <p:sp>
        <p:nvSpPr>
          <p:cNvPr id="4146" name="Arc 50"/>
          <p:cNvSpPr>
            <a:spLocks/>
          </p:cNvSpPr>
          <p:nvPr/>
        </p:nvSpPr>
        <p:spPr bwMode="auto">
          <a:xfrm flipH="1">
            <a:off x="5651500" y="2565400"/>
            <a:ext cx="920750" cy="447675"/>
          </a:xfrm>
          <a:custGeom>
            <a:avLst/>
            <a:gdLst>
              <a:gd name="G0" fmla="+- 0 0 0"/>
              <a:gd name="G1" fmla="+- 8934 0 0"/>
              <a:gd name="G2" fmla="+- 21600 0 0"/>
              <a:gd name="T0" fmla="*/ 19666 w 19706"/>
              <a:gd name="T1" fmla="*/ 0 h 8934"/>
              <a:gd name="T2" fmla="*/ 19706 w 19706"/>
              <a:gd name="T3" fmla="*/ 89 h 8934"/>
              <a:gd name="T4" fmla="*/ 0 w 19706"/>
              <a:gd name="T5" fmla="*/ 8934 h 8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06" h="8934" fill="none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</a:path>
              <a:path w="19706" h="8934" stroke="0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  <a:lnTo>
                  <a:pt x="0" y="8934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588125" y="1989138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6588125" y="2278063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6588125" y="2852738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6588125" y="3141663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5414963" y="25654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  <a:endParaRPr lang="hr-HR" sz="2400">
              <a:latin typeface="Times New Roman" pitchFamily="18" charset="0"/>
            </a:endParaRP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5651500" y="2565400"/>
            <a:ext cx="938213" cy="576263"/>
            <a:chOff x="3560" y="1616"/>
            <a:chExt cx="591" cy="363"/>
          </a:xfrm>
        </p:grpSpPr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3560" y="1616"/>
              <a:ext cx="591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>
              <a:off x="3560" y="1616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5651500" y="2565400"/>
            <a:ext cx="936625" cy="287338"/>
            <a:chOff x="3560" y="1616"/>
            <a:chExt cx="590" cy="181"/>
          </a:xfrm>
        </p:grpSpPr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3560" y="1616"/>
              <a:ext cx="59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>
              <a:off x="3560" y="1616"/>
              <a:ext cx="318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651500" y="2276475"/>
            <a:ext cx="936625" cy="288925"/>
            <a:chOff x="3560" y="1434"/>
            <a:chExt cx="590" cy="182"/>
          </a:xfrm>
        </p:grpSpPr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V="1">
              <a:off x="3560" y="1434"/>
              <a:ext cx="59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V="1">
              <a:off x="3560" y="1525"/>
              <a:ext cx="318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5651500" y="1989138"/>
            <a:ext cx="938213" cy="576262"/>
            <a:chOff x="3560" y="1253"/>
            <a:chExt cx="591" cy="363"/>
          </a:xfrm>
        </p:grpSpPr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 flipV="1">
              <a:off x="3560" y="1253"/>
              <a:ext cx="591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 flipV="1">
              <a:off x="3560" y="1389"/>
              <a:ext cx="363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395288" y="46529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  <a:r>
              <a:rPr lang="hr-HR" sz="2400">
                <a:latin typeface="Times New Roman" pitchFamily="18" charset="0"/>
              </a:rPr>
              <a:t>  - </a:t>
            </a:r>
            <a:r>
              <a:rPr lang="hr-HR" sz="2400"/>
              <a:t>žarišna daljina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5292725" y="45815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  <a:r>
              <a:rPr lang="hr-HR" sz="2400">
                <a:latin typeface="Times New Roman" pitchFamily="18" charset="0"/>
              </a:rPr>
              <a:t>  - </a:t>
            </a:r>
            <a:r>
              <a:rPr lang="hr-HR" sz="2400"/>
              <a:t>žarišna daljina</a:t>
            </a:r>
            <a:endParaRPr lang="hr-H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  <p:bldP spid="4107" grpId="0"/>
      <p:bldP spid="4108" grpId="0" animBg="1"/>
      <p:bldP spid="4113" grpId="0" animBg="1"/>
      <p:bldP spid="4114" grpId="0" animBg="1"/>
      <p:bldP spid="4116" grpId="0"/>
      <p:bldP spid="4117" grpId="0"/>
      <p:bldP spid="4123" grpId="0" animBg="1"/>
      <p:bldP spid="4124" grpId="0" animBg="1"/>
      <p:bldP spid="4125" grpId="0" animBg="1"/>
      <p:bldP spid="4126" grpId="0" animBg="1"/>
      <p:bldP spid="4118" grpId="0" animBg="1"/>
      <p:bldP spid="4135" grpId="0"/>
      <p:bldP spid="4138" grpId="0" animBg="1"/>
      <p:bldP spid="4139" grpId="0" animBg="1"/>
      <p:bldP spid="4140" grpId="0"/>
      <p:bldP spid="4141" grpId="0"/>
      <p:bldP spid="4146" grpId="0" animBg="1"/>
      <p:bldP spid="4148" grpId="0" animBg="1"/>
      <p:bldP spid="4151" grpId="0" animBg="1"/>
      <p:bldP spid="4154" grpId="0" animBg="1"/>
      <p:bldP spid="4157" grpId="0" animBg="1"/>
      <p:bldP spid="4159" grpId="0"/>
      <p:bldP spid="4171" grpId="0"/>
      <p:bldP spid="4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15304" cy="1000132"/>
          </a:xfrm>
        </p:spPr>
        <p:txBody>
          <a:bodyPr>
            <a:normAutofit/>
          </a:bodyPr>
          <a:lstStyle/>
          <a:p>
            <a:r>
              <a:rPr lang="hr-HR" b="1" dirty="0" smtClean="0"/>
              <a:t>Odbijanje svjetlosti i ravna zrcala</a:t>
            </a:r>
            <a:endParaRPr lang="hr-HR" b="1" dirty="0"/>
          </a:p>
        </p:txBody>
      </p:sp>
      <p:pic>
        <p:nvPicPr>
          <p:cNvPr id="6146" name="Picture 2" descr="https://encrypted-tbn1.gstatic.com/images?q=tbn:ANd9GcQJncqF6mWE5xDgApaJ3438yczkuAHpdQZaN7VVrLRSGmJm1r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724756" cy="2452686"/>
          </a:xfrm>
          <a:prstGeom prst="rect">
            <a:avLst/>
          </a:prstGeom>
          <a:noFill/>
        </p:spPr>
      </p:pic>
      <p:pic>
        <p:nvPicPr>
          <p:cNvPr id="6148" name="Picture 4" descr="http://g.udn.com.tw/upfiles/B_LI/light03589/PSN_PHOTO/171/f_992817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224215" cy="4220402"/>
          </a:xfrm>
          <a:prstGeom prst="rect">
            <a:avLst/>
          </a:prstGeom>
          <a:noFill/>
        </p:spPr>
      </p:pic>
      <p:pic>
        <p:nvPicPr>
          <p:cNvPr id="6150" name="Picture 6" descr="http://www.uhvatival.hr/uploads/entry_galleries/540/Studio_ISIS_Uhvati_val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14818"/>
            <a:ext cx="3087392" cy="2252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42910" y="2428868"/>
          <a:ext cx="35290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3" imgW="1739900" imgH="482600" progId="Equation.3">
                  <p:embed/>
                </p:oleObj>
              </mc:Choice>
              <mc:Fallback>
                <p:oleObj name="Equation" r:id="rId3" imgW="17399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428868"/>
                        <a:ext cx="3529013" cy="987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771775" y="836613"/>
          <a:ext cx="9350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5" imgW="419100" imgH="419100" progId="Equation.3">
                  <p:embed/>
                </p:oleObj>
              </mc:Choice>
              <mc:Fallback>
                <p:oleObj name="Equation" r:id="rId5" imgW="4191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836613"/>
                        <a:ext cx="935038" cy="935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4213" y="1052513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Jakost leće: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735388" y="1052513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[dioptrija = m</a:t>
            </a:r>
            <a:r>
              <a:rPr lang="hr-HR" sz="2400" baseline="30000">
                <a:latin typeface="Times New Roman" pitchFamily="18" charset="0"/>
              </a:rPr>
              <a:t>-1</a:t>
            </a:r>
            <a:r>
              <a:rPr lang="hr-HR" sz="2400">
                <a:latin typeface="Times New Roman" pitchFamily="18" charset="0"/>
              </a:rPr>
              <a:t>]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14348" y="5429264"/>
          <a:ext cx="35290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7" imgW="1600200" imgH="482600" progId="Equation.3">
                  <p:embed/>
                </p:oleObj>
              </mc:Choice>
              <mc:Fallback>
                <p:oleObj name="Equation" r:id="rId7" imgW="1600200" imgH="4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429264"/>
                        <a:ext cx="3529013" cy="1071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00550" y="2565400"/>
            <a:ext cx="387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/>
              <a:t>u sredstvu indeksa loma </a:t>
            </a:r>
            <a:r>
              <a:rPr lang="hr-HR" sz="2400" i="1">
                <a:latin typeface="Times New Roman" pitchFamily="18" charset="0"/>
              </a:rPr>
              <a:t>n</a:t>
            </a:r>
            <a:r>
              <a:rPr lang="hr-HR" sz="2400" i="1" baseline="-25000">
                <a:latin typeface="Times New Roman" pitchFamily="18" charset="0"/>
              </a:rPr>
              <a:t>s</a:t>
            </a:r>
            <a:r>
              <a:rPr lang="hr-HR" sz="2400"/>
              <a:t>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0" y="5857892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dirty="0"/>
              <a:t>u vakuumu (zraku)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714348" y="3643314"/>
          <a:ext cx="2576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9" imgW="1269720" imgH="228600" progId="Equation.3">
                  <p:embed/>
                </p:oleObj>
              </mc:Choice>
              <mc:Fallback>
                <p:oleObj name="Equation" r:id="rId9" imgW="12697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643314"/>
                        <a:ext cx="25765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14348" y="4214818"/>
          <a:ext cx="58483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11" imgW="2882880" imgH="228600" progId="Equation.3">
                  <p:embed/>
                </p:oleObj>
              </mc:Choice>
              <mc:Fallback>
                <p:oleObj name="Equation" r:id="rId11" imgW="2882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214818"/>
                        <a:ext cx="58483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777875" y="4845050"/>
          <a:ext cx="4972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tion" r:id="rId13" imgW="2450880" imgH="215640" progId="Equation.3">
                  <p:embed/>
                </p:oleObj>
              </mc:Choice>
              <mc:Fallback>
                <p:oleObj name="Equation" r:id="rId13" imgW="245088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845050"/>
                        <a:ext cx="49720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31" grpId="0"/>
      <p:bldP spid="51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6238" y="476250"/>
            <a:ext cx="3608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Karakteristične zrake </a:t>
            </a:r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flipH="1">
            <a:off x="3425825" y="2819400"/>
            <a:ext cx="685800" cy="1000125"/>
          </a:xfrm>
          <a:custGeom>
            <a:avLst/>
            <a:gdLst>
              <a:gd name="G0" fmla="+- 0 0 0"/>
              <a:gd name="G1" fmla="+- 12994 0 0"/>
              <a:gd name="G2" fmla="+- 21600 0 0"/>
              <a:gd name="T0" fmla="*/ 17254 w 17340"/>
              <a:gd name="T1" fmla="*/ 0 h 12994"/>
              <a:gd name="T2" fmla="*/ 17340 w 17340"/>
              <a:gd name="T3" fmla="*/ 114 h 12994"/>
              <a:gd name="T4" fmla="*/ 0 w 17340"/>
              <a:gd name="T5" fmla="*/ 12994 h 1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40" h="12994" fill="none" extrusionOk="0">
                <a:moveTo>
                  <a:pt x="17254" y="-1"/>
                </a:moveTo>
                <a:cubicBezTo>
                  <a:pt x="17282" y="37"/>
                  <a:pt x="17311" y="75"/>
                  <a:pt x="17339" y="114"/>
                </a:cubicBezTo>
              </a:path>
              <a:path w="17340" h="12994" stroke="0" extrusionOk="0">
                <a:moveTo>
                  <a:pt x="17254" y="-1"/>
                </a:moveTo>
                <a:cubicBezTo>
                  <a:pt x="17282" y="37"/>
                  <a:pt x="17311" y="75"/>
                  <a:pt x="17339" y="114"/>
                </a:cubicBezTo>
                <a:lnTo>
                  <a:pt x="0" y="12994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5" name="Arc 11"/>
          <p:cNvSpPr>
            <a:spLocks/>
          </p:cNvSpPr>
          <p:nvPr/>
        </p:nvSpPr>
        <p:spPr bwMode="auto">
          <a:xfrm flipH="1">
            <a:off x="5721350" y="2817813"/>
            <a:ext cx="571500" cy="1000125"/>
          </a:xfrm>
          <a:custGeom>
            <a:avLst/>
            <a:gdLst>
              <a:gd name="G0" fmla="+- 0 0 0"/>
              <a:gd name="G1" fmla="+- 10841 0 0"/>
              <a:gd name="G2" fmla="+- 21600 0 0"/>
              <a:gd name="T0" fmla="*/ 18682 w 18703"/>
              <a:gd name="T1" fmla="*/ 0 h 10841"/>
              <a:gd name="T2" fmla="*/ 18703 w 18703"/>
              <a:gd name="T3" fmla="*/ 35 h 10841"/>
              <a:gd name="T4" fmla="*/ 0 w 18703"/>
              <a:gd name="T5" fmla="*/ 10841 h 10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03" h="10841" fill="none" extrusionOk="0">
                <a:moveTo>
                  <a:pt x="18682" y="-1"/>
                </a:moveTo>
                <a:cubicBezTo>
                  <a:pt x="18689" y="11"/>
                  <a:pt x="18695" y="23"/>
                  <a:pt x="18702" y="35"/>
                </a:cubicBezTo>
              </a:path>
              <a:path w="18703" h="10841" stroke="0" extrusionOk="0">
                <a:moveTo>
                  <a:pt x="18682" y="-1"/>
                </a:moveTo>
                <a:cubicBezTo>
                  <a:pt x="18689" y="11"/>
                  <a:pt x="18695" y="23"/>
                  <a:pt x="18702" y="35"/>
                </a:cubicBezTo>
                <a:lnTo>
                  <a:pt x="0" y="10841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35150" y="1270000"/>
            <a:ext cx="5689600" cy="2879725"/>
            <a:chOff x="1156" y="1389"/>
            <a:chExt cx="3584" cy="1814"/>
          </a:xfrm>
        </p:grpSpPr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156" y="2365"/>
              <a:ext cx="3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828" y="1389"/>
              <a:ext cx="0" cy="18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909" y="244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670" y="2024"/>
              <a:ext cx="29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68638" y="1933575"/>
            <a:ext cx="1420812" cy="0"/>
            <a:chOff x="1933" y="1807"/>
            <a:chExt cx="895" cy="0"/>
          </a:xfrm>
        </p:grpSpPr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470" y="1807"/>
              <a:ext cx="35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1933" y="1807"/>
              <a:ext cx="53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489450" y="1933575"/>
            <a:ext cx="2466975" cy="1771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044825" y="1392238"/>
            <a:ext cx="3365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1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309813" y="1933575"/>
            <a:ext cx="2179637" cy="1662113"/>
            <a:chOff x="1455" y="1807"/>
            <a:chExt cx="1373" cy="1047"/>
          </a:xfrm>
        </p:grpSpPr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455" y="1807"/>
              <a:ext cx="537" cy="4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992" y="2227"/>
              <a:ext cx="836" cy="6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489450" y="3595688"/>
            <a:ext cx="14239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446463" y="2265363"/>
            <a:ext cx="2085975" cy="1108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887538" y="1724025"/>
            <a:ext cx="3365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2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117850" y="1946275"/>
            <a:ext cx="3365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3</a:t>
            </a:r>
          </a:p>
        </p:txBody>
      </p:sp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470400"/>
            <a:ext cx="3889375" cy="2054225"/>
          </a:xfrm>
          <a:prstGeom prst="rect">
            <a:avLst/>
          </a:prstGeom>
          <a:noFill/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788" y="4437063"/>
            <a:ext cx="324802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 animBg="1"/>
      <p:bldP spid="6155" grpId="0" animBg="1"/>
      <p:bldP spid="6160" grpId="0" animBg="1"/>
      <p:bldP spid="6161" grpId="0"/>
      <p:bldP spid="6164" grpId="0" animBg="1"/>
      <p:bldP spid="6165" grpId="0" animBg="1"/>
      <p:bldP spid="6166" grpId="0"/>
      <p:bldP spid="61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404813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Konstrukcija slike</a:t>
            </a:r>
            <a:r>
              <a:rPr lang="hr-HR" sz="2800"/>
              <a:t> </a:t>
            </a:r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flipH="1">
            <a:off x="4040188" y="1998663"/>
            <a:ext cx="547687" cy="663575"/>
          </a:xfrm>
          <a:custGeom>
            <a:avLst/>
            <a:gdLst>
              <a:gd name="G0" fmla="+- 0 0 0"/>
              <a:gd name="G1" fmla="+- 12982 0 0"/>
              <a:gd name="G2" fmla="+- 21600 0 0"/>
              <a:gd name="T0" fmla="*/ 17264 w 17340"/>
              <a:gd name="T1" fmla="*/ 0 h 12982"/>
              <a:gd name="T2" fmla="*/ 17340 w 17340"/>
              <a:gd name="T3" fmla="*/ 102 h 12982"/>
              <a:gd name="T4" fmla="*/ 0 w 17340"/>
              <a:gd name="T5" fmla="*/ 12982 h 1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40" h="12982" fill="none" extrusionOk="0">
                <a:moveTo>
                  <a:pt x="17263" y="0"/>
                </a:moveTo>
                <a:cubicBezTo>
                  <a:pt x="17289" y="34"/>
                  <a:pt x="17314" y="68"/>
                  <a:pt x="17339" y="102"/>
                </a:cubicBezTo>
              </a:path>
              <a:path w="17340" h="12982" stroke="0" extrusionOk="0">
                <a:moveTo>
                  <a:pt x="17263" y="0"/>
                </a:moveTo>
                <a:cubicBezTo>
                  <a:pt x="17289" y="34"/>
                  <a:pt x="17314" y="68"/>
                  <a:pt x="17339" y="102"/>
                </a:cubicBezTo>
                <a:lnTo>
                  <a:pt x="0" y="12982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563938" y="1628775"/>
            <a:ext cx="1223962" cy="0"/>
            <a:chOff x="2245" y="1026"/>
            <a:chExt cx="771" cy="0"/>
          </a:xfrm>
        </p:grpSpPr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2653" y="1026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V="1">
              <a:off x="2245" y="1026"/>
              <a:ext cx="4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787900" y="1628775"/>
            <a:ext cx="252095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563938" y="1628775"/>
            <a:ext cx="1223962" cy="936625"/>
            <a:chOff x="2245" y="1026"/>
            <a:chExt cx="771" cy="590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245" y="1026"/>
              <a:ext cx="544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2245" y="1026"/>
              <a:ext cx="771" cy="5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787900" y="2565400"/>
            <a:ext cx="2736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3563938" y="1628775"/>
            <a:ext cx="0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700338" y="908050"/>
            <a:ext cx="5688012" cy="1981200"/>
            <a:chOff x="1701" y="572"/>
            <a:chExt cx="3583" cy="1248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746" y="1253"/>
              <a:ext cx="3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3016" y="572"/>
              <a:ext cx="0" cy="124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77" name="Arc 9"/>
            <p:cNvSpPr>
              <a:spLocks/>
            </p:cNvSpPr>
            <p:nvPr/>
          </p:nvSpPr>
          <p:spPr bwMode="auto">
            <a:xfrm flipH="1">
              <a:off x="3515" y="1253"/>
              <a:ext cx="272" cy="423"/>
            </a:xfrm>
            <a:custGeom>
              <a:avLst/>
              <a:gdLst>
                <a:gd name="G0" fmla="+- 0 0 0"/>
                <a:gd name="G1" fmla="+- 10841 0 0"/>
                <a:gd name="G2" fmla="+- 21600 0 0"/>
                <a:gd name="T0" fmla="*/ 18682 w 18703"/>
                <a:gd name="T1" fmla="*/ 0 h 10841"/>
                <a:gd name="T2" fmla="*/ 18703 w 18703"/>
                <a:gd name="T3" fmla="*/ 35 h 10841"/>
                <a:gd name="T4" fmla="*/ 0 w 18703"/>
                <a:gd name="T5" fmla="*/ 10841 h 10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03" h="10841" fill="none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</a:path>
                <a:path w="18703" h="10841" stroke="0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  <a:lnTo>
                    <a:pt x="0" y="108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336" y="1253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470" y="98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1701" y="120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5057" y="120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787900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56393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3563938" y="32845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580063" y="28527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4787900" y="32845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787900" y="37163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6804025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4003675" y="285273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x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5867400" y="328453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x’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5172075" y="285273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6877050" y="20605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y’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3276600" y="155733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y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395288" y="4754563"/>
            <a:ext cx="249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Jednadžba leće: 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208" name="Object 40"/>
          <p:cNvGraphicFramePr>
            <a:graphicFrameLocks noChangeAspect="1"/>
          </p:cNvGraphicFramePr>
          <p:nvPr/>
        </p:nvGraphicFramePr>
        <p:xfrm>
          <a:off x="3563938" y="4652963"/>
          <a:ext cx="13684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Equation" r:id="rId3" imgW="736600" imgH="419100" progId="Equation.3">
                  <p:embed/>
                </p:oleObj>
              </mc:Choice>
              <mc:Fallback>
                <p:oleObj name="Equation" r:id="rId3" imgW="7366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652963"/>
                        <a:ext cx="1368425" cy="782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395288" y="5661025"/>
            <a:ext cx="303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Linearno povećanje:</a:t>
            </a:r>
            <a:r>
              <a:rPr lang="hr-HR" sz="2800"/>
              <a:t> 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7211" name="Object 43"/>
          <p:cNvGraphicFramePr>
            <a:graphicFrameLocks noChangeAspect="1"/>
          </p:cNvGraphicFramePr>
          <p:nvPr/>
        </p:nvGraphicFramePr>
        <p:xfrm>
          <a:off x="4067175" y="5541963"/>
          <a:ext cx="9366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5" imgW="469900" imgH="419100" progId="Equation.3">
                  <p:embed/>
                </p:oleObj>
              </mc:Choice>
              <mc:Fallback>
                <p:oleObj name="Equation" r:id="rId5" imgW="4699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541963"/>
                        <a:ext cx="936625" cy="839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4" name="Object 46"/>
          <p:cNvGraphicFramePr>
            <a:graphicFrameLocks noChangeAspect="1"/>
          </p:cNvGraphicFramePr>
          <p:nvPr/>
        </p:nvGraphicFramePr>
        <p:xfrm>
          <a:off x="5364163" y="5557838"/>
          <a:ext cx="11525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7" imgW="583920" imgH="419040" progId="Equation.3">
                  <p:embed/>
                </p:oleObj>
              </mc:Choice>
              <mc:Fallback>
                <p:oleObj name="Equation" r:id="rId7" imgW="5839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557838"/>
                        <a:ext cx="11525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5041900" y="56610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,</a:t>
            </a: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3563938" y="1628775"/>
            <a:ext cx="403225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26" name="AutoShape 58"/>
          <p:cNvSpPr>
            <a:spLocks noChangeArrowheads="1"/>
          </p:cNvSpPr>
          <p:nvPr/>
        </p:nvSpPr>
        <p:spPr bwMode="auto">
          <a:xfrm>
            <a:off x="6804025" y="1989138"/>
            <a:ext cx="73025" cy="576262"/>
          </a:xfrm>
          <a:prstGeom prst="downArrow">
            <a:avLst>
              <a:gd name="adj1" fmla="val 50000"/>
              <a:gd name="adj2" fmla="val 19728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 animBg="1"/>
      <p:bldP spid="7182" grpId="0" animBg="1"/>
      <p:bldP spid="7186" grpId="0" animBg="1"/>
      <p:bldP spid="7191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/>
      <p:bldP spid="7203" grpId="0"/>
      <p:bldP spid="7204" grpId="0"/>
      <p:bldP spid="7205" grpId="0"/>
      <p:bldP spid="7206" grpId="0"/>
      <p:bldP spid="7207" grpId="0"/>
      <p:bldP spid="7210" grpId="0"/>
      <p:bldP spid="7215" grpId="0"/>
      <p:bldP spid="7225" grpId="0" animBg="1"/>
      <p:bldP spid="72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9750" y="579438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Vrste slika: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84213" y="1196975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1.</a:t>
            </a:r>
            <a:r>
              <a:rPr lang="hr-HR" sz="2800"/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187450" y="1268413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 &lt; x &lt;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f</a:t>
            </a:r>
            <a:r>
              <a:rPr lang="en-US"/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555875" y="1268413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 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hr-HR" sz="2400" i="1">
                <a:latin typeface="Times New Roman" pitchFamily="18" charset="0"/>
              </a:rPr>
              <a:t>' &gt;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187450" y="1700213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realna</a:t>
            </a:r>
            <a:endParaRPr lang="en-US" sz="24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116013" y="2133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obrnuta</a:t>
            </a:r>
            <a:endParaRPr lang="en-US" sz="240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116013" y="2565400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uvećana </a:t>
            </a:r>
            <a:endParaRPr lang="hr-HR" sz="240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4213" y="34290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2.</a:t>
            </a:r>
            <a:r>
              <a:rPr lang="hr-HR" sz="2800"/>
              <a:t>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195513" y="3500438"/>
            <a:ext cx="175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,  f &lt; x’ &lt; </a:t>
            </a:r>
            <a:r>
              <a:rPr lang="hr-HR" sz="2400" dirty="0">
                <a:latin typeface="Times New Roman" pitchFamily="18" charset="0"/>
              </a:rPr>
              <a:t>2</a:t>
            </a:r>
            <a:r>
              <a:rPr lang="hr-HR" sz="2400" i="1" dirty="0">
                <a:latin typeface="Times New Roman" pitchFamily="18" charset="0"/>
              </a:rPr>
              <a:t>f</a:t>
            </a:r>
            <a:r>
              <a:rPr lang="en-US" dirty="0"/>
              <a:t> 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87450" y="35004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hr-HR" sz="2400" i="1">
                <a:latin typeface="Times New Roman" pitchFamily="18" charset="0"/>
              </a:rPr>
              <a:t> &gt;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187450" y="3932238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realna</a:t>
            </a:r>
            <a:endParaRPr lang="en-US" sz="240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116013" y="43656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obrnuta</a:t>
            </a:r>
            <a:endParaRPr lang="en-US" sz="2400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116013" y="4797425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u</a:t>
            </a:r>
            <a:r>
              <a:rPr lang="hr-HR" sz="2400"/>
              <a:t>manje</a:t>
            </a:r>
            <a:r>
              <a:rPr lang="hr-HR" sz="2400">
                <a:cs typeface="Times New Roman" pitchFamily="18" charset="0"/>
              </a:rPr>
              <a:t>na </a:t>
            </a:r>
            <a:endParaRPr lang="hr-HR" sz="240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362575" y="1268413"/>
            <a:ext cx="53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3.</a:t>
            </a:r>
            <a:r>
              <a:rPr lang="hr-HR" sz="2800"/>
              <a:t> 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73875" y="133985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  x’ =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</a:rPr>
              <a:t>f</a:t>
            </a:r>
            <a:r>
              <a:rPr lang="en-US"/>
              <a:t> 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865813" y="13398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865813" y="1771650"/>
            <a:ext cx="103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realna</a:t>
            </a:r>
            <a:endParaRPr lang="en-US" sz="2400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5794375" y="22050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obrnuta</a:t>
            </a:r>
            <a:endParaRPr lang="en-US" sz="2400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794375" y="2565400"/>
            <a:ext cx="2559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jednaka po</a:t>
            </a:r>
          </a:p>
          <a:p>
            <a:r>
              <a:rPr lang="hr-HR" sz="2400"/>
              <a:t>veličini predmetu</a:t>
            </a:r>
            <a:r>
              <a:rPr lang="hr-HR" sz="2400">
                <a:cs typeface="Times New Roman" pitchFamily="18" charset="0"/>
              </a:rPr>
              <a:t> </a:t>
            </a:r>
            <a:endParaRPr lang="hr-HR" sz="2400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195513" y="1700213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268538" y="2133600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&lt;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268538" y="3933825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339975" y="4365625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&lt;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877050" y="177323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948488" y="2205038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&lt;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5" grpId="0"/>
      <p:bldP spid="9227" grpId="0"/>
      <p:bldP spid="9228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9" grpId="0"/>
      <p:bldP spid="9240" grpId="0"/>
      <p:bldP spid="9241" grpId="0"/>
      <p:bldP spid="9242" grpId="0"/>
      <p:bldP spid="9243" grpId="0"/>
      <p:bldP spid="9244" grpId="0"/>
      <p:bldP spid="9246" grpId="0"/>
      <p:bldP spid="9247" grpId="0"/>
      <p:bldP spid="9248" grpId="0"/>
      <p:bldP spid="9249" grpId="0"/>
      <p:bldP spid="9250" grpId="0"/>
      <p:bldP spid="92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8313" y="47625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4.</a:t>
            </a:r>
            <a:r>
              <a:rPr lang="hr-HR" sz="2800"/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flipV="1">
            <a:off x="5005388" y="4725988"/>
            <a:ext cx="792162" cy="73025"/>
            <a:chOff x="2245" y="1026"/>
            <a:chExt cx="771" cy="0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2653" y="1026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V="1">
              <a:off x="2245" y="1026"/>
              <a:ext cx="4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5786446" y="4786322"/>
            <a:ext cx="2232025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005388" y="4725988"/>
            <a:ext cx="0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708400" y="4076700"/>
            <a:ext cx="4752975" cy="1981200"/>
            <a:chOff x="2336" y="2568"/>
            <a:chExt cx="2994" cy="1248"/>
          </a:xfrm>
        </p:grpSpPr>
        <p:sp>
          <p:nvSpPr>
            <p:cNvPr id="10256" name="Arc 16"/>
            <p:cNvSpPr>
              <a:spLocks/>
            </p:cNvSpPr>
            <p:nvPr/>
          </p:nvSpPr>
          <p:spPr bwMode="auto">
            <a:xfrm flipH="1">
              <a:off x="3153" y="3255"/>
              <a:ext cx="372" cy="418"/>
            </a:xfrm>
            <a:custGeom>
              <a:avLst/>
              <a:gdLst>
                <a:gd name="G0" fmla="+- 0 0 0"/>
                <a:gd name="G1" fmla="+- 12982 0 0"/>
                <a:gd name="G2" fmla="+- 21600 0 0"/>
                <a:gd name="T0" fmla="*/ 17264 w 17340"/>
                <a:gd name="T1" fmla="*/ 0 h 12982"/>
                <a:gd name="T2" fmla="*/ 17340 w 17340"/>
                <a:gd name="T3" fmla="*/ 102 h 12982"/>
                <a:gd name="T4" fmla="*/ 0 w 17340"/>
                <a:gd name="T5" fmla="*/ 12982 h 12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40" h="12982" fill="none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</a:path>
                <a:path w="17340" h="12982" stroke="0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  <a:lnTo>
                    <a:pt x="0" y="12982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2382" y="3249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3651" y="2568"/>
              <a:ext cx="0" cy="124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69" name="Arc 29"/>
            <p:cNvSpPr>
              <a:spLocks/>
            </p:cNvSpPr>
            <p:nvPr/>
          </p:nvSpPr>
          <p:spPr bwMode="auto">
            <a:xfrm flipH="1">
              <a:off x="4150" y="3249"/>
              <a:ext cx="272" cy="423"/>
            </a:xfrm>
            <a:custGeom>
              <a:avLst/>
              <a:gdLst>
                <a:gd name="G0" fmla="+- 0 0 0"/>
                <a:gd name="G1" fmla="+- 10841 0 0"/>
                <a:gd name="G2" fmla="+- 21600 0 0"/>
                <a:gd name="T0" fmla="*/ 18682 w 18703"/>
                <a:gd name="T1" fmla="*/ 0 h 10841"/>
                <a:gd name="T2" fmla="*/ 18703 w 18703"/>
                <a:gd name="T3" fmla="*/ 35 h 10841"/>
                <a:gd name="T4" fmla="*/ 0 w 18703"/>
                <a:gd name="T5" fmla="*/ 10841 h 10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03" h="10841" fill="none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</a:path>
                <a:path w="18703" h="10841" stroke="0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  <a:lnTo>
                    <a:pt x="0" y="10841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971" y="324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4105" y="2977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2336" y="32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5058" y="320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4716463" y="4652963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y</a:t>
            </a: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5005388" y="4725988"/>
            <a:ext cx="2735262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 flipV="1">
            <a:off x="5724525" y="1773238"/>
            <a:ext cx="431800" cy="73025"/>
            <a:chOff x="2245" y="1026"/>
            <a:chExt cx="771" cy="0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2653" y="1026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 flipV="1">
              <a:off x="2245" y="1026"/>
              <a:ext cx="4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6156325" y="1773238"/>
            <a:ext cx="223361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5724525" y="1773238"/>
            <a:ext cx="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067175" y="979488"/>
            <a:ext cx="4752975" cy="1981200"/>
            <a:chOff x="2562" y="617"/>
            <a:chExt cx="2994" cy="1248"/>
          </a:xfrm>
        </p:grpSpPr>
        <p:sp>
          <p:nvSpPr>
            <p:cNvPr id="10280" name="Arc 40"/>
            <p:cNvSpPr>
              <a:spLocks/>
            </p:cNvSpPr>
            <p:nvPr/>
          </p:nvSpPr>
          <p:spPr bwMode="auto">
            <a:xfrm flipH="1">
              <a:off x="3379" y="1304"/>
              <a:ext cx="372" cy="418"/>
            </a:xfrm>
            <a:custGeom>
              <a:avLst/>
              <a:gdLst>
                <a:gd name="G0" fmla="+- 0 0 0"/>
                <a:gd name="G1" fmla="+- 12982 0 0"/>
                <a:gd name="G2" fmla="+- 21600 0 0"/>
                <a:gd name="T0" fmla="*/ 17264 w 17340"/>
                <a:gd name="T1" fmla="*/ 0 h 12982"/>
                <a:gd name="T2" fmla="*/ 17340 w 17340"/>
                <a:gd name="T3" fmla="*/ 102 h 12982"/>
                <a:gd name="T4" fmla="*/ 0 w 17340"/>
                <a:gd name="T5" fmla="*/ 12982 h 12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40" h="12982" fill="none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</a:path>
                <a:path w="17340" h="12982" stroke="0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  <a:lnTo>
                    <a:pt x="0" y="12982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2608" y="129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3877" y="617"/>
              <a:ext cx="0" cy="124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0288" name="Arc 48"/>
            <p:cNvSpPr>
              <a:spLocks/>
            </p:cNvSpPr>
            <p:nvPr/>
          </p:nvSpPr>
          <p:spPr bwMode="auto">
            <a:xfrm flipH="1">
              <a:off x="4376" y="1298"/>
              <a:ext cx="272" cy="423"/>
            </a:xfrm>
            <a:custGeom>
              <a:avLst/>
              <a:gdLst>
                <a:gd name="G0" fmla="+- 0 0 0"/>
                <a:gd name="G1" fmla="+- 10841 0 0"/>
                <a:gd name="G2" fmla="+- 21600 0 0"/>
                <a:gd name="T0" fmla="*/ 18682 w 18703"/>
                <a:gd name="T1" fmla="*/ 0 h 10841"/>
                <a:gd name="T2" fmla="*/ 18703 w 18703"/>
                <a:gd name="T3" fmla="*/ 35 h 10841"/>
                <a:gd name="T4" fmla="*/ 0 w 18703"/>
                <a:gd name="T5" fmla="*/ 10841 h 10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03" h="10841" fill="none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</a:path>
                <a:path w="18703" h="10841" stroke="0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  <a:lnTo>
                    <a:pt x="0" y="10841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3197" y="129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331" y="1026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2562" y="125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284" y="125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5364163" y="1628775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y</a:t>
            </a:r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5724525" y="1773238"/>
            <a:ext cx="2374900" cy="1366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4500563" y="1125538"/>
            <a:ext cx="1655762" cy="6477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4356100" y="981075"/>
            <a:ext cx="1368425" cy="7921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860925" y="1270000"/>
            <a:ext cx="0" cy="7905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900113" y="549275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 &lt; f</a:t>
            </a:r>
            <a:r>
              <a:rPr lang="en-US"/>
              <a:t> 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827088" y="1052513"/>
            <a:ext cx="133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virtualna</a:t>
            </a:r>
            <a:endParaRPr lang="en-US" sz="240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827088" y="1484313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uspravna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827088" y="1989138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uvećana </a:t>
            </a:r>
            <a:endParaRPr lang="hr-HR" sz="240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2124075" y="105251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x' &lt; </a:t>
            </a:r>
            <a:r>
              <a:rPr lang="hr-HR" sz="2400">
                <a:latin typeface="Times New Roman" pitchFamily="18" charset="0"/>
              </a:rPr>
              <a:t>0)</a:t>
            </a:r>
            <a:endParaRPr lang="en-US" sz="240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2195513" y="148431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323850" y="3716338"/>
            <a:ext cx="53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5.</a:t>
            </a:r>
            <a:r>
              <a:rPr lang="hr-HR" sz="2800"/>
              <a:t> </a:t>
            </a: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755650" y="378936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 = f</a:t>
            </a:r>
            <a:r>
              <a:rPr lang="en-US"/>
              <a:t> </a:t>
            </a:r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1476375" y="3789363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,  </a:t>
            </a:r>
            <a:r>
              <a:rPr lang="hr-HR" sz="2400" i="1">
                <a:latin typeface="Times New Roman" pitchFamily="18" charset="0"/>
              </a:rPr>
              <a:t>x'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 </a:t>
            </a:r>
            <a:endParaRPr lang="en-US" sz="240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4427538" y="148431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y’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60" grpId="0" animBg="1"/>
      <p:bldP spid="10265" grpId="0" animBg="1"/>
      <p:bldP spid="10275" grpId="0"/>
      <p:bldP spid="10276" grpId="0" animBg="1"/>
      <p:bldP spid="10284" grpId="0" animBg="1"/>
      <p:bldP spid="10285" grpId="0" animBg="1"/>
      <p:bldP spid="10293" grpId="0"/>
      <p:bldP spid="10294" grpId="0" animBg="1"/>
      <p:bldP spid="10297" grpId="0" animBg="1"/>
      <p:bldP spid="10298" grpId="0" animBg="1"/>
      <p:bldP spid="10299" grpId="0" animBg="1"/>
      <p:bldP spid="10300" grpId="0"/>
      <p:bldP spid="10302" grpId="0"/>
      <p:bldP spid="10303" grpId="0"/>
      <p:bldP spid="10304" grpId="0"/>
      <p:bldP spid="10306" grpId="0"/>
      <p:bldP spid="10307" grpId="0"/>
      <p:bldP spid="10308" grpId="0"/>
      <p:bldP spid="10309" grpId="0"/>
      <p:bldP spid="10314" grpId="0"/>
      <p:bldP spid="103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71670" y="357166"/>
            <a:ext cx="507863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800" dirty="0" smtClean="0"/>
              <a:t>Divergentne ili rastresne </a:t>
            </a:r>
            <a:r>
              <a:rPr lang="hr-HR" sz="2800" dirty="0"/>
              <a:t>leće</a:t>
            </a:r>
          </a:p>
        </p:txBody>
      </p:sp>
      <p:pic>
        <p:nvPicPr>
          <p:cNvPr id="11269" name="Picture 5" descr="b"/>
          <p:cNvPicPr>
            <a:picLocks noChangeAspect="1" noChangeArrowheads="1"/>
          </p:cNvPicPr>
          <p:nvPr/>
        </p:nvPicPr>
        <p:blipFill>
          <a:blip r:embed="rId2" cstate="print"/>
          <a:srcRect l="2388" r="1181" b="31236"/>
          <a:stretch>
            <a:fillRect/>
          </a:stretch>
        </p:blipFill>
        <p:spPr bwMode="auto">
          <a:xfrm>
            <a:off x="1476375" y="2565400"/>
            <a:ext cx="5832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2775" y="436562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bikonkavna</a:t>
            </a:r>
            <a:endParaRPr lang="en-US" sz="24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68538" y="3789363"/>
            <a:ext cx="206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plankonkavna</a:t>
            </a:r>
            <a:endParaRPr lang="en-US" sz="24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140200" y="4437063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konvekskonkavna</a:t>
            </a:r>
            <a:endParaRPr lang="en-US" sz="240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1331913" y="3789363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003800" y="3789363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308850" y="2997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simbol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- tanja u sredini nego na rubu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  <p:bldP spid="11272" grpId="0"/>
      <p:bldP spid="11273" grpId="0" animBg="1"/>
      <p:bldP spid="11274" grpId="0" animBg="1"/>
      <p:bldP spid="1127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4213" y="504825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Žarišta divergentne leće</a:t>
            </a:r>
            <a:r>
              <a:rPr lang="en-US" sz="2400"/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00113" y="4772025"/>
            <a:ext cx="30289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F’ – </a:t>
            </a:r>
            <a:r>
              <a:rPr lang="hr-HR" sz="2400" dirty="0"/>
              <a:t>slikovno žarište</a:t>
            </a:r>
            <a:r>
              <a:rPr lang="en-US" sz="2400" dirty="0"/>
              <a:t> </a:t>
            </a:r>
            <a:r>
              <a:rPr lang="hr-HR" sz="2400" dirty="0" smtClean="0"/>
              <a:t> ( na strani upadnih zraka)</a:t>
            </a:r>
            <a:endParaRPr lang="en-US" sz="2400" dirty="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19700" y="4772025"/>
            <a:ext cx="3209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F</a:t>
            </a:r>
            <a:r>
              <a:rPr lang="hr-HR" sz="2400" i="1" dirty="0"/>
              <a:t> – </a:t>
            </a:r>
            <a:r>
              <a:rPr lang="hr-HR" sz="2400" dirty="0"/>
              <a:t>predmetno žarište</a:t>
            </a:r>
            <a:r>
              <a:rPr lang="en-US" sz="2400" dirty="0"/>
              <a:t> </a:t>
            </a:r>
            <a:r>
              <a:rPr lang="hr-HR" sz="2400" dirty="0" smtClean="0"/>
              <a:t> (na strani lomljenih zraka)</a:t>
            </a:r>
            <a:endParaRPr lang="en-US" sz="2400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290763" y="3475038"/>
            <a:ext cx="1128712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290763" y="2468563"/>
            <a:ext cx="127317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290763" y="3763963"/>
            <a:ext cx="98583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290763" y="1892300"/>
            <a:ext cx="1128712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82700" y="2611438"/>
            <a:ext cx="1008063" cy="0"/>
            <a:chOff x="748" y="1298"/>
            <a:chExt cx="635" cy="0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748" y="1298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930" y="1298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82700" y="2900363"/>
            <a:ext cx="1008063" cy="0"/>
            <a:chOff x="748" y="1480"/>
            <a:chExt cx="635" cy="0"/>
          </a:xfrm>
        </p:grpSpPr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748" y="1480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930" y="1480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82700" y="3475038"/>
            <a:ext cx="1008063" cy="0"/>
            <a:chOff x="748" y="1842"/>
            <a:chExt cx="635" cy="0"/>
          </a:xfrm>
        </p:grpSpPr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748" y="1842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>
              <a:off x="930" y="1842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82700" y="3763963"/>
            <a:ext cx="1008063" cy="0"/>
            <a:chOff x="748" y="2024"/>
            <a:chExt cx="635" cy="0"/>
          </a:xfrm>
        </p:grpSpPr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748" y="2024"/>
              <a:ext cx="6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>
              <a:off x="930" y="2024"/>
              <a:ext cx="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1220788" y="31877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F’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1042988" y="2611438"/>
            <a:ext cx="1225550" cy="7921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971550" y="2900363"/>
            <a:ext cx="1296988" cy="431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971550" y="3043238"/>
            <a:ext cx="1296988" cy="4333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8" name="Arc 20"/>
          <p:cNvSpPr>
            <a:spLocks/>
          </p:cNvSpPr>
          <p:nvPr/>
        </p:nvSpPr>
        <p:spPr bwMode="auto">
          <a:xfrm flipH="1">
            <a:off x="1403350" y="3187700"/>
            <a:ext cx="920750" cy="447675"/>
          </a:xfrm>
          <a:custGeom>
            <a:avLst/>
            <a:gdLst>
              <a:gd name="G0" fmla="+- 0 0 0"/>
              <a:gd name="G1" fmla="+- 8934 0 0"/>
              <a:gd name="G2" fmla="+- 21600 0 0"/>
              <a:gd name="T0" fmla="*/ 19666 w 19706"/>
              <a:gd name="T1" fmla="*/ 0 h 8934"/>
              <a:gd name="T2" fmla="*/ 19706 w 19706"/>
              <a:gd name="T3" fmla="*/ 89 h 8934"/>
              <a:gd name="T4" fmla="*/ 0 w 19706"/>
              <a:gd name="T5" fmla="*/ 8934 h 8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06" h="8934" fill="none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</a:path>
              <a:path w="19706" h="8934" stroke="0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  <a:lnTo>
                  <a:pt x="0" y="8934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90538" y="1963738"/>
            <a:ext cx="3721100" cy="2449512"/>
            <a:chOff x="309" y="1026"/>
            <a:chExt cx="2344" cy="1543"/>
          </a:xfrm>
        </p:grpSpPr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355" y="1797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09" y="17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441" y="17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383" y="1026"/>
              <a:ext cx="91" cy="1543"/>
              <a:chOff x="1383" y="1026"/>
              <a:chExt cx="91" cy="1543"/>
            </a:xfrm>
          </p:grpSpPr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1429" y="1162"/>
                <a:ext cx="0" cy="127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1383" y="1026"/>
                <a:ext cx="91" cy="137"/>
                <a:chOff x="839" y="3475"/>
                <a:chExt cx="91" cy="137"/>
              </a:xfrm>
            </p:grpSpPr>
            <p:sp>
              <p:nvSpPr>
                <p:cNvPr id="12329" name="Line 41"/>
                <p:cNvSpPr>
                  <a:spLocks noChangeShapeType="1"/>
                </p:cNvSpPr>
                <p:nvPr/>
              </p:nvSpPr>
              <p:spPr bwMode="auto">
                <a:xfrm>
                  <a:off x="839" y="3475"/>
                  <a:ext cx="45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233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884" y="3475"/>
                  <a:ext cx="46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 rot="10800000">
                <a:off x="1383" y="2432"/>
                <a:ext cx="91" cy="137"/>
                <a:chOff x="839" y="3475"/>
                <a:chExt cx="91" cy="137"/>
              </a:xfrm>
            </p:grpSpPr>
            <p:sp>
              <p:nvSpPr>
                <p:cNvPr id="12334" name="Line 46"/>
                <p:cNvSpPr>
                  <a:spLocks noChangeShapeType="1"/>
                </p:cNvSpPr>
                <p:nvPr/>
              </p:nvSpPr>
              <p:spPr bwMode="auto">
                <a:xfrm>
                  <a:off x="839" y="3475"/>
                  <a:ext cx="45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233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884" y="3475"/>
                  <a:ext cx="46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971550" y="2900363"/>
            <a:ext cx="1296988" cy="863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6611938" y="3475038"/>
            <a:ext cx="83978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 flipV="1">
            <a:off x="6611938" y="2900363"/>
            <a:ext cx="8397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6611938" y="3763963"/>
            <a:ext cx="8397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 flipV="1">
            <a:off x="6611938" y="2611438"/>
            <a:ext cx="8397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5508625" y="1892300"/>
            <a:ext cx="1103313" cy="719138"/>
            <a:chOff x="3470" y="981"/>
            <a:chExt cx="695" cy="453"/>
          </a:xfrm>
        </p:grpSpPr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>
              <a:off x="3470" y="981"/>
              <a:ext cx="695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>
              <a:off x="3606" y="1071"/>
              <a:ext cx="273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5435600" y="2540000"/>
            <a:ext cx="1176338" cy="360363"/>
            <a:chOff x="3424" y="1389"/>
            <a:chExt cx="741" cy="227"/>
          </a:xfrm>
        </p:grpSpPr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3424" y="1389"/>
              <a:ext cx="74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50" name="Line 62"/>
            <p:cNvSpPr>
              <a:spLocks noChangeShapeType="1"/>
            </p:cNvSpPr>
            <p:nvPr/>
          </p:nvSpPr>
          <p:spPr bwMode="auto">
            <a:xfrm>
              <a:off x="3424" y="1389"/>
              <a:ext cx="454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435600" y="3475038"/>
            <a:ext cx="1176338" cy="360362"/>
            <a:chOff x="3424" y="1978"/>
            <a:chExt cx="741" cy="227"/>
          </a:xfrm>
        </p:grpSpPr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 flipV="1">
              <a:off x="3424" y="1978"/>
              <a:ext cx="74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53" name="Line 65"/>
            <p:cNvSpPr>
              <a:spLocks noChangeShapeType="1"/>
            </p:cNvSpPr>
            <p:nvPr/>
          </p:nvSpPr>
          <p:spPr bwMode="auto">
            <a:xfrm flipV="1">
              <a:off x="3424" y="2069"/>
              <a:ext cx="454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867400" y="3763963"/>
            <a:ext cx="744538" cy="504825"/>
            <a:chOff x="3696" y="2160"/>
            <a:chExt cx="469" cy="318"/>
          </a:xfrm>
        </p:grpSpPr>
        <p:sp>
          <p:nvSpPr>
            <p:cNvPr id="12355" name="Line 67"/>
            <p:cNvSpPr>
              <a:spLocks noChangeShapeType="1"/>
            </p:cNvSpPr>
            <p:nvPr/>
          </p:nvSpPr>
          <p:spPr bwMode="auto">
            <a:xfrm flipV="1">
              <a:off x="3696" y="2160"/>
              <a:ext cx="46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56" name="Line 68"/>
            <p:cNvSpPr>
              <a:spLocks noChangeShapeType="1"/>
            </p:cNvSpPr>
            <p:nvPr/>
          </p:nvSpPr>
          <p:spPr bwMode="auto">
            <a:xfrm flipV="1">
              <a:off x="3696" y="2296"/>
              <a:ext cx="273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357" name="Rectangle 69"/>
          <p:cNvSpPr>
            <a:spLocks noChangeArrowheads="1"/>
          </p:cNvSpPr>
          <p:nvPr/>
        </p:nvSpPr>
        <p:spPr bwMode="auto">
          <a:xfrm>
            <a:off x="7391400" y="31877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 i="1">
                <a:latin typeface="Times New Roman" pitchFamily="18" charset="0"/>
              </a:rPr>
              <a:t>F</a:t>
            </a:r>
            <a:endParaRPr lang="hr-HR" sz="2400">
              <a:latin typeface="Times New Roman" pitchFamily="18" charset="0"/>
            </a:endParaRPr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 flipH="1" flipV="1">
            <a:off x="6589713" y="2900363"/>
            <a:ext cx="1582737" cy="5032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H="1">
            <a:off x="6589713" y="3043238"/>
            <a:ext cx="1438275" cy="4333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62" name="Arc 74"/>
          <p:cNvSpPr>
            <a:spLocks/>
          </p:cNvSpPr>
          <p:nvPr/>
        </p:nvSpPr>
        <p:spPr bwMode="auto">
          <a:xfrm flipH="1">
            <a:off x="7524750" y="3187700"/>
            <a:ext cx="920750" cy="447675"/>
          </a:xfrm>
          <a:custGeom>
            <a:avLst/>
            <a:gdLst>
              <a:gd name="G0" fmla="+- 0 0 0"/>
              <a:gd name="G1" fmla="+- 8934 0 0"/>
              <a:gd name="G2" fmla="+- 21600 0 0"/>
              <a:gd name="T0" fmla="*/ 19666 w 19706"/>
              <a:gd name="T1" fmla="*/ 0 h 8934"/>
              <a:gd name="T2" fmla="*/ 19706 w 19706"/>
              <a:gd name="T3" fmla="*/ 89 h 8934"/>
              <a:gd name="T4" fmla="*/ 0 w 19706"/>
              <a:gd name="T5" fmla="*/ 8934 h 8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06" h="8934" fill="none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</a:path>
              <a:path w="19706" h="8934" stroke="0" extrusionOk="0">
                <a:moveTo>
                  <a:pt x="19665" y="0"/>
                </a:moveTo>
                <a:cubicBezTo>
                  <a:pt x="19679" y="29"/>
                  <a:pt x="19692" y="59"/>
                  <a:pt x="19705" y="89"/>
                </a:cubicBezTo>
                <a:lnTo>
                  <a:pt x="0" y="8934"/>
                </a:lnTo>
                <a:close/>
              </a:path>
            </a:pathLst>
          </a:custGeom>
          <a:noFill/>
          <a:ln w="9525">
            <a:solidFill>
              <a:srgbClr val="99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4811713" y="1963738"/>
            <a:ext cx="3721100" cy="2449512"/>
            <a:chOff x="309" y="1026"/>
            <a:chExt cx="2344" cy="1543"/>
          </a:xfrm>
        </p:grpSpPr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355" y="1797"/>
              <a:ext cx="2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2365" name="Rectangle 77"/>
            <p:cNvSpPr>
              <a:spLocks noChangeArrowheads="1"/>
            </p:cNvSpPr>
            <p:nvPr/>
          </p:nvSpPr>
          <p:spPr bwMode="auto">
            <a:xfrm>
              <a:off x="309" y="17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366" name="Rectangle 78"/>
            <p:cNvSpPr>
              <a:spLocks noChangeArrowheads="1"/>
            </p:cNvSpPr>
            <p:nvPr/>
          </p:nvSpPr>
          <p:spPr bwMode="auto">
            <a:xfrm>
              <a:off x="2441" y="17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383" y="1026"/>
              <a:ext cx="91" cy="1543"/>
              <a:chOff x="1383" y="1026"/>
              <a:chExt cx="91" cy="1543"/>
            </a:xfrm>
          </p:grpSpPr>
          <p:sp>
            <p:nvSpPr>
              <p:cNvPr id="12368" name="Line 80"/>
              <p:cNvSpPr>
                <a:spLocks noChangeShapeType="1"/>
              </p:cNvSpPr>
              <p:nvPr/>
            </p:nvSpPr>
            <p:spPr bwMode="auto">
              <a:xfrm>
                <a:off x="1429" y="1162"/>
                <a:ext cx="0" cy="127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6" name="Group 81"/>
              <p:cNvGrpSpPr>
                <a:grpSpLocks/>
              </p:cNvGrpSpPr>
              <p:nvPr/>
            </p:nvGrpSpPr>
            <p:grpSpPr bwMode="auto">
              <a:xfrm>
                <a:off x="1383" y="1026"/>
                <a:ext cx="91" cy="137"/>
                <a:chOff x="839" y="3475"/>
                <a:chExt cx="91" cy="137"/>
              </a:xfrm>
            </p:grpSpPr>
            <p:sp>
              <p:nvSpPr>
                <p:cNvPr id="12370" name="Line 82"/>
                <p:cNvSpPr>
                  <a:spLocks noChangeShapeType="1"/>
                </p:cNvSpPr>
                <p:nvPr/>
              </p:nvSpPr>
              <p:spPr bwMode="auto">
                <a:xfrm>
                  <a:off x="839" y="3475"/>
                  <a:ext cx="45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237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884" y="3475"/>
                  <a:ext cx="46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 rot="10800000">
                <a:off x="1383" y="2432"/>
                <a:ext cx="91" cy="137"/>
                <a:chOff x="839" y="3475"/>
                <a:chExt cx="91" cy="137"/>
              </a:xfrm>
            </p:grpSpPr>
            <p:sp>
              <p:nvSpPr>
                <p:cNvPr id="12373" name="Line 85"/>
                <p:cNvSpPr>
                  <a:spLocks noChangeShapeType="1"/>
                </p:cNvSpPr>
                <p:nvPr/>
              </p:nvSpPr>
              <p:spPr bwMode="auto">
                <a:xfrm>
                  <a:off x="839" y="3475"/>
                  <a:ext cx="45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2374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884" y="3475"/>
                  <a:ext cx="46" cy="137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sp>
        <p:nvSpPr>
          <p:cNvPr id="12375" name="Line 87"/>
          <p:cNvSpPr>
            <a:spLocks noChangeShapeType="1"/>
          </p:cNvSpPr>
          <p:nvPr/>
        </p:nvSpPr>
        <p:spPr bwMode="auto">
          <a:xfrm flipH="1">
            <a:off x="6589713" y="2971800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76" name="Line 88"/>
          <p:cNvSpPr>
            <a:spLocks noChangeShapeType="1"/>
          </p:cNvSpPr>
          <p:nvPr/>
        </p:nvSpPr>
        <p:spPr bwMode="auto">
          <a:xfrm flipH="1" flipV="1">
            <a:off x="6588125" y="2611438"/>
            <a:ext cx="1296988" cy="7921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2296" grpId="0"/>
      <p:bldP spid="12304" grpId="0" animBg="1"/>
      <p:bldP spid="12305" grpId="0" animBg="1"/>
      <p:bldP spid="12306" grpId="0" animBg="1"/>
      <p:bldP spid="12307" grpId="0" animBg="1"/>
      <p:bldP spid="12321" grpId="0"/>
      <p:bldP spid="12322" grpId="0" animBg="1"/>
      <p:bldP spid="12323" grpId="0" animBg="1"/>
      <p:bldP spid="12324" grpId="0" animBg="1"/>
      <p:bldP spid="12308" grpId="0" animBg="1"/>
      <p:bldP spid="12340" grpId="0" animBg="1"/>
      <p:bldP spid="12341" grpId="0" animBg="1"/>
      <p:bldP spid="12342" grpId="0" animBg="1"/>
      <p:bldP spid="12343" grpId="0" animBg="1"/>
      <p:bldP spid="12344" grpId="0" animBg="1"/>
      <p:bldP spid="12357" grpId="0"/>
      <p:bldP spid="12359" grpId="0" animBg="1"/>
      <p:bldP spid="12360" grpId="0" animBg="1"/>
      <p:bldP spid="12362" grpId="0" animBg="1"/>
      <p:bldP spid="12375" grpId="0" animBg="1"/>
      <p:bldP spid="1237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504825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Karakteristične zrake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V="1">
            <a:off x="3005138" y="2987675"/>
            <a:ext cx="1184275" cy="106363"/>
            <a:chOff x="2245" y="1026"/>
            <a:chExt cx="771" cy="0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653" y="1026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2245" y="1026"/>
              <a:ext cx="4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214809" y="2052637"/>
            <a:ext cx="2005015" cy="10191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260725" y="2365375"/>
            <a:ext cx="1944688" cy="2181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763713" y="1947863"/>
            <a:ext cx="5302250" cy="2703512"/>
            <a:chOff x="1111" y="1227"/>
            <a:chExt cx="3340" cy="1703"/>
          </a:xfrm>
        </p:grpSpPr>
        <p:sp>
          <p:nvSpPr>
            <p:cNvPr id="13318" name="Arc 6"/>
            <p:cNvSpPr>
              <a:spLocks/>
            </p:cNvSpPr>
            <p:nvPr/>
          </p:nvSpPr>
          <p:spPr bwMode="auto">
            <a:xfrm flipH="1">
              <a:off x="2053" y="2152"/>
              <a:ext cx="437" cy="603"/>
            </a:xfrm>
            <a:custGeom>
              <a:avLst/>
              <a:gdLst>
                <a:gd name="G0" fmla="+- 0 0 0"/>
                <a:gd name="G1" fmla="+- 12982 0 0"/>
                <a:gd name="G2" fmla="+- 21600 0 0"/>
                <a:gd name="T0" fmla="*/ 17264 w 17340"/>
                <a:gd name="T1" fmla="*/ 0 h 12982"/>
                <a:gd name="T2" fmla="*/ 17340 w 17340"/>
                <a:gd name="T3" fmla="*/ 102 h 12982"/>
                <a:gd name="T4" fmla="*/ 0 w 17340"/>
                <a:gd name="T5" fmla="*/ 12982 h 12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40" h="12982" fill="none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</a:path>
                <a:path w="17340" h="12982" stroke="0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  <a:lnTo>
                    <a:pt x="0" y="12982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1147" y="2143"/>
              <a:ext cx="3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2639" y="1358"/>
              <a:ext cx="0" cy="144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 flipH="1">
              <a:off x="3224" y="2143"/>
              <a:ext cx="319" cy="611"/>
            </a:xfrm>
            <a:custGeom>
              <a:avLst/>
              <a:gdLst>
                <a:gd name="G0" fmla="+- 0 0 0"/>
                <a:gd name="G1" fmla="+- 10841 0 0"/>
                <a:gd name="G2" fmla="+- 21600 0 0"/>
                <a:gd name="T0" fmla="*/ 18682 w 18703"/>
                <a:gd name="T1" fmla="*/ 0 h 10841"/>
                <a:gd name="T2" fmla="*/ 18703 w 18703"/>
                <a:gd name="T3" fmla="*/ 35 h 10841"/>
                <a:gd name="T4" fmla="*/ 0 w 18703"/>
                <a:gd name="T5" fmla="*/ 10841 h 10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03" h="10841" fill="none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</a:path>
                <a:path w="18703" h="10841" stroke="0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  <a:lnTo>
                    <a:pt x="0" y="10841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927" y="2160"/>
              <a:ext cx="2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3152" y="1842"/>
              <a:ext cx="23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1111" y="2069"/>
              <a:ext cx="21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105" y="2069"/>
              <a:ext cx="21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586" y="1227"/>
              <a:ext cx="107" cy="130"/>
              <a:chOff x="1338" y="2614"/>
              <a:chExt cx="91" cy="90"/>
            </a:xfrm>
          </p:grpSpPr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1338" y="2614"/>
                <a:ext cx="45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V="1">
                <a:off x="1383" y="2614"/>
                <a:ext cx="46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586" y="2799"/>
              <a:ext cx="107" cy="131"/>
              <a:chOff x="2018" y="2568"/>
              <a:chExt cx="91" cy="91"/>
            </a:xfrm>
          </p:grpSpPr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 flipH="1">
                <a:off x="2018" y="2568"/>
                <a:ext cx="46" cy="91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2064" y="2568"/>
                <a:ext cx="45" cy="91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2836863" y="3071809"/>
            <a:ext cx="1306509" cy="53975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4189413" y="2573338"/>
            <a:ext cx="22002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4189413" y="2573338"/>
            <a:ext cx="127000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344863" y="1844675"/>
            <a:ext cx="844550" cy="728663"/>
            <a:chOff x="2107" y="1162"/>
            <a:chExt cx="532" cy="459"/>
          </a:xfrm>
        </p:grpSpPr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2267" y="1293"/>
              <a:ext cx="372" cy="3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2107" y="1162"/>
              <a:ext cx="160" cy="1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2627313" y="2708275"/>
            <a:ext cx="3381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1</a:t>
            </a: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2916238" y="1557338"/>
            <a:ext cx="3381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2</a:t>
            </a: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2916238" y="2133600"/>
            <a:ext cx="3381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3400" algn="l"/>
              </a:tabLst>
            </a:pPr>
            <a:r>
              <a:rPr lang="hr-HR" sz="2400"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2" grpId="0" animBg="1"/>
      <p:bldP spid="13332" grpId="0" animBg="1"/>
      <p:bldP spid="13342" grpId="0" animBg="1"/>
      <p:bldP spid="13344" grpId="0" animBg="1"/>
      <p:bldP spid="13345" grpId="0" animBg="1"/>
      <p:bldP spid="13348" grpId="0"/>
      <p:bldP spid="13349" grpId="0"/>
      <p:bldP spid="133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9750" y="504825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Konstrukcija slike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V="1">
            <a:off x="2989263" y="1916113"/>
            <a:ext cx="1511300" cy="106362"/>
            <a:chOff x="2245" y="1026"/>
            <a:chExt cx="771" cy="0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653" y="1026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2245" y="1026"/>
              <a:ext cx="4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4500563" y="1052513"/>
            <a:ext cx="865187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989263" y="1916113"/>
            <a:ext cx="2808287" cy="1728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3421063" y="1916113"/>
            <a:ext cx="1079500" cy="10810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2989263" y="1916113"/>
            <a:ext cx="0" cy="9366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052638" y="1412875"/>
            <a:ext cx="5316537" cy="2590800"/>
            <a:chOff x="1293" y="890"/>
            <a:chExt cx="3349" cy="1632"/>
          </a:xfrm>
        </p:grpSpPr>
        <p:sp>
          <p:nvSpPr>
            <p:cNvPr id="14342" name="Arc 6"/>
            <p:cNvSpPr>
              <a:spLocks/>
            </p:cNvSpPr>
            <p:nvPr/>
          </p:nvSpPr>
          <p:spPr bwMode="auto">
            <a:xfrm flipH="1">
              <a:off x="2235" y="1797"/>
              <a:ext cx="437" cy="595"/>
            </a:xfrm>
            <a:custGeom>
              <a:avLst/>
              <a:gdLst>
                <a:gd name="G0" fmla="+- 0 0 0"/>
                <a:gd name="G1" fmla="+- 12982 0 0"/>
                <a:gd name="G2" fmla="+- 21600 0 0"/>
                <a:gd name="T0" fmla="*/ 17264 w 17340"/>
                <a:gd name="T1" fmla="*/ 0 h 12982"/>
                <a:gd name="T2" fmla="*/ 17340 w 17340"/>
                <a:gd name="T3" fmla="*/ 102 h 12982"/>
                <a:gd name="T4" fmla="*/ 0 w 17340"/>
                <a:gd name="T5" fmla="*/ 12982 h 12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40" h="12982" fill="none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</a:path>
                <a:path w="17340" h="12982" stroke="0" extrusionOk="0">
                  <a:moveTo>
                    <a:pt x="17263" y="0"/>
                  </a:moveTo>
                  <a:cubicBezTo>
                    <a:pt x="17289" y="34"/>
                    <a:pt x="17314" y="68"/>
                    <a:pt x="17339" y="102"/>
                  </a:cubicBezTo>
                  <a:lnTo>
                    <a:pt x="0" y="12982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338" y="1797"/>
              <a:ext cx="3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2835" y="981"/>
              <a:ext cx="0" cy="145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49" name="Arc 13"/>
            <p:cNvSpPr>
              <a:spLocks/>
            </p:cNvSpPr>
            <p:nvPr/>
          </p:nvSpPr>
          <p:spPr bwMode="auto">
            <a:xfrm flipH="1">
              <a:off x="3425" y="1797"/>
              <a:ext cx="300" cy="594"/>
            </a:xfrm>
            <a:custGeom>
              <a:avLst/>
              <a:gdLst>
                <a:gd name="G0" fmla="+- 0 0 0"/>
                <a:gd name="G1" fmla="+- 10841 0 0"/>
                <a:gd name="G2" fmla="+- 21600 0 0"/>
                <a:gd name="T0" fmla="*/ 18682 w 18703"/>
                <a:gd name="T1" fmla="*/ 0 h 10841"/>
                <a:gd name="T2" fmla="*/ 18703 w 18703"/>
                <a:gd name="T3" fmla="*/ 35 h 10841"/>
                <a:gd name="T4" fmla="*/ 0 w 18703"/>
                <a:gd name="T5" fmla="*/ 10841 h 10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03" h="10841" fill="none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</a:path>
                <a:path w="18703" h="10841" stroke="0" extrusionOk="0">
                  <a:moveTo>
                    <a:pt x="18682" y="-1"/>
                  </a:moveTo>
                  <a:cubicBezTo>
                    <a:pt x="18689" y="11"/>
                    <a:pt x="18695" y="23"/>
                    <a:pt x="18702" y="35"/>
                  </a:cubicBezTo>
                  <a:lnTo>
                    <a:pt x="0" y="10841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109" y="1797"/>
              <a:ext cx="2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F’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34" y="1525"/>
              <a:ext cx="23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293" y="1706"/>
              <a:ext cx="21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4287" y="1706"/>
              <a:ext cx="21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tabLst>
                  <a:tab pos="533400" algn="l"/>
                </a:tabLst>
              </a:pPr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2790" y="2432"/>
              <a:ext cx="91" cy="90"/>
              <a:chOff x="3061" y="2886"/>
              <a:chExt cx="91" cy="90"/>
            </a:xfrm>
          </p:grpSpPr>
          <p:sp>
            <p:nvSpPr>
              <p:cNvPr id="14373" name="Line 37"/>
              <p:cNvSpPr>
                <a:spLocks noChangeShapeType="1"/>
              </p:cNvSpPr>
              <p:nvPr/>
            </p:nvSpPr>
            <p:spPr bwMode="auto">
              <a:xfrm flipV="1">
                <a:off x="3061" y="2886"/>
                <a:ext cx="46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374" name="Line 38"/>
              <p:cNvSpPr>
                <a:spLocks noChangeShapeType="1"/>
              </p:cNvSpPr>
              <p:nvPr/>
            </p:nvSpPr>
            <p:spPr bwMode="auto">
              <a:xfrm>
                <a:off x="3107" y="2886"/>
                <a:ext cx="45" cy="9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790" y="890"/>
              <a:ext cx="91" cy="91"/>
              <a:chOff x="2608" y="1253"/>
              <a:chExt cx="91" cy="91"/>
            </a:xfrm>
          </p:grpSpPr>
          <p:sp>
            <p:nvSpPr>
              <p:cNvPr id="14377" name="Line 41"/>
              <p:cNvSpPr>
                <a:spLocks noChangeShapeType="1"/>
              </p:cNvSpPr>
              <p:nvPr/>
            </p:nvSpPr>
            <p:spPr bwMode="auto">
              <a:xfrm flipH="1" flipV="1">
                <a:off x="2608" y="1253"/>
                <a:ext cx="46" cy="91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378" name="Line 42"/>
              <p:cNvSpPr>
                <a:spLocks noChangeShapeType="1"/>
              </p:cNvSpPr>
              <p:nvPr/>
            </p:nvSpPr>
            <p:spPr bwMode="auto">
              <a:xfrm flipV="1">
                <a:off x="2653" y="1253"/>
                <a:ext cx="46" cy="91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4380" name="Line 44"/>
          <p:cNvSpPr>
            <a:spLocks noChangeShapeType="1"/>
          </p:cNvSpPr>
          <p:nvPr/>
        </p:nvSpPr>
        <p:spPr bwMode="auto">
          <a:xfrm flipV="1">
            <a:off x="3924300" y="2492375"/>
            <a:ext cx="0" cy="360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3636963" y="2492375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2989263" y="1916113"/>
            <a:ext cx="1511300" cy="576262"/>
            <a:chOff x="1883" y="1207"/>
            <a:chExt cx="952" cy="363"/>
          </a:xfrm>
        </p:grpSpPr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>
              <a:off x="1883" y="1207"/>
              <a:ext cx="952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1883" y="1207"/>
              <a:ext cx="499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4500563" y="2492375"/>
            <a:ext cx="12969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2051050" y="47244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virtualna</a:t>
            </a:r>
            <a:r>
              <a:rPr lang="en-US" sz="2400"/>
              <a:t> 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3348038" y="4724400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(</a:t>
            </a:r>
            <a:r>
              <a:rPr lang="en-GB" sz="2400" i="1">
                <a:latin typeface="Times New Roman" pitchFamily="18" charset="0"/>
              </a:rPr>
              <a:t>x' &lt; </a:t>
            </a:r>
            <a:r>
              <a:rPr lang="en-GB" sz="2400">
                <a:latin typeface="Times New Roman" pitchFamily="18" charset="0"/>
              </a:rPr>
              <a:t>0)</a:t>
            </a:r>
            <a:r>
              <a:rPr lang="en-US" sz="2400"/>
              <a:t> 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84213" y="42926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Slika je:</a:t>
            </a:r>
            <a:r>
              <a:rPr lang="en-US" sz="2400"/>
              <a:t> 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2051050" y="5157788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uspravna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3419475" y="5157788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</a:rPr>
              <a:t>y' &gt; </a:t>
            </a:r>
            <a:r>
              <a:rPr lang="hr-HR" sz="2400">
                <a:latin typeface="Times New Roman" pitchFamily="18" charset="0"/>
              </a:rPr>
              <a:t>0)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2051050" y="5589588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u</a:t>
            </a:r>
            <a:r>
              <a:rPr lang="hr-HR" sz="2400"/>
              <a:t>manje</a:t>
            </a:r>
            <a:r>
              <a:rPr lang="hr-HR" sz="2400">
                <a:cs typeface="Times New Roman" pitchFamily="18" charset="0"/>
              </a:rPr>
              <a:t>na </a:t>
            </a:r>
            <a:endParaRPr lang="hr-HR" sz="2400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3924300" y="2420938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y'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2627313" y="22050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y 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6" grpId="0" animBg="1"/>
      <p:bldP spid="14354" grpId="0" animBg="1"/>
      <p:bldP spid="14361" grpId="0" animBg="1"/>
      <p:bldP spid="14369" grpId="0" animBg="1"/>
      <p:bldP spid="14380" grpId="0" animBg="1"/>
      <p:bldP spid="14382" grpId="0" animBg="1"/>
      <p:bldP spid="14384" grpId="0" animBg="1"/>
      <p:bldP spid="14385" grpId="0"/>
      <p:bldP spid="14386" grpId="0"/>
      <p:bldP spid="14387" grpId="0"/>
      <p:bldP spid="14388" grpId="0"/>
      <p:bldP spid="14389" grpId="0"/>
      <p:bldP spid="14390" grpId="0"/>
      <p:bldP spid="14393" grpId="0"/>
      <p:bldP spid="1439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750" y="1223963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Negativan predznak: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11188" y="1916113"/>
            <a:ext cx="476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udaljenost virtualne slike od leće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188" y="2347913"/>
            <a:ext cx="464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žarišna daljina divergentne leće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11188" y="27813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- veličina obrnute slike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Kako vidimo predmete?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5286412"/>
          </a:xfrm>
        </p:spPr>
        <p:txBody>
          <a:bodyPr/>
          <a:lstStyle/>
          <a:p>
            <a:pPr algn="ctr">
              <a:buNone/>
            </a:pPr>
            <a:r>
              <a:rPr lang="hr-HR" sz="2400" b="1" dirty="0" smtClean="0"/>
              <a:t>Budući da predmeti ne zrače svjetlost, kako ih vidimo?</a:t>
            </a:r>
          </a:p>
          <a:p>
            <a:pPr algn="ctr">
              <a:buNone/>
            </a:pPr>
            <a:endParaRPr lang="hr-HR" sz="2400" b="1" dirty="0" smtClean="0"/>
          </a:p>
          <a:p>
            <a:pPr algn="ctr">
              <a:buNone/>
            </a:pPr>
            <a:r>
              <a:rPr lang="hr-HR" sz="2400" dirty="0" smtClean="0"/>
              <a:t>Površine predmeta odbijaju svjetlost koja dolazi u naše oči.</a:t>
            </a:r>
            <a:endParaRPr lang="hr-HR" sz="2400" dirty="0"/>
          </a:p>
        </p:txBody>
      </p:sp>
      <p:sp>
        <p:nvSpPr>
          <p:cNvPr id="4" name="Sun 3"/>
          <p:cNvSpPr/>
          <p:nvPr/>
        </p:nvSpPr>
        <p:spPr>
          <a:xfrm>
            <a:off x="1285852" y="3357562"/>
            <a:ext cx="1428760" cy="13573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6" name="Tree"/>
          <p:cNvSpPr>
            <a:spLocks noEditPoints="1" noChangeArrowheads="1"/>
          </p:cNvSpPr>
          <p:nvPr/>
        </p:nvSpPr>
        <p:spPr bwMode="auto">
          <a:xfrm>
            <a:off x="3714744" y="4357694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14612" y="4357694"/>
            <a:ext cx="1928826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3929066"/>
            <a:ext cx="2000264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429000"/>
            <a:ext cx="771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404813"/>
            <a:ext cx="8339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hr-HR" sz="2400" b="1"/>
              <a:t>Zadatak 1: </a:t>
            </a:r>
            <a:r>
              <a:rPr lang="hr-HR" sz="2400"/>
              <a:t>Predmet se nalazi na udaljenosti 15 cm od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divergentne leće. Gdje se nalazi slika, ako je žarište od leće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udaljeno 10 cm?</a:t>
            </a:r>
            <a:r>
              <a:rPr lang="hr-HR"/>
              <a:t> </a:t>
            </a:r>
            <a:r>
              <a:rPr lang="hr-HR" sz="2400"/>
              <a:t>Koliko je povećanje? Kakva je slika?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18446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850" y="278130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f = -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288" y="2349500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 =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15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23850" y="32131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3850" y="32845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 =  ?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843213" y="2492375"/>
          <a:ext cx="13684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492375"/>
                        <a:ext cx="13684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2771775" y="3357563"/>
          <a:ext cx="12239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5" imgW="698400" imgH="419040" progId="Equation.3">
                  <p:embed/>
                </p:oleObj>
              </mc:Choice>
              <mc:Fallback>
                <p:oleObj name="Equation" r:id="rId5" imgW="6984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357563"/>
                        <a:ext cx="122396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2700338" y="4149725"/>
          <a:ext cx="11811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Equation" r:id="rId7" imgW="634680" imgH="419040" progId="Equation.3">
                  <p:embed/>
                </p:oleObj>
              </mc:Choice>
              <mc:Fallback>
                <p:oleObj name="Equation" r:id="rId7" imgW="6346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149725"/>
                        <a:ext cx="11811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916238" y="4941888"/>
          <a:ext cx="20875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9" imgW="1143000" imgH="419040" progId="Equation.3">
                  <p:embed/>
                </p:oleObj>
              </mc:Choice>
              <mc:Fallback>
                <p:oleObj name="Equation" r:id="rId9" imgW="11430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941888"/>
                        <a:ext cx="20875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700338" y="5876925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 =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- 6 cm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5940425" y="2481263"/>
          <a:ext cx="10795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11" imgW="545760" imgH="393480" progId="Equation.3">
                  <p:embed/>
                </p:oleObj>
              </mc:Choice>
              <mc:Fallback>
                <p:oleObj name="Equation" r:id="rId11" imgW="5457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81263"/>
                        <a:ext cx="10795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6948488" y="2484438"/>
          <a:ext cx="1368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Equation" r:id="rId13" imgW="698400" imgH="393480" progId="Equation.3">
                  <p:embed/>
                </p:oleObj>
              </mc:Choice>
              <mc:Fallback>
                <p:oleObj name="Equation" r:id="rId13" imgW="698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484438"/>
                        <a:ext cx="13684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3850" y="3716338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m =  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867400" y="3500438"/>
            <a:ext cx="122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m =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0,4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795963" y="4868863"/>
            <a:ext cx="310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Slika je virtualna,</a:t>
            </a:r>
          </a:p>
          <a:p>
            <a:r>
              <a:rPr lang="hr-HR" sz="2400">
                <a:cs typeface="Times New Roman" pitchFamily="18" charset="0"/>
              </a:rPr>
              <a:t>uspravna i umanjena.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 animBg="1"/>
      <p:bldP spid="16393" grpId="0"/>
      <p:bldP spid="16399" grpId="0"/>
      <p:bldP spid="16403" grpId="0"/>
      <p:bldP spid="16404" grpId="0"/>
      <p:bldP spid="1640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476250"/>
            <a:ext cx="855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hr-HR" sz="2400" b="1"/>
              <a:t>Zadatak 2: </a:t>
            </a:r>
            <a:r>
              <a:rPr lang="hr-HR" sz="2400"/>
              <a:t>Plankonveksna leća ima u zraku žarišnu daljinu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28,5 cm, a izrađena je od materijala indeksa loma 1,54. Koliki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je polumjer zakrivljenosti konveksne plohe? </a:t>
            </a:r>
            <a:endParaRPr lang="en-US" sz="24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3850" y="18446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3850" y="23495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28,5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3850" y="2708275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1,54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23850" y="31416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23850" y="3141663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R = ?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755650" y="3789363"/>
          <a:ext cx="25209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3" imgW="1307880" imgH="482400" progId="Equation.3">
                  <p:embed/>
                </p:oleObj>
              </mc:Choice>
              <mc:Fallback>
                <p:oleObj name="Equation" r:id="rId3" imgW="13078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89363"/>
                        <a:ext cx="25209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755650" y="4797425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4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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727075" y="5229225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hr-HR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4213225" y="3860800"/>
          <a:ext cx="1492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5" imgW="825480" imgH="419040" progId="Equation.3">
                  <p:embed/>
                </p:oleObj>
              </mc:Choice>
              <mc:Fallback>
                <p:oleObj name="Equation" r:id="rId5" imgW="8254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860800"/>
                        <a:ext cx="14922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140200" y="46529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n -1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508625" y="465296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n -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28,5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140200" y="5157788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15,4 cm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 animBg="1"/>
      <p:bldP spid="17417" grpId="0"/>
      <p:bldP spid="17420" grpId="0"/>
      <p:bldP spid="17421" grpId="0"/>
      <p:bldP spid="17423" grpId="0"/>
      <p:bldP spid="17424" grpId="0"/>
      <p:bldP spid="174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476250"/>
            <a:ext cx="8575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hr-HR" sz="2400" b="1"/>
              <a:t>Zadatak 3: </a:t>
            </a:r>
            <a:r>
              <a:rPr lang="hr-HR" sz="2400"/>
              <a:t>Slika predmeta dobivenog tankom lećom jakosti 5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m</a:t>
            </a:r>
            <a:r>
              <a:rPr lang="hr-HR" sz="2400" baseline="30000"/>
              <a:t>-1</a:t>
            </a:r>
            <a:r>
              <a:rPr lang="hr-HR" sz="2400"/>
              <a:t> vidi se na zastoru. Na kojoj udaljenosti od leće su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postavljeni predmet i zastor, ako je predmet visok 5 cm a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njegova slika 10 cm? </a:t>
            </a:r>
            <a:endParaRPr lang="en-US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3850" y="21336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3850" y="2684463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j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5 m</a:t>
            </a:r>
            <a:r>
              <a:rPr lang="hr-HR" sz="2400" baseline="3000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850" y="3092450"/>
            <a:ext cx="127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5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69875" y="3476625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y’ = -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23850" y="39338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55875" y="2871788"/>
          <a:ext cx="122396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558558" imgH="406224" progId="Equation.3">
                  <p:embed/>
                </p:oleObj>
              </mc:Choice>
              <mc:Fallback>
                <p:oleObj name="Equation" r:id="rId3" imgW="558558" imgH="4062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71788"/>
                        <a:ext cx="1223963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339975" y="3860800"/>
          <a:ext cx="1727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5" imgW="927000" imgH="393480" progId="Equation.3">
                  <p:embed/>
                </p:oleObj>
              </mc:Choice>
              <mc:Fallback>
                <p:oleObj name="Equation" r:id="rId5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17272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339975" y="477202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4787900" y="2997200"/>
          <a:ext cx="12969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7" imgW="647640" imgH="393480" progId="Equation.3">
                  <p:embed/>
                </p:oleObj>
              </mc:Choice>
              <mc:Fallback>
                <p:oleObj name="Equation" r:id="rId7" imgW="647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12969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4789488" y="3860800"/>
          <a:ext cx="1727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860800"/>
                        <a:ext cx="17272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859338" y="47244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0,30 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300788" y="47244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30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2268538" y="51577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30 cm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268538" y="55895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 = 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 cm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 animBg="1"/>
      <p:bldP spid="18445" grpId="0"/>
      <p:bldP spid="18449" grpId="0"/>
      <p:bldP spid="18450" grpId="0"/>
      <p:bldP spid="18451" grpId="0"/>
      <p:bldP spid="1845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4488" y="333375"/>
            <a:ext cx="8188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hr-HR" sz="2400" b="1"/>
              <a:t>Zadatak 4: </a:t>
            </a:r>
            <a:r>
              <a:rPr lang="hr-HR" sz="2400"/>
              <a:t>Na koju udaljenost od divergentne leće žarišne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daljine 10 cm moramo postaviti predmet da bismo dobili tri </a:t>
            </a:r>
          </a:p>
          <a:p>
            <a:pPr>
              <a:tabLst>
                <a:tab pos="533400" algn="l"/>
              </a:tabLst>
            </a:pPr>
            <a:r>
              <a:rPr lang="hr-HR" sz="2400"/>
              <a:t>puta umanjenu sliku?</a:t>
            </a:r>
            <a:endParaRPr lang="en-US" sz="24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15573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9750" y="206057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f = -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11188" y="251618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hr-HR" sz="2400" i="1">
                <a:latin typeface="Times New Roman" pitchFamily="18" charset="0"/>
                <a:cs typeface="Times New Roman" pitchFamily="18" charset="0"/>
              </a:rPr>
              <a:t>y =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y'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39750" y="29972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9750" y="29972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 = ? 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555875" y="2871788"/>
          <a:ext cx="11525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tion" r:id="rId3" imgW="558558" imgH="406224" progId="Equation.3">
                  <p:embed/>
                </p:oleObj>
              </mc:Choice>
              <mc:Fallback>
                <p:oleObj name="Equation" r:id="rId3" imgW="558558" imgH="4062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71788"/>
                        <a:ext cx="11525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484438" y="3716338"/>
          <a:ext cx="12239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5" imgW="647640" imgH="419040" progId="Equation.3">
                  <p:embed/>
                </p:oleObj>
              </mc:Choice>
              <mc:Fallback>
                <p:oleObj name="Equation" r:id="rId5" imgW="6476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716338"/>
                        <a:ext cx="12239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4356100" y="2852738"/>
          <a:ext cx="1368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852738"/>
                        <a:ext cx="136842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4356100" y="3716338"/>
          <a:ext cx="21605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tion" r:id="rId9" imgW="1168200" imgH="583920" progId="Equation.3">
                  <p:embed/>
                </p:oleObj>
              </mc:Choice>
              <mc:Fallback>
                <p:oleObj name="Equation" r:id="rId9" imgW="116820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716338"/>
                        <a:ext cx="216058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500563" y="479742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20 cm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2555875" y="4667250"/>
          <a:ext cx="9366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11" imgW="495000" imgH="393480" progId="Equation.3">
                  <p:embed/>
                </p:oleObj>
              </mc:Choice>
              <mc:Fallback>
                <p:oleObj name="Equation" r:id="rId11" imgW="4950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667250"/>
                        <a:ext cx="9366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 animBg="1"/>
      <p:bldP spid="19465" grpId="0"/>
      <p:bldP spid="1947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33375"/>
            <a:ext cx="9215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3400" algn="l"/>
              </a:tabLst>
            </a:pPr>
            <a:r>
              <a:rPr lang="hr-HR" sz="2400" b="1" dirty="0"/>
              <a:t>Zadatak </a:t>
            </a:r>
            <a:r>
              <a:rPr lang="hr-HR" sz="2400" b="1" dirty="0" smtClean="0"/>
              <a:t>5: </a:t>
            </a:r>
            <a:r>
              <a:rPr lang="hr-HR" sz="2400" dirty="0"/>
              <a:t>Na zastoru 40 cm udaljenom od svijetlog predmeta </a:t>
            </a:r>
          </a:p>
          <a:p>
            <a:pPr>
              <a:tabLst>
                <a:tab pos="533400" algn="l"/>
              </a:tabLst>
            </a:pPr>
            <a:r>
              <a:rPr lang="hr-HR" sz="2400" dirty="0"/>
              <a:t>želimo dobiti sliku tog predmeta lećom žarišne daljine 7,5 cm. </a:t>
            </a:r>
          </a:p>
          <a:p>
            <a:pPr>
              <a:tabLst>
                <a:tab pos="533400" algn="l"/>
              </a:tabLst>
            </a:pPr>
            <a:r>
              <a:rPr lang="hr-HR" sz="2400" dirty="0"/>
              <a:t>Odredite položaje u koje treba staviti leću da se na zastoru </a:t>
            </a:r>
          </a:p>
          <a:p>
            <a:pPr>
              <a:tabLst>
                <a:tab pos="533400" algn="l"/>
              </a:tabLst>
            </a:pPr>
            <a:r>
              <a:rPr lang="hr-HR" sz="2400" dirty="0"/>
              <a:t>dobije jasna slika predmeta.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21336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8313" y="263683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 + x’=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40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68313" y="3092450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f =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7,5cm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39750" y="35004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276600" y="3933825"/>
          <a:ext cx="13684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33825"/>
                        <a:ext cx="13684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95288" y="407670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40 cm - 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276600" y="55895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sz="2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 +300 = 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588125" y="457993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sz="2400" i="1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30 cm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588125" y="508476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sz="2400" i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10 cm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3276600" y="4789488"/>
          <a:ext cx="18002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Equation" r:id="rId5" imgW="1041120" imgH="419040" progId="Equation.3">
                  <p:embed/>
                </p:oleObj>
              </mc:Choice>
              <mc:Fallback>
                <p:oleObj name="Equation" r:id="rId5" imgW="10411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789488"/>
                        <a:ext cx="18002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95288" y="45815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cs typeface="Times New Roman" pitchFamily="18" charset="0"/>
              </a:rPr>
              <a:t>x’=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40 - </a:t>
            </a:r>
            <a:r>
              <a:rPr lang="hr-HR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 animBg="1"/>
      <p:bldP spid="21515" grpId="0"/>
      <p:bldP spid="21518" grpId="0"/>
      <p:bldP spid="21519" grpId="0"/>
      <p:bldP spid="21520" grpId="0"/>
      <p:bldP spid="215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Optički uređaji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hr-HR" dirty="0" smtClean="0"/>
              <a:t>Optički sustavi napravljeni od jedne ili više leća, odnosno leća i zrcala</a:t>
            </a:r>
          </a:p>
          <a:p>
            <a:r>
              <a:rPr lang="hr-HR" dirty="0" smtClean="0"/>
              <a:t>Oko, mikroskop, povećalo, dalekozor, teleskop</a:t>
            </a:r>
            <a:endParaRPr lang="hr-HR" dirty="0"/>
          </a:p>
        </p:txBody>
      </p:sp>
      <p:pic>
        <p:nvPicPr>
          <p:cNvPr id="87042" name="Picture 2" descr="https://upload.wikimedia.org/wikipedia/commons/6/6a/Niebieskie_o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117791" cy="2081628"/>
          </a:xfrm>
          <a:prstGeom prst="rect">
            <a:avLst/>
          </a:prstGeom>
          <a:noFill/>
        </p:spPr>
      </p:pic>
      <p:pic>
        <p:nvPicPr>
          <p:cNvPr id="87044" name="Picture 4" descr="http://www.teleskopcentar.hr/image/cache/data/mikroskopi/bioloski/bim105m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2" y="4071942"/>
            <a:ext cx="2786058" cy="2786058"/>
          </a:xfrm>
          <a:prstGeom prst="rect">
            <a:avLst/>
          </a:prstGeom>
          <a:noFill/>
        </p:spPr>
      </p:pic>
      <p:pic>
        <p:nvPicPr>
          <p:cNvPr id="87046" name="Picture 6" descr="http://www.zvjezdarnica.com/ps_photo/1188170862/normal_136181786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4005244" cy="2071678"/>
          </a:xfrm>
          <a:prstGeom prst="rect">
            <a:avLst/>
          </a:prstGeom>
          <a:noFill/>
        </p:spPr>
      </p:pic>
      <p:pic>
        <p:nvPicPr>
          <p:cNvPr id="87048" name="Picture 8" descr="http://www.unicath.hr/hks2015/wp-content/uploads/2013/04/povecalo-pap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072050"/>
            <a:ext cx="2381267" cy="1785950"/>
          </a:xfrm>
          <a:prstGeom prst="rect">
            <a:avLst/>
          </a:prstGeom>
          <a:noFill/>
        </p:spPr>
      </p:pic>
      <p:pic>
        <p:nvPicPr>
          <p:cNvPr id="87050" name="Picture 10" descr="https://s3-eu-west-1.amazonaws.com/ceneje/www/images/products/mother/1024/827/827103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643182"/>
            <a:ext cx="260138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Oko</a:t>
            </a:r>
            <a:endParaRPr lang="hr-HR" dirty="0"/>
          </a:p>
        </p:txBody>
      </p:sp>
      <p:pic>
        <p:nvPicPr>
          <p:cNvPr id="3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500990" cy="3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85011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/>
              <a:t>Bjeloočnica je sferni, neprozirni sloj koji obavija očnu jabučicu.</a:t>
            </a:r>
          </a:p>
          <a:p>
            <a:pPr algn="just"/>
            <a:r>
              <a:rPr lang="hr-HR" sz="2000" dirty="0" smtClean="0"/>
              <a:t>Rožnica je također sfernog oblika i prekriva prednji dio oka.</a:t>
            </a:r>
          </a:p>
          <a:p>
            <a:pPr algn="just"/>
            <a:r>
              <a:rPr lang="hr-HR" sz="2000" dirty="0" smtClean="0"/>
              <a:t>Dio oka smješten iza rožnice, a koji određuje boju oka naziva se šarenica.</a:t>
            </a:r>
          </a:p>
          <a:p>
            <a:pPr algn="just"/>
            <a:r>
              <a:rPr lang="hr-HR" sz="2000" dirty="0" smtClean="0"/>
              <a:t>U središtu šarenice nalazi se otvor crne boje - zjenica.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286544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just"/>
            <a:r>
              <a:rPr lang="hr-HR" sz="2200" b="1" dirty="0" smtClean="0"/>
              <a:t>Očna leća </a:t>
            </a:r>
            <a:r>
              <a:rPr lang="hr-HR" sz="2200" dirty="0" smtClean="0"/>
              <a:t>je organ promjera 9 mm i debljine 4 mm koja se s godinama mijenja i postaje deblja. </a:t>
            </a:r>
          </a:p>
          <a:p>
            <a:pPr algn="just"/>
            <a:r>
              <a:rPr lang="hr-HR" sz="2200" dirty="0" smtClean="0"/>
              <a:t>Očna leća je </a:t>
            </a:r>
            <a:r>
              <a:rPr lang="hr-HR" sz="2200" b="1" dirty="0" smtClean="0"/>
              <a:t>konvergentna</a:t>
            </a:r>
            <a:r>
              <a:rPr lang="hr-HR" sz="2200" dirty="0" smtClean="0"/>
              <a:t> i daje realnu, obrnutu i umanjenu sliku predmeta na mrežnici. </a:t>
            </a:r>
          </a:p>
          <a:p>
            <a:pPr algn="just"/>
            <a:r>
              <a:rPr lang="hr-HR" sz="2200" dirty="0" smtClean="0"/>
              <a:t>Leća ima 22 000 tankih slojeva različitih indeksa loma. </a:t>
            </a:r>
          </a:p>
          <a:p>
            <a:pPr algn="just"/>
            <a:r>
              <a:rPr lang="hr-HR" sz="2200" b="1" dirty="0" smtClean="0"/>
              <a:t>Jakost leće </a:t>
            </a:r>
            <a:r>
              <a:rPr lang="hr-HR" sz="2200" dirty="0" smtClean="0"/>
              <a:t>mijenja se uz pomoć različitih vrsta mišića i to promjenom polumjera zakrivljenosti prednje i stražnje površine leće.</a:t>
            </a:r>
            <a:endParaRPr lang="hr-HR" sz="2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604018" cy="303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14752"/>
            <a:ext cx="7467600" cy="2759200"/>
          </a:xfrm>
        </p:spPr>
        <p:txBody>
          <a:bodyPr>
            <a:normAutofit/>
          </a:bodyPr>
          <a:lstStyle/>
          <a:p>
            <a:pPr algn="just"/>
            <a:r>
              <a:rPr lang="hr-HR" sz="2200" b="1" dirty="0" smtClean="0"/>
              <a:t>Mrežnica</a:t>
            </a:r>
            <a:r>
              <a:rPr lang="hr-HR" sz="2200" dirty="0" smtClean="0"/>
              <a:t> je unutarnji sloj oka, polumjera zakrivljenosti 40 mm, na kojem se stvara </a:t>
            </a:r>
            <a:r>
              <a:rPr lang="hr-HR" sz="2200" b="1" dirty="0" smtClean="0"/>
              <a:t>slika</a:t>
            </a:r>
            <a:r>
              <a:rPr lang="hr-HR" sz="2200" dirty="0" smtClean="0"/>
              <a:t>.</a:t>
            </a:r>
          </a:p>
          <a:p>
            <a:pPr algn="just"/>
            <a:r>
              <a:rPr lang="hr-HR" sz="2200" dirty="0" smtClean="0"/>
              <a:t>Sastoji se od nejednoliko raspoređenih fotoreceptora, njih približno 125∙10</a:t>
            </a:r>
            <a:r>
              <a:rPr lang="hr-HR" sz="2200" baseline="30000" dirty="0" smtClean="0"/>
              <a:t>6</a:t>
            </a:r>
            <a:r>
              <a:rPr lang="hr-HR" sz="2200" dirty="0" smtClean="0"/>
              <a:t>. To su </a:t>
            </a:r>
            <a:r>
              <a:rPr lang="hr-HR" sz="2200" b="1" dirty="0" smtClean="0"/>
              <a:t>štapići</a:t>
            </a:r>
            <a:r>
              <a:rPr lang="hr-HR" sz="2200" dirty="0" smtClean="0"/>
              <a:t>, jako osjetljivi na svijetlost i </a:t>
            </a:r>
            <a:r>
              <a:rPr lang="hr-HR" sz="2200" b="1" dirty="0" smtClean="0"/>
              <a:t>čunjići</a:t>
            </a:r>
            <a:r>
              <a:rPr lang="hr-HR" sz="2200" dirty="0" smtClean="0"/>
              <a:t>, pomoću kojih oko razlikuje boje.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604018" cy="303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txBody>
          <a:bodyPr/>
          <a:lstStyle/>
          <a:p>
            <a:r>
              <a:rPr lang="hr-HR" dirty="0" smtClean="0"/>
              <a:t>AKOMODACIJA OKA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85720" y="1357298"/>
            <a:ext cx="3829080" cy="4891102"/>
          </a:xfrm>
        </p:spPr>
        <p:txBody>
          <a:bodyPr>
            <a:noAutofit/>
          </a:bodyPr>
          <a:lstStyle/>
          <a:p>
            <a:pPr algn="just"/>
            <a:r>
              <a:rPr lang="hr-HR" sz="2000" dirty="0" smtClean="0"/>
              <a:t>Kako bi udaljenost slike predmeta ostala konstantna, odnosno, uz uvjet da slika i dalje nastaje na mrežnici, pri smanjenju ili povećanju udaljenosti predmeta od oka mora se promijenit žarišna daljina leće. </a:t>
            </a:r>
          </a:p>
          <a:p>
            <a:pPr algn="just"/>
            <a:r>
              <a:rPr lang="hr-HR" sz="2000" dirty="0" smtClean="0"/>
              <a:t>Stezanjem ili rastezanjem cilijarnog mišića leća olabavi  i postane deblja ili se stegne i postane tanja te na taj način mijenja žarišnu daljinu. Jakost leće se pritom poveća ili smanji.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71974" y="4071942"/>
            <a:ext cx="3843364" cy="2428892"/>
          </a:xfrm>
        </p:spPr>
        <p:txBody>
          <a:bodyPr>
            <a:normAutofit/>
          </a:bodyPr>
          <a:lstStyle/>
          <a:p>
            <a:pPr algn="just"/>
            <a:r>
              <a:rPr lang="hr-HR" sz="2000" dirty="0" smtClean="0"/>
              <a:t>Proces pri kojem očna leća mijenja svoju jakost (žarišnu daljinu) kako bi bez obzira na udaljenost predmeta od leće nastala jasna (oštra) slika na mrežnici naziva se </a:t>
            </a:r>
            <a:r>
              <a:rPr lang="hr-HR" sz="2000" b="1" dirty="0" smtClean="0"/>
              <a:t>akomodacija oka</a:t>
            </a:r>
            <a:r>
              <a:rPr lang="hr-HR" sz="2000" dirty="0" smtClean="0"/>
              <a:t>. </a:t>
            </a:r>
          </a:p>
          <a:p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157" y="1571612"/>
            <a:ext cx="411244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39718"/>
          </a:xfrm>
        </p:spPr>
        <p:txBody>
          <a:bodyPr>
            <a:noAutofit/>
          </a:bodyPr>
          <a:lstStyle/>
          <a:p>
            <a:r>
              <a:rPr lang="hr-HR" sz="3600" dirty="0" smtClean="0"/>
              <a:t>Ravno zrcalo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400" b="1" u="sng" dirty="0" smtClean="0"/>
              <a:t>Ravno zrcalo </a:t>
            </a:r>
            <a:r>
              <a:rPr lang="hr-HR" sz="2400" dirty="0" smtClean="0"/>
              <a:t>je svaka ravna glatka površina od koje se svjetlost odbija.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3116"/>
            <a:ext cx="537228" cy="32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Connector 25"/>
          <p:cNvCxnSpPr/>
          <p:nvPr/>
        </p:nvCxnSpPr>
        <p:spPr>
          <a:xfrm>
            <a:off x="857224" y="3714752"/>
            <a:ext cx="3071834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428728" y="3714752"/>
            <a:ext cx="2500330" cy="157163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1357290" y="2214554"/>
            <a:ext cx="2500330" cy="150019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1084272">
            <a:off x="3106595" y="3299411"/>
            <a:ext cx="357190" cy="8572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xtBox 47"/>
          <p:cNvSpPr txBox="1"/>
          <p:nvPr/>
        </p:nvSpPr>
        <p:spPr>
          <a:xfrm>
            <a:off x="3214678" y="364331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hr-HR" sz="2400" dirty="0"/>
          </a:p>
        </p:txBody>
      </p:sp>
      <p:sp>
        <p:nvSpPr>
          <p:cNvPr id="49" name="Arc 48"/>
          <p:cNvSpPr/>
          <p:nvPr/>
        </p:nvSpPr>
        <p:spPr>
          <a:xfrm rot="12356601">
            <a:off x="3169884" y="2963873"/>
            <a:ext cx="357190" cy="8572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xtBox 49"/>
          <p:cNvSpPr txBox="1"/>
          <p:nvPr/>
        </p:nvSpPr>
        <p:spPr>
          <a:xfrm>
            <a:off x="3143240" y="335756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hr-HR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500430" y="19288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ZRCALO</a:t>
            </a:r>
            <a:endParaRPr lang="hr-HR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357818" y="214311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/>
              <a:t>α</a:t>
            </a:r>
            <a:r>
              <a:rPr lang="hr-HR" sz="2400" dirty="0" smtClean="0"/>
              <a:t> – upadni kut svjetlosti (kut između okomice i upadne zrake)</a:t>
            </a:r>
            <a:endParaRPr lang="hr-HR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57818" y="350043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/>
              <a:t>β</a:t>
            </a:r>
            <a:r>
              <a:rPr lang="hr-HR" sz="2400" dirty="0" smtClean="0"/>
              <a:t> – kut odbijanja svjetlosti</a:t>
            </a:r>
            <a:endParaRPr lang="hr-HR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0" y="4429132"/>
            <a:ext cx="392909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FF0000"/>
                </a:solidFill>
              </a:rPr>
              <a:t>β</a:t>
            </a:r>
            <a:r>
              <a:rPr lang="hr-HR" sz="2200" dirty="0" smtClean="0">
                <a:solidFill>
                  <a:srgbClr val="FF0000"/>
                </a:solidFill>
              </a:rPr>
              <a:t> = </a:t>
            </a:r>
            <a:r>
              <a:rPr lang="el-GR" sz="2200" dirty="0" smtClean="0">
                <a:solidFill>
                  <a:srgbClr val="FF0000"/>
                </a:solidFill>
              </a:rPr>
              <a:t>α</a:t>
            </a:r>
            <a:endParaRPr lang="hr-HR" sz="2200" dirty="0" smtClean="0">
              <a:solidFill>
                <a:srgbClr val="FF0000"/>
              </a:solidFill>
            </a:endParaRPr>
          </a:p>
          <a:p>
            <a:pPr algn="ctr"/>
            <a:r>
              <a:rPr lang="hr-HR" sz="2200" b="1" dirty="0" smtClean="0"/>
              <a:t>ZAKON ODBIJANJA </a:t>
            </a:r>
          </a:p>
          <a:p>
            <a:pPr algn="ctr"/>
            <a:r>
              <a:rPr lang="hr-HR" sz="2200" b="1" dirty="0" smtClean="0"/>
              <a:t>ILI </a:t>
            </a:r>
          </a:p>
          <a:p>
            <a:pPr algn="ctr"/>
            <a:r>
              <a:rPr lang="hr-HR" sz="2200" b="1" dirty="0" smtClean="0"/>
              <a:t>REFLEKSIJE</a:t>
            </a:r>
            <a:endParaRPr lang="hr-HR" sz="2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14282" y="592933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Svjetlost se od ravnog zrcala odbija tako da je kut odbijanja jednak upadnom kutu.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/>
      <p:bldP spid="52" grpId="0"/>
      <p:bldP spid="54" grpId="0"/>
      <p:bldP spid="5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176713" cy="211455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692150"/>
            <a:ext cx="4032250" cy="21082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28597" y="2924175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chemeClr val="tx2"/>
                </a:solidFill>
              </a:rPr>
              <a:t>Kratkovidno </a:t>
            </a:r>
            <a:r>
              <a:rPr lang="hr-HR" sz="2000" b="1" dirty="0" smtClean="0">
                <a:solidFill>
                  <a:schemeClr val="tx2"/>
                </a:solidFill>
              </a:rPr>
              <a:t>oko </a:t>
            </a:r>
            <a:r>
              <a:rPr lang="hr-HR" sz="2000" dirty="0" smtClean="0">
                <a:solidFill>
                  <a:schemeClr val="tx2"/>
                </a:solidFill>
              </a:rPr>
              <a:t>– slika se stvara ispred mrežnice (korigira se nošenjem divergentnih leća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62350"/>
            <a:ext cx="4105275" cy="1882775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00438"/>
            <a:ext cx="3816350" cy="1947862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71472" y="5589588"/>
            <a:ext cx="7858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Dalekovidno oko </a:t>
            </a:r>
            <a:r>
              <a:rPr lang="hr-HR" sz="2000" dirty="0" smtClean="0">
                <a:solidFill>
                  <a:schemeClr val="tx2"/>
                </a:solidFill>
              </a:rPr>
              <a:t>– slika se stvara iza mrežnice (korigira se nošenjem konvergentnih leća)</a:t>
            </a:r>
            <a:endParaRPr lang="hr-H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4282" y="214290"/>
            <a:ext cx="8626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 dirty="0"/>
              <a:t>Primjer 1: </a:t>
            </a:r>
            <a:r>
              <a:rPr lang="hr-HR" sz="2400" dirty="0"/>
              <a:t>Kratkovidna osoba ne može oštro vidjeti predmete </a:t>
            </a:r>
          </a:p>
          <a:p>
            <a:pPr algn="just"/>
            <a:r>
              <a:rPr lang="hr-HR" sz="2400" dirty="0"/>
              <a:t>koji su od oka udaljeni više od 80 cm. Koliku jakost mora imati </a:t>
            </a:r>
          </a:p>
          <a:p>
            <a:pPr algn="just"/>
            <a:r>
              <a:rPr lang="hr-HR" sz="2400" dirty="0"/>
              <a:t>leća koja će omogućiti da se udaljeni predmeti vide oštro?</a:t>
            </a:r>
            <a:r>
              <a:rPr lang="hr-HR" dirty="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6238" y="20605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/>
              <a:t>Rješenje:</a:t>
            </a:r>
            <a:endParaRPr lang="hr-HR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263" y="2565400"/>
            <a:ext cx="105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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</a:t>
            </a:r>
            <a:r>
              <a:rPr lang="hr-HR" i="1"/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49263" y="2997200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x’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-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80 cm</a:t>
            </a:r>
            <a:endParaRPr lang="hr-HR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66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76238" y="3429000"/>
            <a:ext cx="311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347642" y="4154493"/>
          <a:ext cx="12239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42" y="4154493"/>
                        <a:ext cx="12239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571604" y="4143380"/>
          <a:ext cx="18002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5" imgW="977760" imgH="419040" progId="Equation.3">
                  <p:embed/>
                </p:oleObj>
              </mc:Choice>
              <mc:Fallback>
                <p:oleObj name="Equation" r:id="rId5" imgW="9777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143380"/>
                        <a:ext cx="18002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38" y="3429000"/>
            <a:ext cx="74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j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?</a:t>
            </a:r>
            <a:endParaRPr lang="hr-HR" i="1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19079" y="507841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j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 -1,25 m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79613" y="2997200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- 0,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80 m</a:t>
            </a:r>
            <a:endParaRPr lang="hr-HR"/>
          </a:p>
        </p:txBody>
      </p:sp>
      <p:pic>
        <p:nvPicPr>
          <p:cNvPr id="99333" name="Picture 5" descr="http://www.enciklopedija.hr/Ilustracije/Kratkovidno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143116"/>
            <a:ext cx="4514840" cy="341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4" grpId="0" animBg="1"/>
      <p:bldP spid="6157" grpId="0"/>
      <p:bldP spid="6158" grpId="0"/>
      <p:bldP spid="615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9550" y="763588"/>
            <a:ext cx="8899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/>
              <a:t>Primjer 2: </a:t>
            </a:r>
            <a:r>
              <a:rPr lang="hr-HR" sz="2400"/>
              <a:t>Dalekovidna osoba ne vidi jasno predmete od oka </a:t>
            </a:r>
          </a:p>
          <a:p>
            <a:pPr algn="just"/>
            <a:r>
              <a:rPr lang="hr-HR" sz="2400"/>
              <a:t>udaljene manje od 75 cm. Koju jakost moraju imati leće pomoću </a:t>
            </a:r>
          </a:p>
          <a:p>
            <a:pPr algn="just"/>
            <a:r>
              <a:rPr lang="hr-HR" sz="2400"/>
              <a:t>kojih će ona moći jasno vidjeti na udaljenosti 25 cm?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8300" y="21066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/>
              <a:t>Rješenje:</a:t>
            </a:r>
            <a:endParaRPr lang="hr-H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9263" y="2563813"/>
            <a:ext cx="145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25 cm</a:t>
            </a:r>
            <a:r>
              <a:rPr lang="hr-HR" i="1"/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49263" y="2898775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x’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- 75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cm</a:t>
            </a:r>
            <a:endParaRPr lang="hr-H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95288" y="3282950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3282950"/>
            <a:ext cx="74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j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?</a:t>
            </a:r>
            <a:endParaRPr lang="hr-HR" i="1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2987675" y="4124325"/>
          <a:ext cx="12239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124325"/>
                        <a:ext cx="122396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979613" y="2900363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- 0,75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  <a:endParaRPr lang="hr-HR"/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211638" y="4124325"/>
          <a:ext cx="23764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124325"/>
                        <a:ext cx="237648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986088" y="50593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j</a:t>
            </a:r>
            <a:r>
              <a:rPr lang="hr-HR" sz="24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 2,67 m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790700" y="2563813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=</a:t>
            </a:r>
            <a:r>
              <a:rPr lang="hr-HR" sz="2400">
                <a:latin typeface="Times New Roman" pitchFamily="18" charset="0"/>
              </a:rPr>
              <a:t> 0,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25 m</a:t>
            </a:r>
            <a:r>
              <a:rPr lang="hr-HR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 animBg="1"/>
      <p:bldP spid="7177" grpId="0"/>
      <p:bldP spid="7179" grpId="0"/>
      <p:bldP spid="7182" grpId="0"/>
      <p:bldP spid="718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MIKROSKOP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Mikroskop se sastoji od dvije </a:t>
            </a:r>
            <a:r>
              <a:rPr lang="hr-HR" dirty="0" err="1" smtClean="0"/>
              <a:t>konvergente</a:t>
            </a:r>
            <a:r>
              <a:rPr lang="hr-HR" dirty="0" smtClean="0"/>
              <a:t> leće međusobno udaljene 9.5cm. Žarišna daljina objektiva je 3 cm, a okulara je 4 cm. Predmet visine 1 cm nalazi se 5 cm od objektiva.</a:t>
            </a:r>
          </a:p>
          <a:p>
            <a:r>
              <a:rPr lang="hr-HR" dirty="0" smtClean="0"/>
              <a:t>Konstruiraj sliku koju daje taj mikroskop.</a:t>
            </a:r>
          </a:p>
          <a:p>
            <a:r>
              <a:rPr lang="hr-HR" dirty="0" smtClean="0"/>
              <a:t>Ukupno </a:t>
            </a:r>
            <a:r>
              <a:rPr lang="hr-HR" dirty="0" err="1" smtClean="0"/>
              <a:t>povećenje</a:t>
            </a:r>
            <a:r>
              <a:rPr lang="hr-HR" dirty="0" smtClean="0"/>
              <a:t> dobije se tako da se pomnoži povećanje objektiva i okulara</a:t>
            </a:r>
          </a:p>
          <a:p>
            <a:r>
              <a:rPr lang="hr-HR" dirty="0"/>
              <a:t>m</a:t>
            </a:r>
            <a:r>
              <a:rPr lang="hr-HR" dirty="0" smtClean="0"/>
              <a:t>=m1 * m2</a:t>
            </a:r>
          </a:p>
          <a:p>
            <a:r>
              <a:rPr lang="hr-HR" dirty="0" smtClean="0"/>
              <a:t>Izračunaj ukupno </a:t>
            </a:r>
            <a:r>
              <a:rPr lang="hr-HR" smtClean="0"/>
              <a:t>povećanje mikroskopa.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Valna optika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Interferencija, ogib, polarizacija</a:t>
            </a:r>
          </a:p>
          <a:p>
            <a:endParaRPr lang="hr-HR" dirty="0" smtClean="0"/>
          </a:p>
          <a:p>
            <a:pPr algn="just"/>
            <a:r>
              <a:rPr lang="hr-HR" b="1" dirty="0" smtClean="0"/>
              <a:t>Interferencija</a:t>
            </a:r>
            <a:r>
              <a:rPr lang="hr-HR" dirty="0" smtClean="0"/>
              <a:t> – međudjelovanje dvaju ili više valova koji istodobno prolaze kroz isti prostor</a:t>
            </a:r>
          </a:p>
          <a:p>
            <a:pPr algn="just"/>
            <a:endParaRPr lang="hr-HR" dirty="0" smtClean="0"/>
          </a:p>
          <a:p>
            <a:pPr algn="just"/>
            <a:r>
              <a:rPr lang="hr-HR" b="1" dirty="0" smtClean="0"/>
              <a:t>Konstruktivna</a:t>
            </a:r>
            <a:r>
              <a:rPr lang="hr-HR" dirty="0" smtClean="0"/>
              <a:t> interferencija – valovi se pojačavaju (dvostruko veća amplituda)</a:t>
            </a:r>
          </a:p>
          <a:p>
            <a:pPr algn="just"/>
            <a:r>
              <a:rPr lang="hr-HR" b="1" dirty="0" smtClean="0"/>
              <a:t>Destruktivna</a:t>
            </a:r>
            <a:r>
              <a:rPr lang="hr-HR" dirty="0" smtClean="0"/>
              <a:t> interferencija – valovi se poništavaju</a:t>
            </a:r>
          </a:p>
          <a:p>
            <a:pPr algn="just"/>
            <a:endParaRPr lang="hr-HR" b="1" dirty="0" smtClean="0"/>
          </a:p>
          <a:p>
            <a:pPr algn="just">
              <a:buNone/>
            </a:pPr>
            <a:r>
              <a:rPr lang="hr-HR" b="1" dirty="0" smtClean="0"/>
              <a:t>Razlika hoda valova (</a:t>
            </a:r>
            <a:r>
              <a:rPr lang="el-GR" b="1" i="1" dirty="0" smtClean="0"/>
              <a:t>Δ</a:t>
            </a:r>
            <a:r>
              <a:rPr lang="hr-HR" b="1" dirty="0" smtClean="0"/>
              <a:t>) </a:t>
            </a:r>
            <a:r>
              <a:rPr lang="hr-HR" dirty="0" smtClean="0"/>
              <a:t>– duljina za koju jedan val zaostaje za drugim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85794"/>
          </a:xfrm>
        </p:spPr>
        <p:txBody>
          <a:bodyPr>
            <a:normAutofit/>
          </a:bodyPr>
          <a:lstStyle/>
          <a:p>
            <a:r>
              <a:rPr lang="hr-HR" dirty="0" smtClean="0"/>
              <a:t>Konstruktivna interferencija</a:t>
            </a:r>
            <a:endParaRPr lang="hr-HR" dirty="0"/>
          </a:p>
        </p:txBody>
      </p:sp>
      <p:sp>
        <p:nvSpPr>
          <p:cNvPr id="33172" name="Rectangle 4500"/>
          <p:cNvSpPr>
            <a:spLocks noChangeArrowheads="1"/>
          </p:cNvSpPr>
          <p:nvPr/>
        </p:nvSpPr>
        <p:spPr bwMode="auto">
          <a:xfrm>
            <a:off x="912802" y="2285992"/>
            <a:ext cx="21669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</a:t>
            </a:r>
            <a:r>
              <a:rPr lang="hr-HR" sz="2400" i="1">
                <a:latin typeface="Times New Roman" pitchFamily="18" charset="0"/>
              </a:rPr>
              <a:t> =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–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k</a:t>
            </a:r>
            <a:endParaRPr lang="hr-H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3" name="Rectangle 4501"/>
          <p:cNvSpPr>
            <a:spLocks noChangeArrowheads="1"/>
          </p:cNvSpPr>
          <p:nvPr/>
        </p:nvSpPr>
        <p:spPr bwMode="auto">
          <a:xfrm>
            <a:off x="3000364" y="2285992"/>
            <a:ext cx="18970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,</a:t>
            </a:r>
            <a:r>
              <a:rPr lang="hr-HR" sz="2400" i="1" dirty="0">
                <a:latin typeface="Times New Roman" pitchFamily="18" charset="0"/>
                <a:sym typeface="Symbol" pitchFamily="18" charset="2"/>
              </a:rPr>
              <a:t> k =</a:t>
            </a:r>
            <a:r>
              <a:rPr lang="hr-HR" sz="2400" dirty="0">
                <a:latin typeface="Times New Roman" pitchFamily="18" charset="0"/>
                <a:sym typeface="Symbol" pitchFamily="18" charset="2"/>
              </a:rPr>
              <a:t>0,1,2,3...</a:t>
            </a:r>
            <a:r>
              <a:rPr lang="hr-HR" sz="2400" i="1" dirty="0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4" name="Rectangle 4502"/>
          <p:cNvSpPr>
            <a:spLocks noChangeArrowheads="1"/>
          </p:cNvSpPr>
          <p:nvPr/>
        </p:nvSpPr>
        <p:spPr bwMode="auto">
          <a:xfrm>
            <a:off x="500034" y="1785926"/>
            <a:ext cx="3244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hr-HR" sz="2400" i="1" dirty="0">
                <a:latin typeface="Times New Roman" pitchFamily="18" charset="0"/>
              </a:rPr>
              <a:t> </a:t>
            </a:r>
            <a:r>
              <a:rPr lang="hr-HR" sz="2400" dirty="0"/>
              <a:t>- razlika hoda valova</a:t>
            </a:r>
            <a:endParaRPr lang="hr-HR" sz="24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5" name="Rectangle 4503"/>
          <p:cNvSpPr>
            <a:spLocks noChangeArrowheads="1"/>
          </p:cNvSpPr>
          <p:nvPr/>
        </p:nvSpPr>
        <p:spPr bwMode="auto">
          <a:xfrm>
            <a:off x="4800589" y="2265354"/>
            <a:ext cx="38131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/>
              <a:t>konstruktivna interferencija</a:t>
            </a:r>
            <a:endParaRPr lang="hr-HR" sz="24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9" name="TextBox 1088"/>
          <p:cNvSpPr txBox="1"/>
          <p:nvPr/>
        </p:nvSpPr>
        <p:spPr>
          <a:xfrm>
            <a:off x="428596" y="1000108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Brjegovi se preklapaju s brjegovima i dolovi s dolovima valova.</a:t>
            </a:r>
            <a:endParaRPr lang="hr-HR" sz="2200" dirty="0"/>
          </a:p>
        </p:txBody>
      </p:sp>
      <p:sp>
        <p:nvSpPr>
          <p:cNvPr id="1090" name="TextBox 1089"/>
          <p:cNvSpPr txBox="1"/>
          <p:nvPr/>
        </p:nvSpPr>
        <p:spPr>
          <a:xfrm>
            <a:off x="438110" y="2815542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Razlika hoda valova jednaka je cijelom broju valnih duljina.</a:t>
            </a:r>
            <a:endParaRPr lang="hr-HR" sz="2200" dirty="0"/>
          </a:p>
        </p:txBody>
      </p:sp>
      <p:sp>
        <p:nvSpPr>
          <p:cNvPr id="1091" name="Title 805"/>
          <p:cNvSpPr txBox="1">
            <a:spLocks/>
          </p:cNvSpPr>
          <p:nvPr/>
        </p:nvSpPr>
        <p:spPr>
          <a:xfrm>
            <a:off x="357158" y="3286124"/>
            <a:ext cx="8329642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Destruktivna interferencija</a:t>
            </a:r>
            <a:endParaRPr kumimoji="0" lang="hr-H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92" name="TextBox 1091"/>
          <p:cNvSpPr txBox="1"/>
          <p:nvPr/>
        </p:nvSpPr>
        <p:spPr>
          <a:xfrm>
            <a:off x="214282" y="4071942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Nasuprot brjegovima jednoga vala su dolovi drugoga vala.</a:t>
            </a:r>
            <a:endParaRPr lang="hr-HR" sz="2200" dirty="0"/>
          </a:p>
        </p:txBody>
      </p:sp>
      <p:sp>
        <p:nvSpPr>
          <p:cNvPr id="1093" name="Rectangle 17415"/>
          <p:cNvSpPr>
            <a:spLocks noChangeArrowheads="1"/>
          </p:cNvSpPr>
          <p:nvPr/>
        </p:nvSpPr>
        <p:spPr bwMode="auto">
          <a:xfrm>
            <a:off x="3502025" y="4962525"/>
            <a:ext cx="166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,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k =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1,2,3...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94" name="Rectangle 17416"/>
          <p:cNvSpPr>
            <a:spLocks noChangeArrowheads="1"/>
          </p:cNvSpPr>
          <p:nvPr/>
        </p:nvSpPr>
        <p:spPr bwMode="auto">
          <a:xfrm>
            <a:off x="5194300" y="4962525"/>
            <a:ext cx="36607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/>
              <a:t>destruktivna interferencija</a:t>
            </a:r>
            <a:endParaRPr lang="hr-HR" sz="240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95" name="Object 17421"/>
          <p:cNvGraphicFramePr>
            <a:graphicFrameLocks noChangeAspect="1"/>
          </p:cNvGraphicFramePr>
          <p:nvPr/>
        </p:nvGraphicFramePr>
        <p:xfrm>
          <a:off x="539750" y="4797425"/>
          <a:ext cx="28432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3" imgW="1409400" imgH="393480" progId="Equation.3">
                  <p:embed/>
                </p:oleObj>
              </mc:Choice>
              <mc:Fallback>
                <p:oleObj name="Equation" r:id="rId3" imgW="1409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97425"/>
                        <a:ext cx="28432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" name="TextBox 1095"/>
          <p:cNvSpPr txBox="1"/>
          <p:nvPr/>
        </p:nvSpPr>
        <p:spPr>
          <a:xfrm>
            <a:off x="357158" y="5786454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Razlika hoda valova jednaka je neparnom broju polovina valnih duljina.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3172" grpId="0"/>
      <p:bldP spid="33173" grpId="0"/>
      <p:bldP spid="33174" grpId="0"/>
      <p:bldP spid="33175" grpId="0"/>
      <p:bldP spid="1089" grpId="0"/>
      <p:bldP spid="1090" grpId="0"/>
      <p:bldP spid="1092" grpId="0"/>
      <p:bldP spid="1093" grpId="0"/>
      <p:bldP spid="1094" grpId="0"/>
      <p:bldP spid="109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hr-HR" dirty="0">
                <a:latin typeface="Arial Unicode MS" pitchFamily="34" charset="-128"/>
                <a:cs typeface="Times New Roman" pitchFamily="18" charset="0"/>
              </a:rPr>
              <a:t>Interferencija</a:t>
            </a:r>
            <a:r>
              <a:rPr lang="en-GB" dirty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hr-HR" dirty="0">
                <a:latin typeface="Arial Unicode MS" pitchFamily="34" charset="-128"/>
                <a:cs typeface="Times New Roman" pitchFamily="18" charset="0"/>
              </a:rPr>
              <a:t>svjetlosti</a:t>
            </a:r>
            <a:r>
              <a:rPr lang="en-GB" dirty="0"/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1357298"/>
            <a:ext cx="8358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200" b="1" dirty="0">
                <a:latin typeface="Arial" charset="0"/>
              </a:rPr>
              <a:t>I</a:t>
            </a:r>
            <a:r>
              <a:rPr lang="hr-HR" sz="2200" b="1" dirty="0">
                <a:latin typeface="Arial" charset="0"/>
                <a:cs typeface="Times New Roman" pitchFamily="18" charset="0"/>
              </a:rPr>
              <a:t>nterferencijski </a:t>
            </a:r>
            <a:r>
              <a:rPr lang="hr-HR" sz="2200" b="1" dirty="0" smtClean="0">
                <a:latin typeface="Arial" charset="0"/>
                <a:cs typeface="Times New Roman" pitchFamily="18" charset="0"/>
              </a:rPr>
              <a:t>maksimum</a:t>
            </a:r>
            <a:r>
              <a:rPr lang="hr-HR" sz="2200" b="1" dirty="0" smtClean="0">
                <a:latin typeface="Arial" charset="0"/>
              </a:rPr>
              <a:t>i </a:t>
            </a:r>
            <a:r>
              <a:rPr lang="hr-HR" sz="2200" dirty="0" smtClean="0">
                <a:latin typeface="Arial" charset="0"/>
              </a:rPr>
              <a:t>– mjesta konstruktivne interferencije (svijetla mjesta)</a:t>
            </a:r>
            <a:r>
              <a:rPr lang="hr-HR" sz="2200" dirty="0" smtClean="0"/>
              <a:t> </a:t>
            </a:r>
            <a:endParaRPr lang="en-GB" sz="2200" dirty="0">
              <a:latin typeface="Arial Unicode MS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7158" y="2214554"/>
            <a:ext cx="81264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200" b="1" dirty="0">
                <a:latin typeface="Arial" charset="0"/>
              </a:rPr>
              <a:t>I</a:t>
            </a:r>
            <a:r>
              <a:rPr lang="hr-HR" sz="2200" b="1" dirty="0">
                <a:latin typeface="Arial" charset="0"/>
                <a:cs typeface="Times New Roman" pitchFamily="18" charset="0"/>
              </a:rPr>
              <a:t>nterferencijski </a:t>
            </a:r>
            <a:r>
              <a:rPr lang="hr-HR" sz="2200" b="1" dirty="0" smtClean="0">
                <a:latin typeface="Arial" charset="0"/>
                <a:cs typeface="Times New Roman" pitchFamily="18" charset="0"/>
              </a:rPr>
              <a:t>m</a:t>
            </a:r>
            <a:r>
              <a:rPr lang="hr-HR" sz="2200" b="1" dirty="0" smtClean="0">
                <a:latin typeface="Arial" charset="0"/>
              </a:rPr>
              <a:t>inimu</a:t>
            </a:r>
            <a:r>
              <a:rPr lang="hr-HR" sz="2200" b="1" dirty="0" smtClean="0">
                <a:latin typeface="Arial" charset="0"/>
                <a:cs typeface="Times New Roman" pitchFamily="18" charset="0"/>
              </a:rPr>
              <a:t>m</a:t>
            </a:r>
            <a:r>
              <a:rPr lang="hr-HR" sz="2200" b="1" dirty="0" smtClean="0">
                <a:latin typeface="Arial" charset="0"/>
              </a:rPr>
              <a:t>i </a:t>
            </a:r>
            <a:r>
              <a:rPr lang="hr-HR" sz="2200" dirty="0" smtClean="0">
                <a:latin typeface="Arial" charset="0"/>
              </a:rPr>
              <a:t>– mjesta destruktivne interferencije (tamna mjesta)</a:t>
            </a:r>
            <a:r>
              <a:rPr lang="hr-HR" sz="2200" dirty="0" smtClean="0"/>
              <a:t> </a:t>
            </a:r>
            <a:endParaRPr lang="en-GB" sz="2200" dirty="0">
              <a:latin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7158" y="3000372"/>
            <a:ext cx="7626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200" b="1" dirty="0">
                <a:latin typeface="Arial" charset="0"/>
              </a:rPr>
              <a:t>K</a:t>
            </a:r>
            <a:r>
              <a:rPr lang="hr-HR" sz="2200" b="1" dirty="0">
                <a:latin typeface="Arial" charset="0"/>
                <a:cs typeface="Times New Roman" pitchFamily="18" charset="0"/>
              </a:rPr>
              <a:t>oherentni</a:t>
            </a:r>
            <a:r>
              <a:rPr lang="hr-HR" sz="2200" b="1" dirty="0">
                <a:latin typeface="Arial" charset="0"/>
              </a:rPr>
              <a:t> </a:t>
            </a:r>
            <a:r>
              <a:rPr lang="hr-HR" sz="2200" b="1" dirty="0" smtClean="0">
                <a:latin typeface="Arial" charset="0"/>
              </a:rPr>
              <a:t>valovi </a:t>
            </a:r>
            <a:r>
              <a:rPr lang="hr-HR" sz="2200" dirty="0" smtClean="0">
                <a:latin typeface="Arial" charset="0"/>
              </a:rPr>
              <a:t>– valovi koji imaju stalnu faznu razliku</a:t>
            </a:r>
            <a:endParaRPr lang="hr-HR" sz="2200" dirty="0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3643314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hr-HR" sz="2200" b="1" dirty="0">
                <a:latin typeface="Arial" charset="0"/>
              </a:rPr>
              <a:t>K</a:t>
            </a:r>
            <a:r>
              <a:rPr lang="hr-HR" sz="2200" b="1" dirty="0">
                <a:latin typeface="Arial" charset="0"/>
                <a:cs typeface="Times New Roman" pitchFamily="18" charset="0"/>
              </a:rPr>
              <a:t>oherentni</a:t>
            </a:r>
            <a:r>
              <a:rPr lang="hr-HR" sz="2200" b="1" dirty="0">
                <a:latin typeface="Arial" charset="0"/>
              </a:rPr>
              <a:t> </a:t>
            </a:r>
            <a:r>
              <a:rPr lang="hr-HR" sz="2200" b="1" dirty="0" smtClean="0">
                <a:latin typeface="Arial" charset="0"/>
              </a:rPr>
              <a:t>izvori </a:t>
            </a:r>
            <a:r>
              <a:rPr lang="hr-HR" sz="2200" dirty="0" smtClean="0">
                <a:latin typeface="Arial" charset="0"/>
              </a:rPr>
              <a:t>– izvori svjetlosti potpuno identičnih svojstava, dobivaju se udvostručenjem jednoga te istoga izvora (</a:t>
            </a:r>
            <a:r>
              <a:rPr lang="hr-HR" sz="2200" u="sng" dirty="0" smtClean="0">
                <a:latin typeface="Arial" charset="0"/>
              </a:rPr>
              <a:t>propuštanjem svjetlosti jednoga izvora kroz dvije pukotine</a:t>
            </a:r>
            <a:r>
              <a:rPr lang="hr-HR" sz="2200" dirty="0" smtClean="0">
                <a:latin typeface="Arial" charset="0"/>
              </a:rPr>
              <a:t>)</a:t>
            </a:r>
            <a:endParaRPr lang="hr-HR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  <p:bldP spid="4101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268413"/>
            <a:ext cx="44354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1042988" y="47625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>
                <a:latin typeface="Arial Unicode MS" pitchFamily="34" charset="-128"/>
                <a:cs typeface="Times New Roman" pitchFamily="18" charset="0"/>
              </a:rPr>
              <a:t>Interferencija dvaju koherentnih valova na vodi</a:t>
            </a:r>
            <a:r>
              <a:rPr lang="en-GB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251200" cy="24384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86314" y="3500438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b="1" dirty="0">
                <a:latin typeface="Arial" charset="0"/>
                <a:cs typeface="Times New Roman" pitchFamily="18" charset="0"/>
              </a:rPr>
              <a:t>Youngov pokus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786322"/>
            <a:ext cx="8001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Pokus u kojemu interferira svjetlost iz </a:t>
            </a:r>
            <a:r>
              <a:rPr lang="hr-HR" sz="2200" b="1" dirty="0" smtClean="0"/>
              <a:t>dviju pukotina </a:t>
            </a:r>
            <a:r>
              <a:rPr lang="hr-HR" sz="2200" dirty="0" smtClean="0"/>
              <a:t>(na zastoru dobivamo svijetle i tamne pruge).</a:t>
            </a:r>
          </a:p>
          <a:p>
            <a:pPr algn="just"/>
            <a:endParaRPr lang="hr-HR" sz="2200" dirty="0" smtClean="0"/>
          </a:p>
          <a:p>
            <a:pPr algn="just"/>
            <a:r>
              <a:rPr lang="hr-HR" sz="2200" dirty="0" smtClean="0"/>
              <a:t>Širina pruga ovisi o valnoj duljini svjetlosti, razmaku među pukotinama i o udaljenosti zastora od pukotina.</a:t>
            </a:r>
            <a:endParaRPr lang="hr-HR" sz="2200" dirty="0"/>
          </a:p>
        </p:txBody>
      </p:sp>
      <p:pic>
        <p:nvPicPr>
          <p:cNvPr id="112642" name="Picture 2" descr="http://s10.postimg.org/xfvjoxp0p/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81000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295400" y="152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48" name="Arc 4"/>
          <p:cNvSpPr>
            <a:spLocks/>
          </p:cNvSpPr>
          <p:nvPr/>
        </p:nvSpPr>
        <p:spPr bwMode="auto">
          <a:xfrm flipH="1">
            <a:off x="1273175" y="1531938"/>
            <a:ext cx="403225" cy="222250"/>
          </a:xfrm>
          <a:custGeom>
            <a:avLst/>
            <a:gdLst>
              <a:gd name="G0" fmla="+- 0 0 0"/>
              <a:gd name="G1" fmla="+- 15405 0 0"/>
              <a:gd name="G2" fmla="+- 21600 0 0"/>
              <a:gd name="T0" fmla="*/ 15141 w 15690"/>
              <a:gd name="T1" fmla="*/ 0 h 15405"/>
              <a:gd name="T2" fmla="*/ 15690 w 15690"/>
              <a:gd name="T3" fmla="*/ 560 h 15405"/>
              <a:gd name="T4" fmla="*/ 0 w 15690"/>
              <a:gd name="T5" fmla="*/ 15405 h 15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90" h="15405" fill="none" extrusionOk="0">
                <a:moveTo>
                  <a:pt x="15140" y="0"/>
                </a:moveTo>
                <a:cubicBezTo>
                  <a:pt x="15327" y="183"/>
                  <a:pt x="15510" y="369"/>
                  <a:pt x="15690" y="559"/>
                </a:cubicBezTo>
              </a:path>
              <a:path w="15690" h="15405" stroke="0" extrusionOk="0">
                <a:moveTo>
                  <a:pt x="15140" y="0"/>
                </a:moveTo>
                <a:cubicBezTo>
                  <a:pt x="15327" y="183"/>
                  <a:pt x="15510" y="369"/>
                  <a:pt x="15690" y="559"/>
                </a:cubicBezTo>
                <a:lnTo>
                  <a:pt x="0" y="15405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49" name="Arc 5"/>
          <p:cNvSpPr>
            <a:spLocks/>
          </p:cNvSpPr>
          <p:nvPr/>
        </p:nvSpPr>
        <p:spPr bwMode="auto">
          <a:xfrm>
            <a:off x="0" y="2595563"/>
            <a:ext cx="1319213" cy="685800"/>
          </a:xfrm>
          <a:custGeom>
            <a:avLst/>
            <a:gdLst>
              <a:gd name="G0" fmla="+- 0 0 0"/>
              <a:gd name="G1" fmla="+- 16687 0 0"/>
              <a:gd name="G2" fmla="+- 21600 0 0"/>
              <a:gd name="T0" fmla="*/ 13715 w 13837"/>
              <a:gd name="T1" fmla="*/ 0 h 16687"/>
              <a:gd name="T2" fmla="*/ 13837 w 13837"/>
              <a:gd name="T3" fmla="*/ 101 h 16687"/>
              <a:gd name="T4" fmla="*/ 0 w 13837"/>
              <a:gd name="T5" fmla="*/ 16687 h 1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37" h="16687" fill="none" extrusionOk="0">
                <a:moveTo>
                  <a:pt x="13715" y="-1"/>
                </a:moveTo>
                <a:cubicBezTo>
                  <a:pt x="13755" y="33"/>
                  <a:pt x="13796" y="67"/>
                  <a:pt x="13837" y="100"/>
                </a:cubicBezTo>
              </a:path>
              <a:path w="13837" h="16687" stroke="0" extrusionOk="0">
                <a:moveTo>
                  <a:pt x="13715" y="-1"/>
                </a:moveTo>
                <a:cubicBezTo>
                  <a:pt x="13755" y="33"/>
                  <a:pt x="13796" y="67"/>
                  <a:pt x="13837" y="100"/>
                </a:cubicBezTo>
                <a:lnTo>
                  <a:pt x="0" y="16687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620000" y="457200"/>
            <a:ext cx="0" cy="2667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1295400" y="762000"/>
            <a:ext cx="6324600" cy="762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2" name="Arc 8"/>
          <p:cNvSpPr>
            <a:spLocks/>
          </p:cNvSpPr>
          <p:nvPr/>
        </p:nvSpPr>
        <p:spPr bwMode="auto">
          <a:xfrm>
            <a:off x="5638800" y="769938"/>
            <a:ext cx="1981200" cy="387350"/>
          </a:xfrm>
          <a:custGeom>
            <a:avLst/>
            <a:gdLst>
              <a:gd name="G0" fmla="+- 0 0 0"/>
              <a:gd name="G1" fmla="+- 14380 0 0"/>
              <a:gd name="G2" fmla="+- 21600 0 0"/>
              <a:gd name="T0" fmla="*/ 16117 w 16237"/>
              <a:gd name="T1" fmla="*/ 0 h 14380"/>
              <a:gd name="T2" fmla="*/ 16237 w 16237"/>
              <a:gd name="T3" fmla="*/ 136 h 14380"/>
              <a:gd name="T4" fmla="*/ 0 w 16237"/>
              <a:gd name="T5" fmla="*/ 14380 h 14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7" h="14380" fill="none" extrusionOk="0">
                <a:moveTo>
                  <a:pt x="16117" y="-1"/>
                </a:moveTo>
                <a:cubicBezTo>
                  <a:pt x="16157" y="44"/>
                  <a:pt x="16197" y="90"/>
                  <a:pt x="16237" y="135"/>
                </a:cubicBezTo>
              </a:path>
              <a:path w="16237" h="14380" stroke="0" extrusionOk="0">
                <a:moveTo>
                  <a:pt x="16117" y="-1"/>
                </a:moveTo>
                <a:cubicBezTo>
                  <a:pt x="16157" y="44"/>
                  <a:pt x="16197" y="90"/>
                  <a:pt x="16237" y="135"/>
                </a:cubicBezTo>
                <a:lnTo>
                  <a:pt x="0" y="14380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1295400" y="762000"/>
            <a:ext cx="6324600" cy="1828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667000" y="83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r</a:t>
            </a:r>
            <a:r>
              <a:rPr lang="hr-HR" i="1" baseline="-25000"/>
              <a:t>1</a:t>
            </a:r>
            <a:endParaRPr lang="en-GB" i="1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427538" y="148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r</a:t>
            </a:r>
            <a:r>
              <a:rPr lang="hr-HR" i="1" baseline="-25000"/>
              <a:t>2</a:t>
            </a:r>
            <a:endParaRPr lang="en-GB" i="1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34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8" name="Arc 14"/>
          <p:cNvSpPr>
            <a:spLocks/>
          </p:cNvSpPr>
          <p:nvPr/>
        </p:nvSpPr>
        <p:spPr bwMode="auto">
          <a:xfrm>
            <a:off x="685800" y="2060575"/>
            <a:ext cx="611188" cy="611188"/>
          </a:xfrm>
          <a:custGeom>
            <a:avLst/>
            <a:gdLst>
              <a:gd name="G0" fmla="+- 0 0 0"/>
              <a:gd name="G1" fmla="+- 16271 0 0"/>
              <a:gd name="G2" fmla="+- 21600 0 0"/>
              <a:gd name="T0" fmla="*/ 14206 w 14457"/>
              <a:gd name="T1" fmla="*/ 0 h 16271"/>
              <a:gd name="T2" fmla="*/ 14457 w 14457"/>
              <a:gd name="T3" fmla="*/ 222 h 16271"/>
              <a:gd name="T4" fmla="*/ 0 w 14457"/>
              <a:gd name="T5" fmla="*/ 16271 h 16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57" h="16271" fill="none" extrusionOk="0">
                <a:moveTo>
                  <a:pt x="14206" y="-1"/>
                </a:moveTo>
                <a:cubicBezTo>
                  <a:pt x="14290" y="73"/>
                  <a:pt x="14373" y="147"/>
                  <a:pt x="14456" y="222"/>
                </a:cubicBezTo>
              </a:path>
              <a:path w="14457" h="16271" stroke="0" extrusionOk="0">
                <a:moveTo>
                  <a:pt x="14206" y="-1"/>
                </a:moveTo>
                <a:cubicBezTo>
                  <a:pt x="14290" y="73"/>
                  <a:pt x="14373" y="147"/>
                  <a:pt x="14456" y="222"/>
                </a:cubicBezTo>
                <a:lnTo>
                  <a:pt x="0" y="162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33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066800" y="99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I</a:t>
            </a:r>
            <a:r>
              <a:rPr lang="hr-HR" i="1" baseline="-25000"/>
              <a:t>1</a:t>
            </a:r>
            <a:endParaRPr lang="en-GB" i="1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116013" y="26368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I</a:t>
            </a:r>
            <a:r>
              <a:rPr lang="hr-HR" i="1" baseline="-25000"/>
              <a:t>2</a:t>
            </a:r>
            <a:endParaRPr lang="en-GB" i="1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7620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81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d</a:t>
            </a:r>
            <a:endParaRPr lang="en-GB" i="1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382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B</a:t>
            </a:r>
            <a:endParaRPr lang="en-GB" i="1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1295400" y="15240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 rot="-1083628">
            <a:off x="1447800" y="2362200"/>
            <a:ext cx="150813" cy="155575"/>
            <a:chOff x="624" y="2736"/>
            <a:chExt cx="96" cy="96"/>
          </a:xfrm>
        </p:grpSpPr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V="1">
              <a:off x="624" y="27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624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77" name="Arc 33"/>
          <p:cNvSpPr>
            <a:spLocks/>
          </p:cNvSpPr>
          <p:nvPr/>
        </p:nvSpPr>
        <p:spPr bwMode="auto">
          <a:xfrm flipH="1">
            <a:off x="1600200" y="2500313"/>
            <a:ext cx="533400" cy="623887"/>
          </a:xfrm>
          <a:custGeom>
            <a:avLst/>
            <a:gdLst>
              <a:gd name="G0" fmla="+- 0 0 0"/>
              <a:gd name="G1" fmla="+- 13607 0 0"/>
              <a:gd name="G2" fmla="+- 21600 0 0"/>
              <a:gd name="T0" fmla="*/ 16775 w 16830"/>
              <a:gd name="T1" fmla="*/ 0 h 13607"/>
              <a:gd name="T2" fmla="*/ 16830 w 16830"/>
              <a:gd name="T3" fmla="*/ 68 h 13607"/>
              <a:gd name="T4" fmla="*/ 0 w 16830"/>
              <a:gd name="T5" fmla="*/ 13607 h 13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30" h="13607" fill="none" extrusionOk="0">
                <a:moveTo>
                  <a:pt x="16775" y="-1"/>
                </a:moveTo>
                <a:cubicBezTo>
                  <a:pt x="16793" y="22"/>
                  <a:pt x="16811" y="45"/>
                  <a:pt x="16830" y="67"/>
                </a:cubicBezTo>
              </a:path>
              <a:path w="16830" h="13607" stroke="0" extrusionOk="0">
                <a:moveTo>
                  <a:pt x="16775" y="-1"/>
                </a:moveTo>
                <a:cubicBezTo>
                  <a:pt x="16793" y="22"/>
                  <a:pt x="16811" y="45"/>
                  <a:pt x="16830" y="67"/>
                </a:cubicBezTo>
                <a:lnTo>
                  <a:pt x="0" y="1360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1447800" y="2590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19812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k</a:t>
            </a:r>
            <a:r>
              <a:rPr lang="hr-HR" i="1">
                <a:sym typeface="Symbol" pitchFamily="18" charset="2"/>
              </a:rPr>
              <a:t></a:t>
            </a:r>
            <a:endParaRPr lang="en-GB" i="1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1371600" y="175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15240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i="1">
                <a:sym typeface="Symbol" pitchFamily="18" charset="2"/>
              </a:rPr>
              <a:t></a:t>
            </a:r>
            <a:endParaRPr lang="en-GB" i="1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1295400" y="762000"/>
            <a:ext cx="6324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1295400" y="205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4" name="Arc 40"/>
          <p:cNvSpPr>
            <a:spLocks/>
          </p:cNvSpPr>
          <p:nvPr/>
        </p:nvSpPr>
        <p:spPr bwMode="auto">
          <a:xfrm>
            <a:off x="1395413" y="1725613"/>
            <a:ext cx="1501775" cy="336550"/>
          </a:xfrm>
          <a:custGeom>
            <a:avLst/>
            <a:gdLst>
              <a:gd name="G0" fmla="+- 0 0 0"/>
              <a:gd name="G1" fmla="+- 4446 0 0"/>
              <a:gd name="G2" fmla="+- 21600 0 0"/>
              <a:gd name="T0" fmla="*/ 21138 w 21600"/>
              <a:gd name="T1" fmla="*/ 0 h 4885"/>
              <a:gd name="T2" fmla="*/ 21596 w 21600"/>
              <a:gd name="T3" fmla="*/ 4885 h 4885"/>
              <a:gd name="T4" fmla="*/ 0 w 21600"/>
              <a:gd name="T5" fmla="*/ 4446 h 4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885" fill="none" extrusionOk="0">
                <a:moveTo>
                  <a:pt x="21137" y="0"/>
                </a:moveTo>
                <a:cubicBezTo>
                  <a:pt x="21445" y="1462"/>
                  <a:pt x="21600" y="2952"/>
                  <a:pt x="21600" y="4446"/>
                </a:cubicBezTo>
                <a:cubicBezTo>
                  <a:pt x="21600" y="4592"/>
                  <a:pt x="21598" y="4738"/>
                  <a:pt x="21595" y="4884"/>
                </a:cubicBezTo>
              </a:path>
              <a:path w="21600" h="4885" stroke="0" extrusionOk="0">
                <a:moveTo>
                  <a:pt x="21137" y="0"/>
                </a:moveTo>
                <a:cubicBezTo>
                  <a:pt x="21445" y="1462"/>
                  <a:pt x="21600" y="2952"/>
                  <a:pt x="21600" y="4446"/>
                </a:cubicBezTo>
                <a:cubicBezTo>
                  <a:pt x="21600" y="4592"/>
                  <a:pt x="21598" y="4738"/>
                  <a:pt x="21595" y="4884"/>
                </a:cubicBezTo>
                <a:lnTo>
                  <a:pt x="0" y="44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4384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i="1">
                <a:sym typeface="Symbol" pitchFamily="18" charset="2"/>
              </a:rPr>
              <a:t></a:t>
            </a:r>
            <a:endParaRPr lang="en-GB" i="1"/>
          </a:p>
        </p:txBody>
      </p:sp>
      <p:sp>
        <p:nvSpPr>
          <p:cNvPr id="6186" name="Arc 42"/>
          <p:cNvSpPr>
            <a:spLocks/>
          </p:cNvSpPr>
          <p:nvPr/>
        </p:nvSpPr>
        <p:spPr bwMode="auto">
          <a:xfrm>
            <a:off x="6900863" y="2063750"/>
            <a:ext cx="720725" cy="908050"/>
          </a:xfrm>
          <a:custGeom>
            <a:avLst/>
            <a:gdLst>
              <a:gd name="G0" fmla="+- 0 0 0"/>
              <a:gd name="G1" fmla="+- 16076 0 0"/>
              <a:gd name="G2" fmla="+- 21600 0 0"/>
              <a:gd name="T0" fmla="*/ 14427 w 14600"/>
              <a:gd name="T1" fmla="*/ 0 h 16076"/>
              <a:gd name="T2" fmla="*/ 14600 w 14600"/>
              <a:gd name="T3" fmla="*/ 157 h 16076"/>
              <a:gd name="T4" fmla="*/ 0 w 14600"/>
              <a:gd name="T5" fmla="*/ 16076 h 16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0" h="16076" fill="none" extrusionOk="0">
                <a:moveTo>
                  <a:pt x="14426" y="0"/>
                </a:moveTo>
                <a:cubicBezTo>
                  <a:pt x="14484" y="52"/>
                  <a:pt x="14542" y="104"/>
                  <a:pt x="14599" y="157"/>
                </a:cubicBezTo>
              </a:path>
              <a:path w="14600" h="16076" stroke="0" extrusionOk="0">
                <a:moveTo>
                  <a:pt x="14426" y="0"/>
                </a:moveTo>
                <a:cubicBezTo>
                  <a:pt x="14484" y="52"/>
                  <a:pt x="14542" y="104"/>
                  <a:pt x="14599" y="157"/>
                </a:cubicBezTo>
                <a:lnTo>
                  <a:pt x="0" y="16076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7696200" y="5334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S</a:t>
            </a:r>
            <a:r>
              <a:rPr lang="hr-HR" i="1" baseline="-25000"/>
              <a:t>k</a:t>
            </a:r>
            <a:endParaRPr lang="en-GB" i="1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76962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S</a:t>
            </a:r>
            <a:r>
              <a:rPr lang="hr-HR" i="1" baseline="-25000"/>
              <a:t>0</a:t>
            </a:r>
            <a:endParaRPr lang="en-GB" i="1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8153400" y="76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8153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8382000" y="762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83820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/>
              <a:t>s</a:t>
            </a:r>
            <a:r>
              <a:rPr lang="hr-HR" i="1" baseline="-25000"/>
              <a:t>k</a:t>
            </a:r>
            <a:endParaRPr lang="en-GB" i="1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1295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7620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1295400" y="3657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a</a:t>
            </a:r>
            <a:endParaRPr lang="en-GB" i="1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539750" y="42926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>
                <a:latin typeface="Arial" charset="0"/>
              </a:rPr>
              <a:t>Iz</a:t>
            </a:r>
            <a:endParaRPr lang="hr-HR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1908175" y="4221163"/>
          <a:ext cx="12239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tion" r:id="rId3" imgW="698197" imgH="393529" progId="Equation.3">
                  <p:embed/>
                </p:oleObj>
              </mc:Choice>
              <mc:Fallback>
                <p:oleObj name="Equation" r:id="rId3" imgW="698197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21163"/>
                        <a:ext cx="122396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1187450" y="4941888"/>
            <a:ext cx="102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i="1"/>
              <a:t>BS</a:t>
            </a:r>
            <a:r>
              <a:rPr lang="hr-HR" i="1" baseline="-25000"/>
              <a:t>o</a:t>
            </a:r>
            <a:r>
              <a:rPr lang="hr-HR" i="1"/>
              <a:t>S</a:t>
            </a:r>
            <a:r>
              <a:rPr lang="hr-HR" i="1" baseline="-25000"/>
              <a:t>k</a:t>
            </a:r>
            <a:r>
              <a:rPr lang="hr-HR">
                <a:latin typeface="Arial" charset="0"/>
              </a:rPr>
              <a:t>:</a:t>
            </a:r>
            <a:r>
              <a:rPr lang="hr-HR"/>
              <a:t> </a:t>
            </a: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2195513" y="4868863"/>
          <a:ext cx="11525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Equation" r:id="rId5" imgW="685502" imgH="406224" progId="Equation.3">
                  <p:embed/>
                </p:oleObj>
              </mc:Choice>
              <mc:Fallback>
                <p:oleObj name="Equation" r:id="rId5" imgW="685502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11525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6205" name="AutoShape 61"/>
          <p:cNvSpPr>
            <a:spLocks noChangeArrowheads="1"/>
          </p:cNvSpPr>
          <p:nvPr/>
        </p:nvSpPr>
        <p:spPr bwMode="auto">
          <a:xfrm>
            <a:off x="971550" y="4365625"/>
            <a:ext cx="142875" cy="2873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116013" y="42926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i="1"/>
              <a:t>I</a:t>
            </a:r>
            <a:r>
              <a:rPr lang="hr-HR" i="1" baseline="-25000"/>
              <a:t>1</a:t>
            </a:r>
            <a:r>
              <a:rPr lang="hr-HR" i="1"/>
              <a:t>I</a:t>
            </a:r>
            <a:r>
              <a:rPr lang="hr-HR" i="1" baseline="-25000"/>
              <a:t>2</a:t>
            </a:r>
            <a:r>
              <a:rPr lang="hr-HR" i="1"/>
              <a:t>A</a:t>
            </a:r>
            <a:r>
              <a:rPr lang="hr-HR"/>
              <a:t>: </a:t>
            </a: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468313" y="494188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>
                <a:latin typeface="Arial" charset="0"/>
              </a:rPr>
              <a:t>Iz</a:t>
            </a:r>
            <a:endParaRPr lang="hr-HR"/>
          </a:p>
        </p:txBody>
      </p:sp>
      <p:sp>
        <p:nvSpPr>
          <p:cNvPr id="6208" name="AutoShape 64"/>
          <p:cNvSpPr>
            <a:spLocks noChangeArrowheads="1"/>
          </p:cNvSpPr>
          <p:nvPr/>
        </p:nvSpPr>
        <p:spPr bwMode="auto">
          <a:xfrm>
            <a:off x="971550" y="5013325"/>
            <a:ext cx="142875" cy="2873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6209" name="Object 65"/>
          <p:cNvGraphicFramePr>
            <a:graphicFrameLocks noChangeAspect="1"/>
          </p:cNvGraphicFramePr>
          <p:nvPr/>
        </p:nvGraphicFramePr>
        <p:xfrm>
          <a:off x="971550" y="5734050"/>
          <a:ext cx="1512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Equation" r:id="rId7" imgW="812520" imgH="177480" progId="Equation.3">
                  <p:embed/>
                </p:oleObj>
              </mc:Choice>
              <mc:Fallback>
                <p:oleObj name="Equation" r:id="rId7" imgW="8125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734050"/>
                        <a:ext cx="15128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0" name="Object 66"/>
          <p:cNvGraphicFramePr>
            <a:graphicFrameLocks noChangeAspect="1"/>
          </p:cNvGraphicFramePr>
          <p:nvPr/>
        </p:nvGraphicFramePr>
        <p:xfrm>
          <a:off x="4067175" y="4240213"/>
          <a:ext cx="10096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Equation" r:id="rId9" imgW="545760" imgH="393480" progId="Equation.3">
                  <p:embed/>
                </p:oleObj>
              </mc:Choice>
              <mc:Fallback>
                <p:oleObj name="Equation" r:id="rId9" imgW="545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40213"/>
                        <a:ext cx="100965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211" name="Object 67"/>
          <p:cNvGraphicFramePr>
            <a:graphicFrameLocks noChangeAspect="1"/>
          </p:cNvGraphicFramePr>
          <p:nvPr/>
        </p:nvGraphicFramePr>
        <p:xfrm>
          <a:off x="3995738" y="5030788"/>
          <a:ext cx="10080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Equation" r:id="rId11" imgW="545626" imgH="406048" progId="Equation.3">
                  <p:embed/>
                </p:oleObj>
              </mc:Choice>
              <mc:Fallback>
                <p:oleObj name="Equation" r:id="rId11" imgW="545626" imgH="406048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030788"/>
                        <a:ext cx="1008062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5003800" y="5157788"/>
            <a:ext cx="166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800100" algn="l"/>
                <a:tab pos="1143000" algn="l"/>
                <a:tab pos="2143125" algn="l"/>
              </a:tabLst>
            </a:pPr>
            <a:r>
              <a:rPr lang="hr-HR" i="1"/>
              <a:t>, k = </a:t>
            </a:r>
            <a:r>
              <a:rPr lang="hr-HR"/>
              <a:t>1,2,3...</a:t>
            </a:r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3779838" y="594995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/>
              <a:t>Za </a:t>
            </a:r>
            <a:r>
              <a:rPr lang="hr-HR" i="1"/>
              <a:t>k = </a:t>
            </a:r>
            <a:r>
              <a:rPr lang="hr-HR"/>
              <a:t>1: </a:t>
            </a:r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215" name="Object 71"/>
          <p:cNvGraphicFramePr>
            <a:graphicFrameLocks noChangeAspect="1"/>
          </p:cNvGraphicFramePr>
          <p:nvPr/>
        </p:nvGraphicFramePr>
        <p:xfrm>
          <a:off x="5076825" y="5783263"/>
          <a:ext cx="1079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Equation" r:id="rId13" imgW="533169" imgH="406224" progId="Equation.3">
                  <p:embed/>
                </p:oleObj>
              </mc:Choice>
              <mc:Fallback>
                <p:oleObj name="Equation" r:id="rId13" imgW="533169" imgH="40622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783263"/>
                        <a:ext cx="10795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7" name="Object 73"/>
          <p:cNvGraphicFramePr>
            <a:graphicFrameLocks noChangeAspect="1"/>
          </p:cNvGraphicFramePr>
          <p:nvPr/>
        </p:nvGraphicFramePr>
        <p:xfrm>
          <a:off x="7235825" y="5400675"/>
          <a:ext cx="11525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Equation" r:id="rId15" imgW="482391" imgH="393529" progId="Equation.3">
                  <p:embed/>
                </p:oleObj>
              </mc:Choice>
              <mc:Fallback>
                <p:oleObj name="Equation" r:id="rId15" imgW="482391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00675"/>
                        <a:ext cx="1152525" cy="925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7596188" y="2565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>
                <a:latin typeface="Arial" charset="0"/>
              </a:rPr>
              <a:t>zastor</a:t>
            </a:r>
            <a:endParaRPr lang="hr-HR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1619250" y="2349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/>
              <a:t>A</a:t>
            </a:r>
            <a:endParaRPr lang="en-GB" i="1"/>
          </a:p>
        </p:txBody>
      </p:sp>
      <p:sp>
        <p:nvSpPr>
          <p:cNvPr id="66" name="TextBox 65"/>
          <p:cNvSpPr txBox="1"/>
          <p:nvPr/>
        </p:nvSpPr>
        <p:spPr>
          <a:xfrm>
            <a:off x="2714612" y="648866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s </a:t>
            </a:r>
            <a:r>
              <a:rPr lang="hr-HR" dirty="0" smtClean="0"/>
              <a:t>– udaljenost bilo kojih dviju susjednih svijetlih pruga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/>
      <p:bldP spid="6155" grpId="0"/>
      <p:bldP spid="6156" grpId="0" animBg="1"/>
      <p:bldP spid="6158" grpId="0" animBg="1"/>
      <p:bldP spid="6159" grpId="0" animBg="1"/>
      <p:bldP spid="6160" grpId="0"/>
      <p:bldP spid="6161" grpId="0"/>
      <p:bldP spid="6162" grpId="0" animBg="1"/>
      <p:bldP spid="6163" grpId="0"/>
      <p:bldP spid="6164" grpId="0"/>
      <p:bldP spid="6165" grpId="0" animBg="1"/>
      <p:bldP spid="6177" grpId="0" animBg="1"/>
      <p:bldP spid="6178" grpId="0" animBg="1"/>
      <p:bldP spid="6179" grpId="0"/>
      <p:bldP spid="6180" grpId="0" animBg="1"/>
      <p:bldP spid="6181" grpId="0"/>
      <p:bldP spid="6182" grpId="0" animBg="1"/>
      <p:bldP spid="6183" grpId="0" animBg="1"/>
      <p:bldP spid="6184" grpId="0" animBg="1"/>
      <p:bldP spid="6185" grpId="0"/>
      <p:bldP spid="6186" grpId="0" animBg="1"/>
      <p:bldP spid="6187" grpId="0"/>
      <p:bldP spid="6188" grpId="0"/>
      <p:bldP spid="6189" grpId="0" animBg="1"/>
      <p:bldP spid="6190" grpId="0" animBg="1"/>
      <p:bldP spid="6191" grpId="0" animBg="1"/>
      <p:bldP spid="6192" grpId="0"/>
      <p:bldP spid="6193" grpId="0" animBg="1"/>
      <p:bldP spid="6194" grpId="0" animBg="1"/>
      <p:bldP spid="6195" grpId="0" animBg="1"/>
      <p:bldP spid="6196" grpId="0"/>
      <p:bldP spid="6197" grpId="0"/>
      <p:bldP spid="6200" grpId="0"/>
      <p:bldP spid="6205" grpId="0" animBg="1"/>
      <p:bldP spid="6206" grpId="0"/>
      <p:bldP spid="6207" grpId="0"/>
      <p:bldP spid="6208" grpId="0" animBg="1"/>
      <p:bldP spid="6213" grpId="0"/>
      <p:bldP spid="6214" grpId="0"/>
      <p:bldP spid="6219" grpId="0"/>
      <p:bldP spid="6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971550" y="4148138"/>
            <a:ext cx="2832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/>
              <a:t>pravilna (regularna)</a:t>
            </a:r>
          </a:p>
          <a:p>
            <a:pPr algn="ctr"/>
            <a:r>
              <a:rPr lang="hr-HR" sz="2400"/>
              <a:t>refleksija</a:t>
            </a:r>
            <a:r>
              <a:rPr lang="en-GB" dirty="0"/>
              <a:t> 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157788" y="4076700"/>
            <a:ext cx="272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/>
              <a:t>raspršna (difuzna) </a:t>
            </a:r>
          </a:p>
          <a:p>
            <a:pPr algn="ctr"/>
            <a:r>
              <a:rPr lang="hr-HR" sz="2400"/>
              <a:t>refleksija</a:t>
            </a:r>
            <a:r>
              <a:rPr lang="hr-HR"/>
              <a:t>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8313" y="2133600"/>
            <a:ext cx="1223962" cy="1223963"/>
            <a:chOff x="295" y="1344"/>
            <a:chExt cx="771" cy="771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84213" y="2133600"/>
            <a:ext cx="1223962" cy="1223963"/>
            <a:chOff x="295" y="1344"/>
            <a:chExt cx="771" cy="771"/>
          </a:xfrm>
        </p:grpSpPr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00113" y="2133600"/>
            <a:ext cx="1223962" cy="1223963"/>
            <a:chOff x="295" y="1344"/>
            <a:chExt cx="771" cy="771"/>
          </a:xfrm>
        </p:grpSpPr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16013" y="2133600"/>
            <a:ext cx="1223962" cy="1223963"/>
            <a:chOff x="295" y="1344"/>
            <a:chExt cx="771" cy="771"/>
          </a:xfrm>
        </p:grpSpPr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331913" y="2133600"/>
            <a:ext cx="1223962" cy="1223963"/>
            <a:chOff x="295" y="1344"/>
            <a:chExt cx="771" cy="771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1692275" y="2133600"/>
            <a:ext cx="1223963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1908175" y="2133600"/>
            <a:ext cx="1223963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2124075" y="2133600"/>
            <a:ext cx="1223963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2339975" y="2133600"/>
            <a:ext cx="1223963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V="1">
            <a:off x="2555875" y="2133600"/>
            <a:ext cx="1223963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356100" y="2060575"/>
            <a:ext cx="1223963" cy="1223963"/>
            <a:chOff x="295" y="1344"/>
            <a:chExt cx="771" cy="771"/>
          </a:xfrm>
        </p:grpSpPr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645025" y="2060575"/>
            <a:ext cx="1223963" cy="1223963"/>
            <a:chOff x="295" y="1344"/>
            <a:chExt cx="771" cy="771"/>
          </a:xfrm>
        </p:grpSpPr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4932363" y="2060575"/>
            <a:ext cx="1223962" cy="1223963"/>
            <a:chOff x="295" y="1344"/>
            <a:chExt cx="771" cy="771"/>
          </a:xfrm>
        </p:grpSpPr>
        <p:sp>
          <p:nvSpPr>
            <p:cNvPr id="7229" name="Line 61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30" name="Line 62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5219700" y="2060575"/>
            <a:ext cx="1223963" cy="1223963"/>
            <a:chOff x="295" y="1344"/>
            <a:chExt cx="771" cy="771"/>
          </a:xfrm>
        </p:grpSpPr>
        <p:sp>
          <p:nvSpPr>
            <p:cNvPr id="7232" name="Line 64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33" name="Line 65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508625" y="2060575"/>
            <a:ext cx="1223963" cy="1223963"/>
            <a:chOff x="295" y="1344"/>
            <a:chExt cx="771" cy="771"/>
          </a:xfrm>
        </p:grpSpPr>
        <p:sp>
          <p:nvSpPr>
            <p:cNvPr id="7235" name="Line 67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36" name="Line 68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5795963" y="2060575"/>
            <a:ext cx="1223962" cy="1223963"/>
            <a:chOff x="295" y="1344"/>
            <a:chExt cx="771" cy="771"/>
          </a:xfrm>
        </p:grpSpPr>
        <p:sp>
          <p:nvSpPr>
            <p:cNvPr id="7238" name="Line 70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39" name="Line 71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40" name="Line 72"/>
          <p:cNvSpPr>
            <a:spLocks noChangeShapeType="1"/>
          </p:cNvSpPr>
          <p:nvPr/>
        </p:nvSpPr>
        <p:spPr bwMode="auto">
          <a:xfrm flipV="1">
            <a:off x="5580063" y="1773238"/>
            <a:ext cx="73025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V="1">
            <a:off x="5795963" y="2060575"/>
            <a:ext cx="1368425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 flipH="1" flipV="1">
            <a:off x="4211638" y="2636838"/>
            <a:ext cx="194468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 flipV="1">
            <a:off x="6443663" y="1700213"/>
            <a:ext cx="576262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 flipV="1">
            <a:off x="6588125" y="1773238"/>
            <a:ext cx="1008063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 flipH="1" flipV="1">
            <a:off x="4787900" y="2708275"/>
            <a:ext cx="216058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6084888" y="2060575"/>
            <a:ext cx="1223962" cy="1223963"/>
            <a:chOff x="295" y="1344"/>
            <a:chExt cx="771" cy="771"/>
          </a:xfrm>
        </p:grpSpPr>
        <p:sp>
          <p:nvSpPr>
            <p:cNvPr id="7247" name="Line 79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48" name="Line 80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49" name="Line 81"/>
          <p:cNvSpPr>
            <a:spLocks noChangeShapeType="1"/>
          </p:cNvSpPr>
          <p:nvPr/>
        </p:nvSpPr>
        <p:spPr bwMode="auto">
          <a:xfrm flipV="1">
            <a:off x="7092950" y="1989138"/>
            <a:ext cx="1295400" cy="1150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6372225" y="2060575"/>
            <a:ext cx="1223963" cy="1223963"/>
            <a:chOff x="295" y="1344"/>
            <a:chExt cx="771" cy="771"/>
          </a:xfrm>
        </p:grpSpPr>
        <p:sp>
          <p:nvSpPr>
            <p:cNvPr id="7251" name="Line 83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52" name="Line 84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53" name="Line 85"/>
          <p:cNvSpPr>
            <a:spLocks noChangeShapeType="1"/>
          </p:cNvSpPr>
          <p:nvPr/>
        </p:nvSpPr>
        <p:spPr bwMode="auto">
          <a:xfrm flipV="1">
            <a:off x="7451725" y="1773238"/>
            <a:ext cx="360363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6661150" y="2060575"/>
            <a:ext cx="1223963" cy="1223963"/>
            <a:chOff x="295" y="1344"/>
            <a:chExt cx="771" cy="771"/>
          </a:xfrm>
        </p:grpSpPr>
        <p:sp>
          <p:nvSpPr>
            <p:cNvPr id="7255" name="Line 87"/>
            <p:cNvSpPr>
              <a:spLocks noChangeShapeType="1"/>
            </p:cNvSpPr>
            <p:nvPr/>
          </p:nvSpPr>
          <p:spPr bwMode="auto">
            <a:xfrm>
              <a:off x="295" y="1344"/>
              <a:ext cx="771" cy="7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7256" name="Line 88"/>
            <p:cNvSpPr>
              <a:spLocks noChangeShapeType="1"/>
            </p:cNvSpPr>
            <p:nvPr/>
          </p:nvSpPr>
          <p:spPr bwMode="auto">
            <a:xfrm>
              <a:off x="612" y="1661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257" name="Line 89"/>
          <p:cNvSpPr>
            <a:spLocks noChangeShapeType="1"/>
          </p:cNvSpPr>
          <p:nvPr/>
        </p:nvSpPr>
        <p:spPr bwMode="auto">
          <a:xfrm flipV="1">
            <a:off x="7812088" y="1989138"/>
            <a:ext cx="1008062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5364163" y="3068638"/>
            <a:ext cx="2736850" cy="2889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91"/>
              </a:cxn>
              <a:cxn ang="0">
                <a:pos x="454" y="182"/>
              </a:cxn>
              <a:cxn ang="0">
                <a:pos x="544" y="46"/>
              </a:cxn>
              <a:cxn ang="0">
                <a:pos x="681" y="136"/>
              </a:cxn>
              <a:cxn ang="0">
                <a:pos x="862" y="91"/>
              </a:cxn>
              <a:cxn ang="0">
                <a:pos x="998" y="136"/>
              </a:cxn>
              <a:cxn ang="0">
                <a:pos x="1043" y="0"/>
              </a:cxn>
              <a:cxn ang="0">
                <a:pos x="1180" y="46"/>
              </a:cxn>
              <a:cxn ang="0">
                <a:pos x="1225" y="136"/>
              </a:cxn>
              <a:cxn ang="0">
                <a:pos x="1361" y="46"/>
              </a:cxn>
              <a:cxn ang="0">
                <a:pos x="1497" y="91"/>
              </a:cxn>
              <a:cxn ang="0">
                <a:pos x="1542" y="136"/>
              </a:cxn>
              <a:cxn ang="0">
                <a:pos x="1678" y="91"/>
              </a:cxn>
              <a:cxn ang="0">
                <a:pos x="1724" y="182"/>
              </a:cxn>
              <a:cxn ang="0">
                <a:pos x="0" y="182"/>
              </a:cxn>
            </a:cxnLst>
            <a:rect l="0" t="0" r="r" b="b"/>
            <a:pathLst>
              <a:path w="1724" h="182">
                <a:moveTo>
                  <a:pt x="0" y="182"/>
                </a:moveTo>
                <a:lnTo>
                  <a:pt x="227" y="91"/>
                </a:lnTo>
                <a:lnTo>
                  <a:pt x="454" y="182"/>
                </a:lnTo>
                <a:lnTo>
                  <a:pt x="544" y="46"/>
                </a:lnTo>
                <a:lnTo>
                  <a:pt x="681" y="136"/>
                </a:lnTo>
                <a:lnTo>
                  <a:pt x="862" y="91"/>
                </a:lnTo>
                <a:lnTo>
                  <a:pt x="998" y="136"/>
                </a:lnTo>
                <a:lnTo>
                  <a:pt x="1043" y="0"/>
                </a:lnTo>
                <a:lnTo>
                  <a:pt x="1180" y="46"/>
                </a:lnTo>
                <a:lnTo>
                  <a:pt x="1225" y="136"/>
                </a:lnTo>
                <a:lnTo>
                  <a:pt x="1361" y="46"/>
                </a:lnTo>
                <a:lnTo>
                  <a:pt x="1497" y="91"/>
                </a:lnTo>
                <a:lnTo>
                  <a:pt x="1542" y="136"/>
                </a:lnTo>
                <a:lnTo>
                  <a:pt x="1678" y="91"/>
                </a:lnTo>
                <a:lnTo>
                  <a:pt x="1724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403350" y="3357563"/>
            <a:ext cx="14398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2" name="Rectangle 61"/>
          <p:cNvSpPr/>
          <p:nvPr/>
        </p:nvSpPr>
        <p:spPr>
          <a:xfrm>
            <a:off x="357158" y="5357826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Od hrapavih (neravnih) predmeta svjetlost se odbija u svim smjerovima i zove se </a:t>
            </a:r>
            <a:r>
              <a:rPr lang="hr-HR" sz="2400" b="1" u="sng" dirty="0" smtClean="0"/>
              <a:t>difuzna svjetlost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što ako se svjetlost odbija od neravne površine?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1" grpId="0"/>
      <p:bldP spid="7211" grpId="0" animBg="1"/>
      <p:bldP spid="7213" grpId="0" animBg="1"/>
      <p:bldP spid="7214" grpId="0" animBg="1"/>
      <p:bldP spid="7215" grpId="0" animBg="1"/>
      <p:bldP spid="7216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45" grpId="0" animBg="1"/>
      <p:bldP spid="7249" grpId="0" animBg="1"/>
      <p:bldP spid="7253" grpId="0" animBg="1"/>
      <p:bldP spid="7257" grpId="0" animBg="1"/>
      <p:bldP spid="7221" grpId="0" animBg="1"/>
      <p:bldP spid="7192" grpId="0" animBg="1"/>
      <p:bldP spid="6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404813"/>
            <a:ext cx="84153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hr-HR" b="1" dirty="0">
                <a:latin typeface="Arial" charset="0"/>
              </a:rPr>
              <a:t>Zadatak 1:</a:t>
            </a:r>
            <a:r>
              <a:rPr lang="hr-HR" dirty="0">
                <a:latin typeface="Arial" charset="0"/>
              </a:rPr>
              <a:t> U Youngovu pokusu dvije pukotine obasjavamo </a:t>
            </a:r>
            <a:r>
              <a:rPr lang="hr-HR" dirty="0" smtClean="0">
                <a:latin typeface="Arial" charset="0"/>
              </a:rPr>
              <a:t>monokromatskom </a:t>
            </a:r>
            <a:r>
              <a:rPr lang="hr-HR" dirty="0">
                <a:latin typeface="Arial" charset="0"/>
              </a:rPr>
              <a:t>svjetlošću valne duljine 400 nm. Na zastoru </a:t>
            </a:r>
            <a:r>
              <a:rPr lang="hr-HR" dirty="0" smtClean="0">
                <a:latin typeface="Arial" charset="0"/>
              </a:rPr>
              <a:t>opažamo </a:t>
            </a:r>
            <a:r>
              <a:rPr lang="hr-HR" dirty="0">
                <a:latin typeface="Arial" charset="0"/>
              </a:rPr>
              <a:t>10 pruga unutar 1,8 cm. Kada izvor svjetlosti </a:t>
            </a:r>
            <a:r>
              <a:rPr lang="hr-HR" dirty="0" smtClean="0">
                <a:latin typeface="Arial" charset="0"/>
              </a:rPr>
              <a:t>zamijenimo </a:t>
            </a:r>
            <a:r>
              <a:rPr lang="hr-HR" dirty="0">
                <a:latin typeface="Arial" charset="0"/>
              </a:rPr>
              <a:t>drugim na zastoru opažamo 10 pruga unutar 2,7 cm. </a:t>
            </a:r>
            <a:r>
              <a:rPr lang="hr-HR" dirty="0" smtClean="0">
                <a:latin typeface="Arial" charset="0"/>
              </a:rPr>
              <a:t>Koliku </a:t>
            </a:r>
            <a:r>
              <a:rPr lang="hr-HR" dirty="0">
                <a:latin typeface="Arial" charset="0"/>
              </a:rPr>
              <a:t>valnu duljinu ima svjetlost iz drugog izvora?</a:t>
            </a:r>
            <a:r>
              <a:rPr lang="hr-HR" dirty="0"/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825" y="23495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hr-HR" b="1">
                <a:latin typeface="Arial" charset="0"/>
              </a:rPr>
              <a:t>Rješenje:</a:t>
            </a:r>
            <a:endParaRPr lang="hr-HR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28463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>
                <a:sym typeface="Symbol" pitchFamily="18" charset="2"/>
              </a:rPr>
              <a:t></a:t>
            </a:r>
            <a:r>
              <a:rPr lang="hr-HR" i="1" baseline="-25000">
                <a:sym typeface="Symbol" pitchFamily="18" charset="2"/>
              </a:rPr>
              <a:t>1</a:t>
            </a:r>
            <a:r>
              <a:rPr lang="hr-HR" i="1">
                <a:sym typeface="Symbol" pitchFamily="18" charset="2"/>
              </a:rPr>
              <a:t>= </a:t>
            </a:r>
            <a:r>
              <a:rPr lang="hr-HR"/>
              <a:t>400 nm</a:t>
            </a:r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3850" y="4437063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>
                <a:sym typeface="Symbol" pitchFamily="18" charset="2"/>
              </a:rPr>
              <a:t></a:t>
            </a:r>
            <a:r>
              <a:rPr lang="hr-HR" i="1" baseline="-25000">
                <a:sym typeface="Symbol" pitchFamily="18" charset="2"/>
              </a:rPr>
              <a:t>2</a:t>
            </a:r>
            <a:r>
              <a:rPr lang="hr-HR" i="1">
                <a:sym typeface="Symbol" pitchFamily="18" charset="2"/>
              </a:rPr>
              <a:t>= </a:t>
            </a:r>
            <a:r>
              <a:rPr lang="hr-HR" i="1"/>
              <a:t>?</a:t>
            </a:r>
            <a:endParaRPr lang="en-US" i="1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23850" y="44370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2916238" y="2924175"/>
          <a:ext cx="9350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Equation" r:id="rId3" imgW="545760" imgH="393480" progId="Equation.3">
                  <p:embed/>
                </p:oleObj>
              </mc:Choice>
              <mc:Fallback>
                <p:oleObj name="Equation" r:id="rId3" imgW="545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9350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2771775" y="3644900"/>
          <a:ext cx="10779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644900"/>
                        <a:ext cx="10779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771775" y="43640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2771775" y="4508500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7" imgW="520560" imgH="431640" progId="Equation.3">
                  <p:embed/>
                </p:oleObj>
              </mc:Choice>
              <mc:Fallback>
                <p:oleObj name="Equation" r:id="rId7" imgW="5205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2195513" y="5589588"/>
          <a:ext cx="792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Equation" r:id="rId9" imgW="457200" imgH="393480" progId="Equation.3">
                  <p:embed/>
                </p:oleObj>
              </mc:Choice>
              <mc:Fallback>
                <p:oleObj name="Equation" r:id="rId9" imgW="4572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589588"/>
                        <a:ext cx="79216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2987675" y="5516563"/>
          <a:ext cx="9874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4" name="Equation" r:id="rId11" imgW="533160" imgH="393480" progId="Equation.3">
                  <p:embed/>
                </p:oleObj>
              </mc:Choice>
              <mc:Fallback>
                <p:oleObj name="Equation" r:id="rId11" imgW="5331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16563"/>
                        <a:ext cx="9874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4500563" y="4508500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5" name="Equation" r:id="rId13" imgW="609480" imgH="431640" progId="Equation.3">
                  <p:embed/>
                </p:oleObj>
              </mc:Choice>
              <mc:Fallback>
                <p:oleObj name="Equation" r:id="rId13" imgW="6094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508500"/>
                        <a:ext cx="10795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5580063" y="4527550"/>
          <a:ext cx="19446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6" name="Equation" r:id="rId15" imgW="1130040" imgH="419040" progId="Equation.3">
                  <p:embed/>
                </p:oleObj>
              </mc:Choice>
              <mc:Fallback>
                <p:oleObj name="Equation" r:id="rId15" imgW="11300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527550"/>
                        <a:ext cx="194468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500563" y="55165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>
                <a:sym typeface="Symbol" pitchFamily="18" charset="2"/>
              </a:rPr>
              <a:t></a:t>
            </a:r>
            <a:r>
              <a:rPr lang="hr-HR" i="1" baseline="-25000">
                <a:sym typeface="Symbol" pitchFamily="18" charset="2"/>
              </a:rPr>
              <a:t>2</a:t>
            </a:r>
            <a:r>
              <a:rPr lang="hr-HR" i="1">
                <a:sym typeface="Symbol" pitchFamily="18" charset="2"/>
              </a:rPr>
              <a:t>= </a:t>
            </a:r>
            <a:r>
              <a:rPr lang="hr-HR"/>
              <a:t>600 nm</a:t>
            </a:r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23850" y="3213100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/>
              <a:t>N = </a:t>
            </a:r>
            <a:r>
              <a:rPr lang="hr-HR"/>
              <a:t>10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23850" y="393382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/>
              <a:t>l</a:t>
            </a:r>
            <a:r>
              <a:rPr lang="hr-HR" i="1" baseline="-25000"/>
              <a:t>2</a:t>
            </a:r>
            <a:r>
              <a:rPr lang="hr-HR" i="1"/>
              <a:t> = </a:t>
            </a:r>
            <a:r>
              <a:rPr lang="hr-HR"/>
              <a:t>2,7 cm</a:t>
            </a:r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23850" y="357346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hr-HR" i="1"/>
              <a:t>l</a:t>
            </a:r>
            <a:r>
              <a:rPr lang="hr-HR" i="1" baseline="-25000"/>
              <a:t>1</a:t>
            </a:r>
            <a:r>
              <a:rPr lang="hr-HR" i="1"/>
              <a:t> = </a:t>
            </a:r>
            <a:r>
              <a:rPr lang="hr-HR"/>
              <a:t>1,8 cm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 animBg="1"/>
      <p:bldP spid="8204" grpId="0" animBg="1"/>
      <p:bldP spid="8212" grpId="0"/>
      <p:bldP spid="8213" grpId="0"/>
      <p:bldP spid="8214" grpId="0"/>
      <p:bldP spid="82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12782"/>
          </a:xfrm>
        </p:spPr>
        <p:txBody>
          <a:bodyPr/>
          <a:lstStyle/>
          <a:p>
            <a:r>
              <a:rPr lang="hr-HR" dirty="0"/>
              <a:t>Ogib </a:t>
            </a:r>
            <a:r>
              <a:rPr lang="hr-HR" dirty="0" smtClean="0"/>
              <a:t>ili difrakcija svjetlosti </a:t>
            </a:r>
            <a:endParaRPr lang="hr-HR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1142984"/>
            <a:ext cx="8572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hr-HR" sz="2200" dirty="0" smtClean="0"/>
              <a:t>-pojava širenja valova iza rubova prepreke (područje sjene)</a:t>
            </a:r>
            <a:endParaRPr lang="hr-HR" sz="2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7188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718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916238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205163" y="4870450"/>
            <a:ext cx="0" cy="6477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3205163" y="5518150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205163" y="4005263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05163" y="4797425"/>
            <a:ext cx="71437" cy="792163"/>
            <a:chOff x="1338" y="1298"/>
            <a:chExt cx="45" cy="499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66" name="Arc 18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67" name="Arc 19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76600" y="4725988"/>
            <a:ext cx="73025" cy="935037"/>
            <a:chOff x="1338" y="1298"/>
            <a:chExt cx="45" cy="499"/>
          </a:xfrm>
        </p:grpSpPr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70" name="Arc 22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71" name="Arc 23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49625" y="4652963"/>
            <a:ext cx="71438" cy="1081087"/>
            <a:chOff x="1338" y="1298"/>
            <a:chExt cx="45" cy="499"/>
          </a:xfrm>
        </p:grpSpPr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74" name="Arc 26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75" name="Arc 27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421063" y="4581525"/>
            <a:ext cx="71437" cy="1223963"/>
            <a:chOff x="1338" y="1298"/>
            <a:chExt cx="45" cy="499"/>
          </a:xfrm>
        </p:grpSpPr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78" name="Arc 30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79" name="Arc 31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492500" y="4510088"/>
            <a:ext cx="73025" cy="1368425"/>
            <a:chOff x="1338" y="1298"/>
            <a:chExt cx="45" cy="499"/>
          </a:xfrm>
        </p:grpSpPr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82" name="Arc 34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83" name="Arc 35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565525" y="4437063"/>
            <a:ext cx="71438" cy="1512887"/>
            <a:chOff x="1338" y="1298"/>
            <a:chExt cx="45" cy="499"/>
          </a:xfrm>
        </p:grpSpPr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86" name="Arc 38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87" name="Arc 39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36963" y="4365625"/>
            <a:ext cx="71437" cy="1655763"/>
            <a:chOff x="1338" y="1298"/>
            <a:chExt cx="45" cy="499"/>
          </a:xfrm>
        </p:grpSpPr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91" name="Arc 43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3708400" y="4294188"/>
            <a:ext cx="73025" cy="1800225"/>
            <a:chOff x="1338" y="1298"/>
            <a:chExt cx="45" cy="499"/>
          </a:xfrm>
        </p:grpSpPr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094" name="Arc 46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95" name="Arc 47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2773363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2844800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132138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2989263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3060700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2700338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2628900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3781425" y="4221163"/>
            <a:ext cx="71438" cy="1944687"/>
            <a:chOff x="1338" y="1298"/>
            <a:chExt cx="45" cy="499"/>
          </a:xfrm>
        </p:grpSpPr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105" name="Arc 57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3852863" y="4149725"/>
            <a:ext cx="71437" cy="2087563"/>
            <a:chOff x="1338" y="1298"/>
            <a:chExt cx="45" cy="499"/>
          </a:xfrm>
        </p:grpSpPr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383" y="1344"/>
              <a:ext cx="0" cy="40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109" name="Arc 61"/>
            <p:cNvSpPr>
              <a:spLocks/>
            </p:cNvSpPr>
            <p:nvPr/>
          </p:nvSpPr>
          <p:spPr bwMode="auto">
            <a:xfrm>
              <a:off x="1338" y="1298"/>
              <a:ext cx="4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10" name="Arc 62"/>
            <p:cNvSpPr>
              <a:spLocks/>
            </p:cNvSpPr>
            <p:nvPr/>
          </p:nvSpPr>
          <p:spPr bwMode="auto">
            <a:xfrm flipV="1">
              <a:off x="1338" y="1752"/>
              <a:ext cx="45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2557463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2484438" y="4005263"/>
            <a:ext cx="0" cy="2376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3060700" y="4005263"/>
            <a:ext cx="0" cy="2376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6011863" y="4005263"/>
            <a:ext cx="0" cy="23034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>
            <a:off x="6300788" y="5013325"/>
            <a:ext cx="0" cy="1295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6300788" y="40052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H="1">
            <a:off x="5865813" y="4005263"/>
            <a:ext cx="1587" cy="23034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>
            <a:off x="6156325" y="4005263"/>
            <a:ext cx="0" cy="23034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>
            <a:off x="5724525" y="4005263"/>
            <a:ext cx="0" cy="23034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>
            <a:off x="5580063" y="4005263"/>
            <a:ext cx="0" cy="2303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69" name="Arc 121"/>
          <p:cNvSpPr>
            <a:spLocks/>
          </p:cNvSpPr>
          <p:nvPr/>
        </p:nvSpPr>
        <p:spPr bwMode="auto">
          <a:xfrm>
            <a:off x="6300788" y="50133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0" name="Arc 122"/>
          <p:cNvSpPr>
            <a:spLocks/>
          </p:cNvSpPr>
          <p:nvPr/>
        </p:nvSpPr>
        <p:spPr bwMode="auto">
          <a:xfrm>
            <a:off x="6300788" y="52292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1" name="Arc 123"/>
          <p:cNvSpPr>
            <a:spLocks/>
          </p:cNvSpPr>
          <p:nvPr/>
        </p:nvSpPr>
        <p:spPr bwMode="auto">
          <a:xfrm>
            <a:off x="6300788" y="54451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2" name="Arc 124"/>
          <p:cNvSpPr>
            <a:spLocks/>
          </p:cNvSpPr>
          <p:nvPr/>
        </p:nvSpPr>
        <p:spPr bwMode="auto">
          <a:xfrm>
            <a:off x="6300788" y="56610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3" name="Arc 125"/>
          <p:cNvSpPr>
            <a:spLocks/>
          </p:cNvSpPr>
          <p:nvPr/>
        </p:nvSpPr>
        <p:spPr bwMode="auto">
          <a:xfrm>
            <a:off x="6300788" y="58769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4" name="Line 126"/>
          <p:cNvSpPr>
            <a:spLocks noChangeShapeType="1"/>
          </p:cNvSpPr>
          <p:nvPr/>
        </p:nvSpPr>
        <p:spPr bwMode="auto">
          <a:xfrm>
            <a:off x="6443663" y="5084763"/>
            <a:ext cx="0" cy="12239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75" name="Arc 127"/>
          <p:cNvSpPr>
            <a:spLocks/>
          </p:cNvSpPr>
          <p:nvPr/>
        </p:nvSpPr>
        <p:spPr bwMode="auto">
          <a:xfrm>
            <a:off x="6300788" y="6092825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7" name="Arc 129"/>
          <p:cNvSpPr>
            <a:spLocks/>
          </p:cNvSpPr>
          <p:nvPr/>
        </p:nvSpPr>
        <p:spPr bwMode="auto">
          <a:xfrm>
            <a:off x="6443663" y="49418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8" name="Arc 130"/>
          <p:cNvSpPr>
            <a:spLocks/>
          </p:cNvSpPr>
          <p:nvPr/>
        </p:nvSpPr>
        <p:spPr bwMode="auto">
          <a:xfrm>
            <a:off x="6443663" y="51577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79" name="Arc 131"/>
          <p:cNvSpPr>
            <a:spLocks/>
          </p:cNvSpPr>
          <p:nvPr/>
        </p:nvSpPr>
        <p:spPr bwMode="auto">
          <a:xfrm>
            <a:off x="6443663" y="53736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80" name="Arc 132"/>
          <p:cNvSpPr>
            <a:spLocks/>
          </p:cNvSpPr>
          <p:nvPr/>
        </p:nvSpPr>
        <p:spPr bwMode="auto">
          <a:xfrm>
            <a:off x="6443663" y="55895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81" name="Arc 133"/>
          <p:cNvSpPr>
            <a:spLocks/>
          </p:cNvSpPr>
          <p:nvPr/>
        </p:nvSpPr>
        <p:spPr bwMode="auto">
          <a:xfrm>
            <a:off x="6443663" y="58054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82" name="Arc 134"/>
          <p:cNvSpPr>
            <a:spLocks/>
          </p:cNvSpPr>
          <p:nvPr/>
        </p:nvSpPr>
        <p:spPr bwMode="auto">
          <a:xfrm>
            <a:off x="6443663" y="6021388"/>
            <a:ext cx="142875" cy="215900"/>
          </a:xfrm>
          <a:custGeom>
            <a:avLst/>
            <a:gdLst>
              <a:gd name="G0" fmla="+- 1426 0 0"/>
              <a:gd name="G1" fmla="+- 21600 0 0"/>
              <a:gd name="G2" fmla="+- 21600 0 0"/>
              <a:gd name="T0" fmla="*/ 0 w 23026"/>
              <a:gd name="T1" fmla="*/ 47 h 43200"/>
              <a:gd name="T2" fmla="*/ 290 w 23026"/>
              <a:gd name="T3" fmla="*/ 43170 h 43200"/>
              <a:gd name="T4" fmla="*/ 1426 w 2302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26" h="43200" fill="none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</a:path>
              <a:path w="23026" h="43200" stroke="0" extrusionOk="0">
                <a:moveTo>
                  <a:pt x="0" y="47"/>
                </a:moveTo>
                <a:cubicBezTo>
                  <a:pt x="474" y="15"/>
                  <a:pt x="950" y="-1"/>
                  <a:pt x="1426" y="0"/>
                </a:cubicBezTo>
                <a:cubicBezTo>
                  <a:pt x="13355" y="0"/>
                  <a:pt x="23026" y="9670"/>
                  <a:pt x="23026" y="21600"/>
                </a:cubicBezTo>
                <a:cubicBezTo>
                  <a:pt x="23026" y="33529"/>
                  <a:pt x="13355" y="43200"/>
                  <a:pt x="1426" y="43200"/>
                </a:cubicBezTo>
                <a:cubicBezTo>
                  <a:pt x="1047" y="43200"/>
                  <a:pt x="668" y="43190"/>
                  <a:pt x="289" y="43170"/>
                </a:cubicBezTo>
                <a:lnTo>
                  <a:pt x="1426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>
            <a:off x="6588125" y="5013325"/>
            <a:ext cx="0" cy="1295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84" name="Rectangle 136"/>
          <p:cNvSpPr>
            <a:spLocks noChangeArrowheads="1"/>
          </p:cNvSpPr>
          <p:nvPr/>
        </p:nvSpPr>
        <p:spPr bwMode="auto">
          <a:xfrm>
            <a:off x="7635875" y="2060575"/>
            <a:ext cx="147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Youngov </a:t>
            </a:r>
          </a:p>
          <a:p>
            <a:r>
              <a:rPr lang="hr-HR" sz="2400"/>
              <a:t>pokus</a:t>
            </a:r>
            <a:r>
              <a:rPr lang="hr-HR"/>
              <a:t> 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7670800" y="2924175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Ogib na </a:t>
            </a:r>
          </a:p>
          <a:p>
            <a:r>
              <a:rPr lang="hr-HR" sz="2400"/>
              <a:t>pukotini</a:t>
            </a:r>
            <a:r>
              <a:rPr lang="hr-H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"/>
                            </p:stCondLst>
                            <p:childTnLst>
                              <p:par>
                                <p:cTn id="59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0"/>
                            </p:stCondLst>
                            <p:childTnLst>
                              <p:par>
                                <p:cTn id="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1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0"/>
                            </p:stCondLst>
                            <p:childTnLst>
                              <p:par>
                                <p:cTn id="84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10"/>
                            </p:stCondLst>
                            <p:childTnLst>
                              <p:par>
                                <p:cTn id="91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10"/>
                            </p:stCondLst>
                            <p:childTnLst>
                              <p:par>
                                <p:cTn id="98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"/>
                            </p:stCondLst>
                            <p:childTnLst>
                              <p:par>
                                <p:cTn id="105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10"/>
                            </p:stCondLst>
                            <p:childTnLst>
                              <p:par>
                                <p:cTn id="11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0"/>
                            </p:stCondLst>
                            <p:childTnLst>
                              <p:par>
                                <p:cTn id="119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10"/>
                            </p:stCondLst>
                            <p:childTnLst>
                              <p:par>
                                <p:cTn id="128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0"/>
                            </p:stCondLst>
                            <p:childTnLst>
                              <p:par>
                                <p:cTn id="13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10"/>
                            </p:stCondLst>
                            <p:childTnLst>
                              <p:par>
                                <p:cTn id="146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10"/>
                            </p:stCondLst>
                            <p:childTnLst>
                              <p:par>
                                <p:cTn id="155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10"/>
                            </p:stCondLst>
                            <p:childTnLst>
                              <p:par>
                                <p:cTn id="164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60" grpId="0" animBg="1"/>
      <p:bldP spid="2060" grpId="1" animBg="1"/>
      <p:bldP spid="2060" grpId="2" animBg="1"/>
      <p:bldP spid="2060" grpId="3" animBg="1"/>
      <p:bldP spid="2061" grpId="0" animBg="1"/>
      <p:bldP spid="2061" grpId="1" animBg="1"/>
      <p:bldP spid="2061" grpId="2" animBg="1"/>
      <p:bldP spid="2061" grpId="3" animBg="1"/>
      <p:bldP spid="2062" grpId="0" animBg="1"/>
      <p:bldP spid="2063" grpId="0" animBg="1"/>
      <p:bldP spid="2096" grpId="0" animBg="1"/>
      <p:bldP spid="2096" grpId="1" animBg="1"/>
      <p:bldP spid="2096" grpId="2" animBg="1"/>
      <p:bldP spid="2096" grpId="3" animBg="1"/>
      <p:bldP spid="2096" grpId="4" animBg="1"/>
      <p:bldP spid="2097" grpId="0" animBg="1"/>
      <p:bldP spid="2097" grpId="1" animBg="1"/>
      <p:bldP spid="2097" grpId="2" animBg="1"/>
      <p:bldP spid="2097" grpId="3" animBg="1"/>
      <p:bldP spid="2098" grpId="0" animBg="1"/>
      <p:bldP spid="2098" grpId="1" animBg="1"/>
      <p:bldP spid="2098" grpId="2" animBg="1"/>
      <p:bldP spid="2099" grpId="0" animBg="1"/>
      <p:bldP spid="2099" grpId="1" animBg="1"/>
      <p:bldP spid="2099" grpId="2" animBg="1"/>
      <p:bldP spid="2100" grpId="0" animBg="1"/>
      <p:bldP spid="2100" grpId="1" animBg="1"/>
      <p:bldP spid="2100" grpId="2" animBg="1"/>
      <p:bldP spid="2101" grpId="0" animBg="1"/>
      <p:bldP spid="2101" grpId="1" animBg="1"/>
      <p:bldP spid="2101" grpId="2" animBg="1"/>
      <p:bldP spid="2101" grpId="3" animBg="1"/>
      <p:bldP spid="2102" grpId="0" animBg="1"/>
      <p:bldP spid="2102" grpId="1" animBg="1"/>
      <p:bldP spid="2102" grpId="2" animBg="1"/>
      <p:bldP spid="2102" grpId="3" animBg="1"/>
      <p:bldP spid="2102" grpId="4" animBg="1"/>
      <p:bldP spid="2111" grpId="0" animBg="1"/>
      <p:bldP spid="2111" grpId="1" animBg="1"/>
      <p:bldP spid="2111" grpId="2" animBg="1"/>
      <p:bldP spid="2111" grpId="3" animBg="1"/>
      <p:bldP spid="2112" grpId="0" animBg="1"/>
      <p:bldP spid="2112" grpId="1" animBg="1"/>
      <p:bldP spid="2112" grpId="2" animBg="1"/>
      <p:bldP spid="2112" grpId="3" animBg="1"/>
      <p:bldP spid="2112" grpId="4" animBg="1"/>
      <p:bldP spid="2112" grpId="5" animBg="1"/>
      <p:bldP spid="2112" grpId="6" animBg="1"/>
      <p:bldP spid="2113" grpId="0" animBg="1"/>
      <p:bldP spid="2113" grpId="1" animBg="1"/>
      <p:bldP spid="2113" grpId="2" animBg="1"/>
      <p:bldP spid="2113" grpId="3" animBg="1"/>
      <p:bldP spid="2115" grpId="0" animBg="1"/>
      <p:bldP spid="2116" grpId="0" animBg="1"/>
      <p:bldP spid="2118" grpId="0" animBg="1"/>
      <p:bldP spid="2151" grpId="0" animBg="1"/>
      <p:bldP spid="2155" grpId="0" animBg="1"/>
      <p:bldP spid="2157" grpId="0" animBg="1"/>
      <p:bldP spid="2167" grpId="0" animBg="1"/>
      <p:bldP spid="2169" grpId="0" animBg="1"/>
      <p:bldP spid="2170" grpId="0" animBg="1"/>
      <p:bldP spid="2171" grpId="0" animBg="1"/>
      <p:bldP spid="2172" grpId="0" animBg="1"/>
      <p:bldP spid="2173" grpId="0" animBg="1"/>
      <p:bldP spid="2174" grpId="0" animBg="1"/>
      <p:bldP spid="2175" grpId="0" animBg="1"/>
      <p:bldP spid="2177" grpId="0" animBg="1"/>
      <p:bldP spid="2178" grpId="0" animBg="1"/>
      <p:bldP spid="2179" grpId="0" animBg="1"/>
      <p:bldP spid="2180" grpId="0" animBg="1"/>
      <p:bldP spid="2181" grpId="0" animBg="1"/>
      <p:bldP spid="2182" grpId="0" animBg="1"/>
      <p:bldP spid="2183" grpId="0" animBg="1"/>
      <p:bldP spid="2184" grpId="0"/>
      <p:bldP spid="218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hr-HR" dirty="0" smtClean="0"/>
              <a:t>Optička rešetka</a:t>
            </a:r>
            <a:endParaRPr lang="hr-HR" dirty="0"/>
          </a:p>
        </p:txBody>
      </p:sp>
      <p:pic>
        <p:nvPicPr>
          <p:cNvPr id="118786" name="Picture 2" descr="http://www.patonhawksley.co.uk/images/TE218ABCDE_15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4762500" cy="3571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Niz vrlo uskih propusnih paralelnih pukotina (zareza) na neprozirnoj ploči na kojima se svjetlost ogiba.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43240" y="214290"/>
            <a:ext cx="306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3200" dirty="0"/>
              <a:t>Optička rešetka</a:t>
            </a:r>
            <a:r>
              <a:rPr lang="hr-HR" dirty="0"/>
              <a:t> 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643042" y="2654285"/>
            <a:ext cx="0" cy="28733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63542" y="17906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63542" y="20065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63542" y="22224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63542" y="24383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63542" y="26542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563542" y="28701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63542" y="30860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63542" y="33019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63542" y="157478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1643042" y="2438385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827817" y="1069960"/>
            <a:ext cx="0" cy="244951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18" name="Arc 22"/>
          <p:cNvSpPr>
            <a:spLocks/>
          </p:cNvSpPr>
          <p:nvPr/>
        </p:nvSpPr>
        <p:spPr bwMode="auto">
          <a:xfrm>
            <a:off x="6251555" y="2432035"/>
            <a:ext cx="576262" cy="655637"/>
          </a:xfrm>
          <a:custGeom>
            <a:avLst/>
            <a:gdLst>
              <a:gd name="G0" fmla="+- 0 0 0"/>
              <a:gd name="G1" fmla="+- 15161 0 0"/>
              <a:gd name="G2" fmla="+- 21600 0 0"/>
              <a:gd name="T0" fmla="*/ 15386 w 15732"/>
              <a:gd name="T1" fmla="*/ 0 h 15161"/>
              <a:gd name="T2" fmla="*/ 15732 w 15732"/>
              <a:gd name="T3" fmla="*/ 360 h 15161"/>
              <a:gd name="T4" fmla="*/ 0 w 15732"/>
              <a:gd name="T5" fmla="*/ 15161 h 15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32" h="15161" fill="none" extrusionOk="0">
                <a:moveTo>
                  <a:pt x="15385" y="0"/>
                </a:moveTo>
                <a:cubicBezTo>
                  <a:pt x="15502" y="118"/>
                  <a:pt x="15617" y="238"/>
                  <a:pt x="15731" y="360"/>
                </a:cubicBezTo>
              </a:path>
              <a:path w="15732" h="15161" stroke="0" extrusionOk="0">
                <a:moveTo>
                  <a:pt x="15385" y="0"/>
                </a:moveTo>
                <a:cubicBezTo>
                  <a:pt x="15502" y="118"/>
                  <a:pt x="15617" y="238"/>
                  <a:pt x="15731" y="360"/>
                </a:cubicBezTo>
                <a:lnTo>
                  <a:pt x="0" y="1516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1643042" y="1214422"/>
            <a:ext cx="518477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1643042" y="1214422"/>
            <a:ext cx="518477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643042" y="1214422"/>
            <a:ext cx="518477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1643042" y="1214422"/>
            <a:ext cx="5184775" cy="1728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1643042" y="1862122"/>
            <a:ext cx="2889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1643042" y="1214422"/>
            <a:ext cx="5184775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27" name="Arc 31"/>
          <p:cNvSpPr>
            <a:spLocks/>
          </p:cNvSpPr>
          <p:nvPr/>
        </p:nvSpPr>
        <p:spPr bwMode="auto">
          <a:xfrm>
            <a:off x="1717655" y="2125647"/>
            <a:ext cx="1295400" cy="314325"/>
          </a:xfrm>
          <a:custGeom>
            <a:avLst/>
            <a:gdLst>
              <a:gd name="G0" fmla="+- 0 0 0"/>
              <a:gd name="G1" fmla="+- 5242 0 0"/>
              <a:gd name="G2" fmla="+- 21600 0 0"/>
              <a:gd name="T0" fmla="*/ 20954 w 21599"/>
              <a:gd name="T1" fmla="*/ 0 h 5242"/>
              <a:gd name="T2" fmla="*/ 21599 w 21599"/>
              <a:gd name="T3" fmla="*/ 5046 h 5242"/>
              <a:gd name="T4" fmla="*/ 0 w 21599"/>
              <a:gd name="T5" fmla="*/ 5242 h 5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5242" fill="none" extrusionOk="0">
                <a:moveTo>
                  <a:pt x="20954" y="-1"/>
                </a:moveTo>
                <a:cubicBezTo>
                  <a:pt x="21367" y="1650"/>
                  <a:pt x="21583" y="3344"/>
                  <a:pt x="21599" y="5045"/>
                </a:cubicBezTo>
              </a:path>
              <a:path w="21599" h="5242" stroke="0" extrusionOk="0">
                <a:moveTo>
                  <a:pt x="20954" y="-1"/>
                </a:moveTo>
                <a:cubicBezTo>
                  <a:pt x="21367" y="1650"/>
                  <a:pt x="21583" y="3344"/>
                  <a:pt x="21599" y="5045"/>
                </a:cubicBezTo>
                <a:lnTo>
                  <a:pt x="0" y="52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508230" y="2006585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995342" y="179068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d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1355705" y="186212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H="1">
            <a:off x="1355705" y="222248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1427142" y="1862122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5" name="Arc 39"/>
          <p:cNvSpPr>
            <a:spLocks/>
          </p:cNvSpPr>
          <p:nvPr/>
        </p:nvSpPr>
        <p:spPr bwMode="auto">
          <a:xfrm>
            <a:off x="6324580" y="1196960"/>
            <a:ext cx="508000" cy="881062"/>
          </a:xfrm>
          <a:custGeom>
            <a:avLst/>
            <a:gdLst>
              <a:gd name="G0" fmla="+- 0 0 0"/>
              <a:gd name="G1" fmla="+- 15537 0 0"/>
              <a:gd name="G2" fmla="+- 21600 0 0"/>
              <a:gd name="T0" fmla="*/ 15006 w 15248"/>
              <a:gd name="T1" fmla="*/ 0 h 15537"/>
              <a:gd name="T2" fmla="*/ 15248 w 15248"/>
              <a:gd name="T3" fmla="*/ 238 h 15537"/>
              <a:gd name="T4" fmla="*/ 0 w 15248"/>
              <a:gd name="T5" fmla="*/ 15537 h 15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48" h="15537" fill="none" extrusionOk="0">
                <a:moveTo>
                  <a:pt x="15005" y="0"/>
                </a:moveTo>
                <a:cubicBezTo>
                  <a:pt x="15087" y="78"/>
                  <a:pt x="15167" y="158"/>
                  <a:pt x="15247" y="238"/>
                </a:cubicBezTo>
              </a:path>
              <a:path w="15248" h="15537" stroke="0" extrusionOk="0">
                <a:moveTo>
                  <a:pt x="15005" y="0"/>
                </a:moveTo>
                <a:cubicBezTo>
                  <a:pt x="15087" y="78"/>
                  <a:pt x="15167" y="158"/>
                  <a:pt x="15247" y="238"/>
                </a:cubicBezTo>
                <a:lnTo>
                  <a:pt x="0" y="15537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1643042" y="1430322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2292330" y="1069960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 flipH="1">
            <a:off x="1355705" y="222248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995342" y="243203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 flipH="1">
            <a:off x="1355705" y="2582847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1066780" y="287018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2</a:t>
            </a: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1787505" y="287018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147867" y="3014647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3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6900842" y="222248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o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6900842" y="92708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5748317" y="2870185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zastor</a:t>
            </a:r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1282680" y="1719247"/>
            <a:ext cx="649287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84213" y="4508500"/>
            <a:ext cx="2663825" cy="1825625"/>
            <a:chOff x="431" y="2840"/>
            <a:chExt cx="1678" cy="1150"/>
          </a:xfrm>
        </p:grpSpPr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748" y="2840"/>
              <a:ext cx="0" cy="181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748" y="3113"/>
              <a:ext cx="0" cy="58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748" y="3793"/>
              <a:ext cx="0" cy="181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V="1">
              <a:off x="748" y="2840"/>
              <a:ext cx="127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V="1">
              <a:off x="748" y="3430"/>
              <a:ext cx="1361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748" y="3067"/>
              <a:ext cx="18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793" y="370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</a:t>
              </a: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1020" y="2976"/>
              <a:ext cx="3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hr-HR" sz="2400" i="1" baseline="-25000">
                  <a:latin typeface="Times New Roman" pitchFamily="18" charset="0"/>
                  <a:sym typeface="Symbol" pitchFamily="18" charset="2"/>
                </a:rPr>
                <a:t>1</a:t>
              </a:r>
              <a:endParaRPr lang="hr-HR" sz="2400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56" name="Arc 60"/>
            <p:cNvSpPr>
              <a:spLocks/>
            </p:cNvSpPr>
            <p:nvPr/>
          </p:nvSpPr>
          <p:spPr bwMode="auto">
            <a:xfrm>
              <a:off x="745" y="3022"/>
              <a:ext cx="89" cy="363"/>
            </a:xfrm>
            <a:custGeom>
              <a:avLst/>
              <a:gdLst>
                <a:gd name="G0" fmla="+- 341 0 0"/>
                <a:gd name="G1" fmla="+- 0 0 0"/>
                <a:gd name="G2" fmla="+- 21600 0 0"/>
                <a:gd name="T0" fmla="*/ 5296 w 5296"/>
                <a:gd name="T1" fmla="*/ 21024 h 21600"/>
                <a:gd name="T2" fmla="*/ 0 w 5296"/>
                <a:gd name="T3" fmla="*/ 21597 h 21600"/>
                <a:gd name="T4" fmla="*/ 341 w 529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96" h="21600" fill="none" extrusionOk="0">
                  <a:moveTo>
                    <a:pt x="5295" y="21023"/>
                  </a:moveTo>
                  <a:cubicBezTo>
                    <a:pt x="3672" y="21406"/>
                    <a:pt x="2009" y="21599"/>
                    <a:pt x="341" y="21600"/>
                  </a:cubicBezTo>
                  <a:cubicBezTo>
                    <a:pt x="227" y="21600"/>
                    <a:pt x="113" y="21599"/>
                    <a:pt x="-1" y="21597"/>
                  </a:cubicBezTo>
                </a:path>
                <a:path w="5296" h="21600" stroke="0" extrusionOk="0">
                  <a:moveTo>
                    <a:pt x="5295" y="21023"/>
                  </a:moveTo>
                  <a:cubicBezTo>
                    <a:pt x="3672" y="21406"/>
                    <a:pt x="2009" y="21599"/>
                    <a:pt x="341" y="21600"/>
                  </a:cubicBezTo>
                  <a:cubicBezTo>
                    <a:pt x="227" y="21600"/>
                    <a:pt x="113" y="21599"/>
                    <a:pt x="-1" y="21597"/>
                  </a:cubicBezTo>
                  <a:lnTo>
                    <a:pt x="34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V="1">
              <a:off x="793" y="3158"/>
              <a:ext cx="27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431" y="32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d</a:t>
              </a:r>
            </a:p>
          </p:txBody>
        </p:sp>
      </p:grpSp>
      <p:graphicFrame>
        <p:nvGraphicFramePr>
          <p:cNvPr id="4163" name="Object 67"/>
          <p:cNvGraphicFramePr>
            <a:graphicFrameLocks noChangeAspect="1"/>
          </p:cNvGraphicFramePr>
          <p:nvPr/>
        </p:nvGraphicFramePr>
        <p:xfrm>
          <a:off x="3500430" y="4572008"/>
          <a:ext cx="122396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Equation" r:id="rId4" imgW="672808" imgH="393529" progId="Equation.3">
                  <p:embed/>
                </p:oleObj>
              </mc:Choice>
              <mc:Fallback>
                <p:oleObj name="Equation" r:id="rId4" imgW="672808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4572008"/>
                        <a:ext cx="1223962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4" name="Object 68"/>
          <p:cNvGraphicFramePr>
            <a:graphicFrameLocks noChangeAspect="1"/>
          </p:cNvGraphicFramePr>
          <p:nvPr/>
        </p:nvGraphicFramePr>
        <p:xfrm>
          <a:off x="3428992" y="5214950"/>
          <a:ext cx="1368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6" imgW="761669" imgH="393529" progId="Equation.3">
                  <p:embed/>
                </p:oleObj>
              </mc:Choice>
              <mc:Fallback>
                <p:oleObj name="Equation" r:id="rId6" imgW="761669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5214950"/>
                        <a:ext cx="13684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5580063" y="5300663"/>
            <a:ext cx="19050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d</a:t>
            </a:r>
            <a:r>
              <a:rPr lang="hr-HR" sz="2400" dirty="0">
                <a:latin typeface="Times New Roman" pitchFamily="18" charset="0"/>
              </a:rPr>
              <a:t> sin </a:t>
            </a:r>
            <a:r>
              <a:rPr lang="en-GB" sz="2400" i="1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pl-PL" sz="2400" i="1" baseline="-25000" dirty="0" smtClean="0">
                <a:latin typeface="Times New Roman" pitchFamily="18" charset="0"/>
              </a:rPr>
              <a:t>k</a:t>
            </a:r>
            <a:r>
              <a:rPr lang="pl-PL" sz="2400" dirty="0" smtClean="0">
                <a:latin typeface="Times New Roman" pitchFamily="18" charset="0"/>
                <a:sym typeface="Symbol" pitchFamily="18" charset="2"/>
              </a:rPr>
              <a:t> = </a:t>
            </a:r>
            <a:r>
              <a:rPr lang="pl-PL" sz="2400" i="1" dirty="0">
                <a:latin typeface="Times New Roman" pitchFamily="18" charset="0"/>
                <a:sym typeface="Symbol" pitchFamily="18" charset="2"/>
              </a:rPr>
              <a:t>k</a:t>
            </a:r>
            <a:r>
              <a:rPr lang="en-GB" sz="24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pl-PL" sz="2400" i="1" dirty="0">
                <a:latin typeface="Times New Roman" pitchFamily="18" charset="0"/>
                <a:sym typeface="Symbol" pitchFamily="18" charset="2"/>
              </a:rPr>
              <a:t>  </a:t>
            </a:r>
            <a:endParaRPr lang="pl-PL" sz="24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7475538" y="5300663"/>
            <a:ext cx="166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 i="1">
                <a:latin typeface="Times New Roman" pitchFamily="18" charset="0"/>
                <a:sym typeface="Symbol" pitchFamily="18" charset="2"/>
              </a:rPr>
              <a:t>, k = </a:t>
            </a:r>
            <a:r>
              <a:rPr lang="pl-PL" sz="2400">
                <a:latin typeface="Times New Roman" pitchFamily="18" charset="0"/>
                <a:sym typeface="Symbol" pitchFamily="18" charset="2"/>
              </a:rPr>
              <a:t>0,1,2...</a:t>
            </a: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3786182" y="6000768"/>
            <a:ext cx="479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 i="1" dirty="0">
                <a:latin typeface="Times New Roman" pitchFamily="18" charset="0"/>
                <a:sym typeface="Symbol" pitchFamily="18" charset="2"/>
              </a:rPr>
              <a:t>k – </a:t>
            </a:r>
            <a:r>
              <a:rPr lang="pl-PL" sz="2400" dirty="0">
                <a:sym typeface="Symbol" pitchFamily="18" charset="2"/>
              </a:rPr>
              <a:t>redni broj ogibnog maksimuma</a:t>
            </a:r>
            <a:endParaRPr lang="pl-PL" sz="24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>
            <a:off x="1643042" y="3014647"/>
            <a:ext cx="0" cy="2873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1643042" y="1574785"/>
            <a:ext cx="0" cy="288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1643042" y="1935147"/>
            <a:ext cx="0" cy="2873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83" name="Line 87"/>
          <p:cNvSpPr>
            <a:spLocks noChangeShapeType="1"/>
          </p:cNvSpPr>
          <p:nvPr/>
        </p:nvSpPr>
        <p:spPr bwMode="auto">
          <a:xfrm>
            <a:off x="1643042" y="2293922"/>
            <a:ext cx="0" cy="288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2571736" y="3714752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200" i="1" dirty="0">
                <a:latin typeface="Times New Roman" pitchFamily="18" charset="0"/>
                <a:sym typeface="Symbol" pitchFamily="18" charset="2"/>
              </a:rPr>
              <a:t>d - </a:t>
            </a:r>
            <a:r>
              <a:rPr lang="hr-HR" sz="2200" b="1" dirty="0">
                <a:sym typeface="Symbol" pitchFamily="18" charset="2"/>
              </a:rPr>
              <a:t>konstanta </a:t>
            </a:r>
            <a:r>
              <a:rPr lang="hr-HR" sz="2200" b="1" dirty="0" smtClean="0">
                <a:sym typeface="Symbol" pitchFamily="18" charset="2"/>
              </a:rPr>
              <a:t>rešetke </a:t>
            </a:r>
            <a:r>
              <a:rPr lang="hr-HR" sz="2200" dirty="0" smtClean="0">
                <a:sym typeface="Symbol" pitchFamily="18" charset="2"/>
              </a:rPr>
              <a:t>(razmak između susjednih pukotina)</a:t>
            </a:r>
            <a:endParaRPr lang="hr-HR" sz="2200" dirty="0">
              <a:sym typeface="Symbol" pitchFamily="18" charset="2"/>
            </a:endParaRPr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323850" y="4581525"/>
            <a:ext cx="1728788" cy="1655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 rot="-983991">
            <a:off x="1331913" y="5734050"/>
            <a:ext cx="144462" cy="144463"/>
            <a:chOff x="1610" y="3793"/>
            <a:chExt cx="91" cy="91"/>
          </a:xfrm>
        </p:grpSpPr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1610" y="379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>
              <a:off x="1610" y="379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214942" y="435769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Uvjet za nastanak ogibnog maksimuma</a:t>
            </a:r>
            <a:endParaRPr lang="hr-HR" sz="2000" dirty="0"/>
          </a:p>
        </p:txBody>
      </p:sp>
      <p:sp>
        <p:nvSpPr>
          <p:cNvPr id="68" name="Down Arrow 67"/>
          <p:cNvSpPr/>
          <p:nvPr/>
        </p:nvSpPr>
        <p:spPr>
          <a:xfrm>
            <a:off x="6357950" y="5000636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TextBox 68"/>
          <p:cNvSpPr txBox="1"/>
          <p:nvPr/>
        </p:nvSpPr>
        <p:spPr>
          <a:xfrm>
            <a:off x="3786182" y="6396335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pl-PL" sz="2400" i="1" baseline="-25000" dirty="0" smtClean="0">
                <a:latin typeface="Times New Roman" pitchFamily="18" charset="0"/>
              </a:rPr>
              <a:t>k </a:t>
            </a:r>
            <a:r>
              <a:rPr lang="pl-PL" sz="2400" i="1" dirty="0" smtClean="0">
                <a:latin typeface="Times New Roman" pitchFamily="18" charset="0"/>
              </a:rPr>
              <a:t>–</a:t>
            </a:r>
            <a:r>
              <a:rPr lang="pl-PL" sz="2400" i="1" baseline="-25000" dirty="0" smtClean="0">
                <a:latin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</a:rPr>
              <a:t>kut ogiba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5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6" grpId="0" animBg="1"/>
      <p:bldP spid="4127" grpId="0" animBg="1"/>
      <p:bldP spid="4128" grpId="0"/>
      <p:bldP spid="4129" grpId="0"/>
      <p:bldP spid="4130" grpId="0" animBg="1"/>
      <p:bldP spid="4131" grpId="0" animBg="1"/>
      <p:bldP spid="4132" grpId="0" animBg="1"/>
      <p:bldP spid="4135" grpId="0" animBg="1"/>
      <p:bldP spid="4136" grpId="0" animBg="1"/>
      <p:bldP spid="4137" grpId="0"/>
      <p:bldP spid="4138" grpId="0" animBg="1"/>
      <p:bldP spid="4139" grpId="0"/>
      <p:bldP spid="4140" grpId="0" animBg="1"/>
      <p:bldP spid="4141" grpId="0"/>
      <p:bldP spid="4142" grpId="0" animBg="1"/>
      <p:bldP spid="4143" grpId="0"/>
      <p:bldP spid="4144" grpId="0"/>
      <p:bldP spid="4145" grpId="0"/>
      <p:bldP spid="4146" grpId="0"/>
      <p:bldP spid="4147" grpId="0" animBg="1"/>
      <p:bldP spid="4167" grpId="0" animBg="1"/>
      <p:bldP spid="4168" grpId="0"/>
      <p:bldP spid="4170" grpId="0"/>
      <p:bldP spid="4180" grpId="0" animBg="1"/>
      <p:bldP spid="4181" grpId="0" animBg="1"/>
      <p:bldP spid="4182" grpId="0" animBg="1"/>
      <p:bldP spid="4183" grpId="0" animBg="1"/>
      <p:bldP spid="4185" grpId="0"/>
      <p:bldP spid="418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029200" cy="2373312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548063"/>
            <a:ext cx="457835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00113" y="594995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 i="1">
                <a:latin typeface="Times New Roman" pitchFamily="18" charset="0"/>
                <a:sym typeface="Symbol" pitchFamily="18" charset="2"/>
              </a:rPr>
              <a:t>k – </a:t>
            </a:r>
            <a:r>
              <a:rPr lang="pl-PL" sz="2400">
                <a:sym typeface="Symbol" pitchFamily="18" charset="2"/>
              </a:rPr>
              <a:t>redni broj spektra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484438" y="2924175"/>
            <a:ext cx="433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>
                <a:sym typeface="Symbol" pitchFamily="18" charset="2"/>
              </a:rPr>
              <a:t>Ogib monokromatske svjetlosti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130550" y="52038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>
                <a:sym typeface="Symbol" pitchFamily="18" charset="2"/>
              </a:rPr>
              <a:t>Ogib bijele svjetlosti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333375"/>
            <a:ext cx="90717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 smtClean="0"/>
              <a:t>Zadatak 1: </a:t>
            </a:r>
            <a:r>
              <a:rPr lang="hr-HR" sz="2400" dirty="0"/>
              <a:t>Zelena svjetlost, valne duljine 540 nm ogiba se na </a:t>
            </a:r>
          </a:p>
          <a:p>
            <a:r>
              <a:rPr lang="hr-HR" sz="2400" dirty="0"/>
              <a:t>rešetki koja ima 2000 zareza na 1 cm.</a:t>
            </a:r>
          </a:p>
          <a:p>
            <a:r>
              <a:rPr lang="hr-HR" sz="2400" dirty="0"/>
              <a:t>a) Pod kojim je kutom  ogibni maksimum trećeg reda?</a:t>
            </a:r>
          </a:p>
          <a:p>
            <a:r>
              <a:rPr lang="hr-HR" sz="2400" dirty="0"/>
              <a:t>b) Postoji li ogibni maksimum desetog reda?  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19161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23495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540 nm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2708275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2000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23850" y="3068638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l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cm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9388" y="38608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11188" y="3830638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?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79388" y="38354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ym typeface="Symbol" pitchFamily="18" charset="2"/>
              </a:rPr>
              <a:t>a)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39750" y="44370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  <a:r>
              <a:rPr lang="hr-HR" sz="2400">
                <a:latin typeface="Times New Roman" pitchFamily="18" charset="0"/>
              </a:rPr>
              <a:t> sin 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pl-PL" sz="2400" i="1" baseline="-25000">
                <a:latin typeface="Times New Roman" pitchFamily="18" charset="0"/>
              </a:rPr>
              <a:t>k</a:t>
            </a:r>
            <a:r>
              <a:rPr lang="pl-PL" sz="2400">
                <a:latin typeface="Times New Roman" pitchFamily="18" charset="0"/>
                <a:sym typeface="Symbol" pitchFamily="18" charset="2"/>
              </a:rPr>
              <a:t> = 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k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3850" y="3429000"/>
            <a:ext cx="83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k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1188" y="5084763"/>
          <a:ext cx="1368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84763"/>
                        <a:ext cx="13684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3059113" y="4222750"/>
          <a:ext cx="1152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22750"/>
                        <a:ext cx="11525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4211638" y="4222750"/>
          <a:ext cx="12239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name="Equation" r:id="rId7" imgW="634680" imgH="393480" progId="Equation.3">
                  <p:embed/>
                </p:oleObj>
              </mc:Choice>
              <mc:Fallback>
                <p:oleObj name="Equation" r:id="rId7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22750"/>
                        <a:ext cx="12239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59113" y="5059363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d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-6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m</a:t>
            </a:r>
          </a:p>
        </p:txBody>
      </p:sp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539750" y="5859463"/>
          <a:ext cx="2592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Equation" r:id="rId9" imgW="1422360" imgH="419040" progId="Equation.3">
                  <p:embed/>
                </p:oleObj>
              </mc:Choice>
              <mc:Fallback>
                <p:oleObj name="Equation" r:id="rId9" imgW="14223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59463"/>
                        <a:ext cx="25923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348038" y="5949950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18,9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5867400" y="3716338"/>
          <a:ext cx="28432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Equation" r:id="rId11" imgW="1523880" imgH="419040" progId="Equation.3">
                  <p:embed/>
                </p:oleObj>
              </mc:Choice>
              <mc:Fallback>
                <p:oleObj name="Equation" r:id="rId11" imgW="1523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8432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789613" y="32131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sym typeface="Symbol" pitchFamily="18" charset="2"/>
              </a:rPr>
              <a:t>b)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294438" y="3213100"/>
            <a:ext cx="144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sin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?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940425" y="45815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sin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1,08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7669213" y="4581525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692275" y="23495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54010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-9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331913" y="3068638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0,01 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/>
      <p:bldP spid="6153" grpId="0" animBg="1"/>
      <p:bldP spid="6154" grpId="0"/>
      <p:bldP spid="6155" grpId="0"/>
      <p:bldP spid="6156" grpId="0"/>
      <p:bldP spid="6157" grpId="0"/>
      <p:bldP spid="6163" grpId="0"/>
      <p:bldP spid="6166" grpId="0"/>
      <p:bldP spid="6168" grpId="0"/>
      <p:bldP spid="6169" grpId="0"/>
      <p:bldP spid="6170" grpId="0"/>
      <p:bldP spid="6171" grpId="0"/>
      <p:bldP spid="6172" grpId="0"/>
      <p:bldP spid="617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8288" y="188913"/>
            <a:ext cx="86248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hr-HR"/>
          </a:p>
          <a:p>
            <a:pPr algn="ctr"/>
            <a:r>
              <a:rPr lang="hr-HR" sz="2400" b="1"/>
              <a:t>Zadatak 2: </a:t>
            </a:r>
            <a:r>
              <a:rPr lang="hr-HR" sz="2400"/>
              <a:t>Kolika je frekvencija svjetlosti koju optička rešetka </a:t>
            </a:r>
          </a:p>
          <a:p>
            <a:pPr algn="ctr"/>
            <a:r>
              <a:rPr lang="hr-HR" sz="2400"/>
              <a:t>s 1000 zareza na 1 cm otklanja u spektru</a:t>
            </a:r>
            <a:r>
              <a:rPr lang="hr-HR"/>
              <a:t> </a:t>
            </a:r>
            <a:r>
              <a:rPr lang="hr-HR" sz="2400"/>
              <a:t>drugog reda za 6</a:t>
            </a:r>
            <a:r>
              <a:rPr lang="hr-HR" sz="2400" baseline="30000"/>
              <a:t>o</a:t>
            </a:r>
            <a:r>
              <a:rPr lang="hr-HR" sz="2400"/>
              <a:t>3'?</a:t>
            </a:r>
          </a:p>
          <a:p>
            <a:pPr algn="ctr" eaLnBrk="0" hangingPunct="0"/>
            <a:endParaRPr lang="hr-HR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0050" y="138588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0050" y="1889125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1000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0050" y="2249488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l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cm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08113" y="2249488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0,01 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33388" y="2609850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k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7025" y="2944813"/>
            <a:ext cx="134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6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3’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71488" y="340201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84188" y="3402013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 = ?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00050" y="41941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c = f 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400050" y="4841875"/>
          <a:ext cx="8636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841875"/>
                        <a:ext cx="8636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568700" y="361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  <a:r>
              <a:rPr lang="hr-HR" sz="2400">
                <a:latin typeface="Times New Roman" pitchFamily="18" charset="0"/>
              </a:rPr>
              <a:t> sin 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pl-PL" sz="2400" i="1" baseline="-25000">
                <a:latin typeface="Times New Roman" pitchFamily="18" charset="0"/>
              </a:rPr>
              <a:t>k</a:t>
            </a:r>
            <a:r>
              <a:rPr lang="pl-PL" sz="2400">
                <a:latin typeface="Times New Roman" pitchFamily="18" charset="0"/>
                <a:sym typeface="Symbol" pitchFamily="18" charset="2"/>
              </a:rPr>
              <a:t> = 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k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3568700" y="4121150"/>
          <a:ext cx="1584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121150"/>
                        <a:ext cx="15843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6305550" y="3454400"/>
          <a:ext cx="1295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454400"/>
                        <a:ext cx="12954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7600950" y="3500438"/>
          <a:ext cx="12239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Equation" r:id="rId9" imgW="622080" imgH="393480" progId="Equation.3">
                  <p:embed/>
                </p:oleObj>
              </mc:Choice>
              <mc:Fallback>
                <p:oleObj name="Equation" r:id="rId9" imgW="6220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500438"/>
                        <a:ext cx="12239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232525" y="4416425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d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-5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</a:p>
        </p:txBody>
      </p:sp>
      <p:graphicFrame>
        <p:nvGraphicFramePr>
          <p:cNvPr id="8215" name="Object 23"/>
          <p:cNvGraphicFramePr>
            <a:graphicFrameLocks noChangeAspect="1"/>
          </p:cNvGraphicFramePr>
          <p:nvPr/>
        </p:nvGraphicFramePr>
        <p:xfrm>
          <a:off x="3568700" y="5057775"/>
          <a:ext cx="2374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Equation" r:id="rId11" imgW="1193760" imgH="419040" progId="Equation.3">
                  <p:embed/>
                </p:oleObj>
              </mc:Choice>
              <mc:Fallback>
                <p:oleObj name="Equation" r:id="rId11" imgW="11937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057775"/>
                        <a:ext cx="2374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568700" y="58959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5,2710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-7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</a:p>
        </p:txBody>
      </p:sp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1263650" y="4864100"/>
          <a:ext cx="15843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Equation" r:id="rId13" imgW="914400" imgH="444240" progId="Equation.3">
                  <p:embed/>
                </p:oleObj>
              </mc:Choice>
              <mc:Fallback>
                <p:oleObj name="Equation" r:id="rId13" imgW="9144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864100"/>
                        <a:ext cx="15843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00050" y="58499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5,6910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14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1" grpId="0"/>
      <p:bldP spid="8202" grpId="0"/>
      <p:bldP spid="8203" grpId="0" animBg="1"/>
      <p:bldP spid="8204" grpId="0"/>
      <p:bldP spid="8205" grpId="0"/>
      <p:bldP spid="8208" grpId="0"/>
      <p:bldP spid="8213" grpId="0"/>
      <p:bldP spid="8216" grpId="0"/>
      <p:bldP spid="821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61950" y="209550"/>
            <a:ext cx="89546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/>
              <a:t>Zadatak 3: </a:t>
            </a:r>
            <a:r>
              <a:rPr lang="hr-HR" sz="2400" dirty="0"/>
              <a:t>Paralelni snop bijele svjetlosti upada okomito na </a:t>
            </a:r>
          </a:p>
          <a:p>
            <a:r>
              <a:rPr lang="hr-HR" sz="2400" dirty="0"/>
              <a:t>optičku rešetku koja ima 250 zareza na 1 mm duljine. Pod </a:t>
            </a:r>
          </a:p>
          <a:p>
            <a:r>
              <a:rPr lang="hr-HR" sz="2400" dirty="0"/>
              <a:t>kojim se kutom ogiba crvena svjetlost valne duljine 700 nm u </a:t>
            </a:r>
          </a:p>
          <a:p>
            <a:r>
              <a:rPr lang="hr-HR" sz="2400" dirty="0"/>
              <a:t>spektru prvog reda?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24923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0050" y="2876550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N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250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00050" y="3211513"/>
            <a:ext cx="132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l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mm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7175" y="3211513"/>
            <a:ext cx="133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-3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95288" y="35258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700 nm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835150" y="35258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70010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-9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33388" y="3932238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k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68313" y="46513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68313" y="52403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  <a:r>
              <a:rPr lang="hr-HR" sz="2400">
                <a:latin typeface="Times New Roman" pitchFamily="18" charset="0"/>
              </a:rPr>
              <a:t> sin 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pl-PL" sz="2400" i="1" baseline="-25000">
                <a:latin typeface="Times New Roman" pitchFamily="18" charset="0"/>
              </a:rPr>
              <a:t>k</a:t>
            </a:r>
            <a:r>
              <a:rPr lang="pl-PL" sz="2400">
                <a:latin typeface="Times New Roman" pitchFamily="18" charset="0"/>
                <a:sym typeface="Symbol" pitchFamily="18" charset="2"/>
              </a:rPr>
              <a:t> = 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k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pl-PL" sz="2400" i="1">
                <a:latin typeface="Times New Roman" pitchFamily="18" charset="0"/>
                <a:sym typeface="Symbol" pitchFamily="18" charset="2"/>
              </a:rPr>
              <a:t>  </a:t>
            </a:r>
            <a:endParaRPr lang="pl-PL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39750" y="5915025"/>
          <a:ext cx="1368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15025"/>
                        <a:ext cx="13684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5508625" y="4110038"/>
          <a:ext cx="122396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110038"/>
                        <a:ext cx="122396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580063" y="4940300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d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410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-6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m</a:t>
            </a:r>
          </a:p>
        </p:txBody>
      </p: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6732588" y="4057650"/>
          <a:ext cx="1152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Equation" r:id="rId7" imgW="596880" imgH="419040" progId="Equation.3">
                  <p:embed/>
                </p:oleObj>
              </mc:Choice>
              <mc:Fallback>
                <p:oleObj name="Equation" r:id="rId7" imgW="596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57650"/>
                        <a:ext cx="11525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913313" y="6021388"/>
            <a:ext cx="124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95288" y="4219575"/>
            <a:ext cx="116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a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m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95288" y="465296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,s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?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2195513" y="5876925"/>
          <a:ext cx="25209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Equation" r:id="rId9" imgW="1384200" imgH="419040" progId="Equation.3">
                  <p:embed/>
                </p:oleObj>
              </mc:Choice>
              <mc:Fallback>
                <p:oleObj name="Equation" r:id="rId9" imgW="13842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876925"/>
                        <a:ext cx="25209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5" grpId="0"/>
      <p:bldP spid="9226" grpId="0"/>
      <p:bldP spid="9227" grpId="0"/>
      <p:bldP spid="9228" grpId="0" animBg="1"/>
      <p:bldP spid="9229" grpId="0"/>
      <p:bldP spid="9233" grpId="0"/>
      <p:bldP spid="9236" grpId="0"/>
      <p:bldP spid="9237" grpId="0"/>
      <p:bldP spid="9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Konstrukcija slike na ravnom zrcalu</a:t>
            </a:r>
            <a:endParaRPr lang="hr-HR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5"/>
            <a:ext cx="5372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750993" y="2678107"/>
            <a:ext cx="785818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5918" y="18573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292893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</a:t>
            </a:r>
            <a:endParaRPr lang="hr-HR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3108" y="2285992"/>
            <a:ext cx="242889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3174" y="23574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     </a:t>
            </a:r>
            <a:endParaRPr lang="hr-HR" baseline="70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071802" y="2285992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43108" y="2000240"/>
            <a:ext cx="2428892" cy="285752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08" y="2071678"/>
            <a:ext cx="2000264" cy="21431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57290" y="2000240"/>
            <a:ext cx="3071834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071670" y="1714488"/>
            <a:ext cx="2500330" cy="285752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786050" y="1785926"/>
            <a:ext cx="1785950" cy="21431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00562" y="2000240"/>
            <a:ext cx="3429024" cy="357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2285992"/>
            <a:ext cx="3071834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43768" y="2214554"/>
            <a:ext cx="117157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TextBox 45"/>
          <p:cNvSpPr txBox="1"/>
          <p:nvPr/>
        </p:nvSpPr>
        <p:spPr>
          <a:xfrm>
            <a:off x="7286644" y="18573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</a:t>
            </a:r>
            <a:r>
              <a:rPr lang="hr-HR" sz="2400" baseline="70000" dirty="0" smtClean="0"/>
              <a:t>,</a:t>
            </a:r>
            <a:endParaRPr lang="hr-HR" sz="2400" baseline="70000" dirty="0"/>
          </a:p>
        </p:txBody>
      </p:sp>
      <p:sp>
        <p:nvSpPr>
          <p:cNvPr id="47" name="TextBox 46"/>
          <p:cNvSpPr txBox="1"/>
          <p:nvPr/>
        </p:nvSpPr>
        <p:spPr>
          <a:xfrm>
            <a:off x="357158" y="457200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000" dirty="0" smtClean="0"/>
              <a:t>Iz točke A odaberemo dvije upadne zrake (1 i 2)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Nacrtamo njihove odbijene zrake (1</a:t>
            </a:r>
            <a:r>
              <a:rPr lang="hr-HR" sz="2000" baseline="70000" dirty="0" smtClean="0"/>
              <a:t>,</a:t>
            </a:r>
            <a:r>
              <a:rPr lang="hr-HR" sz="2000" dirty="0" smtClean="0"/>
              <a:t> i 2</a:t>
            </a:r>
            <a:r>
              <a:rPr lang="hr-HR" sz="2000" baseline="70000" dirty="0" smtClean="0"/>
              <a:t>,</a:t>
            </a:r>
            <a:r>
              <a:rPr lang="hr-HR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Slika točke A nastaje na mjestu gdje se sjeku odbijene zrake 1</a:t>
            </a:r>
            <a:r>
              <a:rPr lang="hr-HR" sz="2000" baseline="70000" dirty="0" smtClean="0"/>
              <a:t>,</a:t>
            </a:r>
            <a:r>
              <a:rPr lang="hr-HR" sz="2000" dirty="0" smtClean="0"/>
              <a:t> i 2</a:t>
            </a:r>
            <a:r>
              <a:rPr lang="hr-HR" sz="2000" baseline="70000" dirty="0" smtClean="0"/>
              <a:t>,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Pošto se zrake u stvarnosti ne sijeku treba ih crtkano produžiti iza zrcala</a:t>
            </a:r>
          </a:p>
          <a:p>
            <a:pPr marL="342900" indent="-342900">
              <a:buAutoNum type="arabicPeriod"/>
            </a:pPr>
            <a:r>
              <a:rPr lang="hr-HR" sz="2000" dirty="0" smtClean="0"/>
              <a:t>Slika točke A (A</a:t>
            </a:r>
            <a:r>
              <a:rPr lang="hr-HR" sz="2000" baseline="70000" dirty="0" smtClean="0"/>
              <a:t>,</a:t>
            </a:r>
            <a:r>
              <a:rPr lang="hr-HR" sz="2000" dirty="0" smtClean="0"/>
              <a:t>) je sjecište tih produžetaka</a:t>
            </a:r>
            <a:endParaRPr lang="hr-HR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28860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49" name="TextBox 48"/>
          <p:cNvSpPr txBox="1"/>
          <p:nvPr/>
        </p:nvSpPr>
        <p:spPr>
          <a:xfrm>
            <a:off x="2571736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</a:t>
            </a:r>
            <a:r>
              <a:rPr lang="hr-HR" baseline="70000" dirty="0" smtClean="0"/>
              <a:t>,</a:t>
            </a:r>
            <a:endParaRPr lang="hr-HR" baseline="70000" dirty="0"/>
          </a:p>
        </p:txBody>
      </p:sp>
      <p:sp>
        <p:nvSpPr>
          <p:cNvPr id="51" name="TextBox 50"/>
          <p:cNvSpPr txBox="1"/>
          <p:nvPr/>
        </p:nvSpPr>
        <p:spPr>
          <a:xfrm>
            <a:off x="7286644" y="292893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</a:t>
            </a:r>
            <a:r>
              <a:rPr lang="hr-HR" sz="2400" baseline="70000" dirty="0" smtClean="0"/>
              <a:t>,</a:t>
            </a:r>
            <a:endParaRPr lang="hr-HR" sz="2400" baseline="70000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6823091" y="2678107"/>
            <a:ext cx="785818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86116" y="22859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</a:t>
            </a:r>
            <a:r>
              <a:rPr lang="hr-HR" baseline="70000" dirty="0" smtClean="0"/>
              <a:t>,</a:t>
            </a:r>
            <a:endParaRPr lang="hr-HR" baseline="70000" dirty="0"/>
          </a:p>
        </p:txBody>
      </p:sp>
      <p:sp>
        <p:nvSpPr>
          <p:cNvPr id="54" name="TextBox 53"/>
          <p:cNvSpPr txBox="1"/>
          <p:nvPr/>
        </p:nvSpPr>
        <p:spPr>
          <a:xfrm>
            <a:off x="4071934" y="392906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zrcalo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45" grpId="0" animBg="1"/>
      <p:bldP spid="46" grpId="0"/>
      <p:bldP spid="48" grpId="0"/>
      <p:bldP spid="49" grpId="0"/>
      <p:bldP spid="51" grpId="0"/>
      <p:bldP spid="5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766</TotalTime>
  <Words>4003</Words>
  <Application>Microsoft Office PowerPoint</Application>
  <PresentationFormat>Prikaz na zaslonu (4:3)</PresentationFormat>
  <Paragraphs>860</Paragraphs>
  <Slides>87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87</vt:i4>
      </vt:variant>
    </vt:vector>
  </HeadingPairs>
  <TitlesOfParts>
    <vt:vector size="98" baseType="lpstr">
      <vt:lpstr>Arial Unicode MS</vt:lpstr>
      <vt:lpstr>Arial</vt:lpstr>
      <vt:lpstr>Calibri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Optika</vt:lpstr>
      <vt:lpstr>Optika</vt:lpstr>
      <vt:lpstr>Geometrijska optika</vt:lpstr>
      <vt:lpstr>Pravocrtno širenje svjetlosti</vt:lpstr>
      <vt:lpstr>Odbijanje svjetlosti i ravna zrcala</vt:lpstr>
      <vt:lpstr>Kako vidimo predmete?</vt:lpstr>
      <vt:lpstr>Ravno zrcalo</vt:lpstr>
      <vt:lpstr>A što ako se svjetlost odbija od neravne površine?</vt:lpstr>
      <vt:lpstr>Konstrukcija slike na ravnom zrcalu</vt:lpstr>
      <vt:lpstr>Slika na ravnom zrcalu</vt:lpstr>
      <vt:lpstr>PowerPointova prezentacija</vt:lpstr>
      <vt:lpstr>Zakrivljena (sferna) zrcala</vt:lpstr>
      <vt:lpstr>Sferna zrcala </vt:lpstr>
      <vt:lpstr>PowerPointova prezentacija</vt:lpstr>
      <vt:lpstr>PowerPointova prezentacija</vt:lpstr>
      <vt:lpstr>PowerPointova prezentacija</vt:lpstr>
      <vt:lpstr>Konkavno sferno zrcalo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Konveksno sferno zrcalo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Lom (refrakcija) svjetlosti</vt:lpstr>
      <vt:lpstr>Lom (refrakcija) svjetlosti</vt:lpstr>
      <vt:lpstr>Zakon loma ili Snelliusov zakon</vt:lpstr>
      <vt:lpstr>PowerPointova prezentacija</vt:lpstr>
      <vt:lpstr>PowerPointova prezentacija</vt:lpstr>
      <vt:lpstr>PowerPointova prezentacija</vt:lpstr>
      <vt:lpstr>PowerPointova prezentacija</vt:lpstr>
      <vt:lpstr>Planparalelna ploča i optička prizma</vt:lpstr>
      <vt:lpstr>Planparalelna ploča</vt:lpstr>
      <vt:lpstr>PowerPointova prezentacija</vt:lpstr>
      <vt:lpstr>Optička prizma </vt:lpstr>
      <vt:lpstr>PowerPointova prezentacija</vt:lpstr>
      <vt:lpstr>Disperzija svjetlosti</vt:lpstr>
      <vt:lpstr>PowerPointova prezentacija</vt:lpstr>
      <vt:lpstr>PowerPointova prezentacija</vt:lpstr>
      <vt:lpstr>PowerPointova prezentacija</vt:lpstr>
      <vt:lpstr>Sekundarni luk duge</vt:lpstr>
      <vt:lpstr>Leće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Optički uređaji</vt:lpstr>
      <vt:lpstr>Oko</vt:lpstr>
      <vt:lpstr>PowerPointova prezentacija</vt:lpstr>
      <vt:lpstr>PowerPointova prezentacija</vt:lpstr>
      <vt:lpstr>AKOMODACIJA OKA</vt:lpstr>
      <vt:lpstr>PowerPointova prezentacija</vt:lpstr>
      <vt:lpstr>PowerPointova prezentacija</vt:lpstr>
      <vt:lpstr>PowerPointova prezentacija</vt:lpstr>
      <vt:lpstr>MIKROSKOP</vt:lpstr>
      <vt:lpstr>Valna optika</vt:lpstr>
      <vt:lpstr>Konstruktivna interferencija</vt:lpstr>
      <vt:lpstr>Interferencija svjetlosti </vt:lpstr>
      <vt:lpstr>PowerPointova prezentacija</vt:lpstr>
      <vt:lpstr>PowerPointova prezentacija</vt:lpstr>
      <vt:lpstr>PowerPointova prezentacija</vt:lpstr>
      <vt:lpstr>PowerPointova prezentacija</vt:lpstr>
      <vt:lpstr>Ogib ili difrakcija svjetlosti </vt:lpstr>
      <vt:lpstr>Optička rešetka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Optika</dc:title>
  <dc:creator>kiki</dc:creator>
  <cp:lastModifiedBy>Nada Ćakić Dimić</cp:lastModifiedBy>
  <cp:revision>223</cp:revision>
  <dcterms:created xsi:type="dcterms:W3CDTF">2016-01-10T09:31:21Z</dcterms:created>
  <dcterms:modified xsi:type="dcterms:W3CDTF">2018-11-07T15:08:21Z</dcterms:modified>
</cp:coreProperties>
</file>